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Explicit undervisning, filmerna: Så leder läraren: från tavlan till elevernas arbete och tillbaka, Kontrollen, bordet och avslutet. © Niclas Fohlin · niclasfohlin.se/metoder/explicit-undervisning/lathund Bilderna i filmerna: Fluent Emoji, © Microsoft Corporation, MIT-licens.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Explicit undervisning, lathundens sida 1: Metoden. © Niclas Fohlin · niclasfohlin.se/metoder/explicit-undervisning/lathund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Explicit undervisning, lathundens sida 2: Vägen till måndag. © Niclas Fohlin · niclasfohlin.se/metoder/explicit-undervisning/lathund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Explicit undervisning, lathundens sida 3: Planera lektionen. © Niclas Fohlin · niclasfohlin.se/metoder/explicit-undervisning/lathund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Explicit undervisning, lathundens sida 4: De första veckorna. © Niclas Fohlin · niclasfohlin.se/metoder/explicit-undervisning/lathund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hyperlink" Target="https://niclasfohlin.se/metoder/explicit-undervisning/lathund" TargetMode="External"/><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3.png"/><Relationship Id="rId4" Type="http://schemas.openxmlformats.org/officeDocument/2006/relationships/video" Target="../media/media-1-4.mp4"/><Relationship Id="rId5" Type="http://schemas.microsoft.com/office/2007/relationships/media" Target="../media/media-1-4.mp4"/><Relationship Id="rId6" Type="http://schemas.openxmlformats.org/officeDocument/2006/relationships/image" Target="../media/image-1-6.png"/><Relationship Id="rId8" Type="http://schemas.openxmlformats.org/officeDocument/2006/relationships/slideLayout" Target="../slideLayouts/slideLayout1.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Explicit undervisning</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FILMERNA</a:t>
            </a:r>
            <a:endParaRPr lang="en-US" sz="1275" dirty="0"/>
          </a:p>
        </p:txBody>
      </p:sp>
      <p:sp>
        <p:nvSpPr>
          <p:cNvPr id="6" name="Shape 4"/>
          <p:cNvSpPr/>
          <p:nvPr/>
        </p:nvSpPr>
        <p:spPr>
          <a:xfrm rot="5400000">
            <a:off x="425196" y="790956"/>
            <a:ext cx="137160" cy="118872"/>
          </a:xfrm>
          <a:prstGeom prst="triangle">
            <a:avLst/>
          </a:prstGeom>
          <a:solidFill>
            <a:srgbClr val="8A5A1E"/>
          </a:solidFill>
          <a:ln w="12700">
            <a:solidFill>
              <a:srgbClr val="8A5A1E"/>
            </a:solidFill>
            <a:prstDash val="solid"/>
          </a:ln>
        </p:spPr>
      </p:sp>
      <p:sp>
        <p:nvSpPr>
          <p:cNvPr id="7" name="Text 5"/>
          <p:cNvSpPr txBox="1"/>
          <p:nvPr/>
        </p:nvSpPr>
        <p:spPr>
          <a:xfrm>
            <a:off x="640080" y="749808"/>
            <a:ext cx="526694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1 · 29 SEKUNDER</a:t>
            </a:r>
            <a:endParaRPr lang="en-US" sz="1200" dirty="0"/>
          </a:p>
        </p:txBody>
      </p:sp>
      <p:pic>
        <p:nvPicPr>
          <p:cNvPr id="8" name="Media 0" descr="Så leder läraren: från tavlan till elevernas arbete och tillbaka, filmen: Läraren visar 47 + 38 vid tavlan med stegens ord. Alla räknar 44 + 38 och visar stegen på miniwhiteboarden. Läraren ser att en elev har tappat tiotalet i 12, går dit och rättar steget med ”Min tur”, ”Tillsammans” och ”Din tur”, och går tillbaka till tavlan. I kontrollen, 36 + 47, kan nästan alla, och klassen övar själv.">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0624" y="1051560"/>
            <a:ext cx="5486400" cy="3086100"/>
          </a:xfrm>
          <a:prstGeom prst="rect">
            <a:avLst/>
          </a:prstGeom>
        </p:spPr>
      </p:pic>
      <p:sp>
        <p:nvSpPr>
          <p:cNvPr id="9" name="Text 6"/>
          <p:cNvSpPr txBox="1"/>
          <p:nvPr/>
        </p:nvSpPr>
        <p:spPr>
          <a:xfrm>
            <a:off x="420624" y="4686300"/>
            <a:ext cx="5486400" cy="557784"/>
          </a:xfrm>
          <a:prstGeom prst="rect">
            <a:avLst/>
          </a:prstGeom>
          <a:noFill/>
          <a:ln/>
        </p:spPr>
        <p:txBody>
          <a:bodyPr wrap="square" lIns="0" tIns="0" rIns="0" bIns="0" rtlCol="0" anchor="t"/>
          <a:lstStyle/>
          <a:p>
            <a:pPr algn="l" indent="0" marL="0">
              <a:buNone/>
            </a:pPr>
            <a:r>
              <a:rPr lang="en-US" sz="1800" b="1" dirty="0">
                <a:solidFill>
                  <a:srgbClr val="14202B"/>
                </a:solidFill>
                <a:latin typeface="Calibri" pitchFamily="34" charset="0"/>
                <a:ea typeface="Calibri" pitchFamily="34" charset="-122"/>
                <a:cs typeface="Calibri" pitchFamily="34" charset="-120"/>
              </a:rPr>
              <a:t>Så leder läraren: från tavlan till elevernas arbete och tillbaka</a:t>
            </a:r>
            <a:endParaRPr lang="en-US" sz="1800" dirty="0"/>
          </a:p>
        </p:txBody>
      </p:sp>
      <p:sp>
        <p:nvSpPr>
          <p:cNvPr id="10" name="Text 7"/>
          <p:cNvSpPr txBox="1"/>
          <p:nvPr/>
        </p:nvSpPr>
        <p:spPr>
          <a:xfrm>
            <a:off x="420624" y="5335524"/>
            <a:ext cx="5486400" cy="955548"/>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150" dirty="0">
                <a:solidFill>
                  <a:srgbClr val="14202B"/>
                </a:solidFill>
                <a:latin typeface="Calibri" pitchFamily="34" charset="0"/>
                <a:ea typeface="Calibri" pitchFamily="34" charset="-122"/>
                <a:cs typeface="Calibri" pitchFamily="34" charset="-120"/>
              </a:rPr>
              <a:t>Läraren visar stegen med samma ord.</a:t>
            </a:r>
            <a:endParaRPr lang="en-US" sz="1150" dirty="0"/>
          </a:p>
          <a:p>
            <a:pPr marL="279400" indent="-279400">
              <a:spcAft>
                <a:spcPts val="500"/>
              </a:spcAft>
              <a:buSzPct val="100000"/>
              <a:buFont typeface="+mj-lt"/>
              <a:buAutoNum type="arabicPlain" startAt="1"/>
            </a:pPr>
            <a:r>
              <a:rPr lang="en-US" sz="1150" dirty="0">
                <a:solidFill>
                  <a:srgbClr val="14202B"/>
                </a:solidFill>
                <a:latin typeface="Calibri" pitchFamily="34" charset="0"/>
                <a:ea typeface="Calibri" pitchFamily="34" charset="-122"/>
                <a:cs typeface="Calibri" pitchFamily="34" charset="-120"/>
              </a:rPr>
              <a:t>Läraren läser stegen på fyra elevers miniwhiteboards.</a:t>
            </a:r>
            <a:endParaRPr lang="en-US" sz="1150" dirty="0"/>
          </a:p>
          <a:p>
            <a:pPr marL="279400" indent="-279400">
              <a:spcAft>
                <a:spcPts val="500"/>
              </a:spcAft>
              <a:buSzPct val="100000"/>
              <a:buFont typeface="+mj-lt"/>
              <a:buAutoNum type="arabicPlain" startAt="1"/>
            </a:pPr>
            <a:r>
              <a:rPr lang="en-US" sz="1150" dirty="0">
                <a:solidFill>
                  <a:srgbClr val="14202B"/>
                </a:solidFill>
                <a:latin typeface="Calibri" pitchFamily="34" charset="0"/>
                <a:ea typeface="Calibri" pitchFamily="34" charset="-122"/>
                <a:cs typeface="Calibri" pitchFamily="34" charset="-120"/>
              </a:rPr>
              <a:t>Läraren rättar på plats: min tur, tillsammans, din tur.</a:t>
            </a:r>
            <a:endParaRPr lang="en-US" sz="1150" dirty="0"/>
          </a:p>
          <a:p>
            <a:pPr marL="279400" indent="-279400">
              <a:spcAft>
                <a:spcPts val="500"/>
              </a:spcAft>
              <a:buSzPct val="100000"/>
              <a:buFont typeface="+mj-lt"/>
              <a:buAutoNum type="arabicPlain" startAt="1"/>
            </a:pPr>
            <a:r>
              <a:rPr lang="en-US" sz="1150" dirty="0">
                <a:solidFill>
                  <a:srgbClr val="14202B"/>
                </a:solidFill>
                <a:latin typeface="Calibri" pitchFamily="34" charset="0"/>
                <a:ea typeface="Calibri" pitchFamily="34" charset="-122"/>
                <a:cs typeface="Calibri" pitchFamily="34" charset="-120"/>
              </a:rPr>
              <a:t>I kontrollen kan nästan alla, och klassen övar själv.</a:t>
            </a:r>
            <a:endParaRPr lang="en-US" sz="1150" dirty="0"/>
          </a:p>
        </p:txBody>
      </p:sp>
      <p:sp>
        <p:nvSpPr>
          <p:cNvPr id="11" name="Shape 8"/>
          <p:cNvSpPr/>
          <p:nvPr/>
        </p:nvSpPr>
        <p:spPr>
          <a:xfrm rot="5400000">
            <a:off x="6289243" y="790956"/>
            <a:ext cx="137160" cy="118872"/>
          </a:xfrm>
          <a:prstGeom prst="triangle">
            <a:avLst/>
          </a:prstGeom>
          <a:solidFill>
            <a:srgbClr val="8A5A1E"/>
          </a:solidFill>
          <a:ln w="12700">
            <a:solidFill>
              <a:srgbClr val="8A5A1E"/>
            </a:solidFill>
            <a:prstDash val="solid"/>
          </a:ln>
        </p:spPr>
      </p:sp>
      <p:sp>
        <p:nvSpPr>
          <p:cNvPr id="12" name="Text 9"/>
          <p:cNvSpPr txBox="1"/>
          <p:nvPr/>
        </p:nvSpPr>
        <p:spPr>
          <a:xfrm>
            <a:off x="6504127" y="749808"/>
            <a:ext cx="526694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2 · 30 SEKUNDER</a:t>
            </a:r>
            <a:endParaRPr lang="en-US" sz="1200" dirty="0"/>
          </a:p>
        </p:txBody>
      </p:sp>
      <p:pic>
        <p:nvPicPr>
          <p:cNvPr id="13" name="Media 1" descr="Kontrollen, bordet och avslutet, filmen: Läraren räknar eleverna med fel. Läraren säger: ”1, 2, 3, visa!” Läraren säger: ”Nästan alla kan.” Läraren säger: ”Nu övar ni själva.” Läraren säger: ”Ni med fel, kom till bordet.” Läraren säger: ”Min tur. Tio kuber blir en stav.” Läraren säger: ”Din tur.” Eleven säger: ”70 + 13 = 83”. Läraren säger: ”Det stämmer. Fortsätt.” Läraren säger: ”Målet: säg stegen tillsammans.” Läraren säger: ”Skriv stegen på lappen.” Efter lektionen sorterar läraren lapparna.">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6"/>
          <a:stretch>
            <a:fillRect/>
          </a:stretch>
        </p:blipFill>
        <p:spPr>
          <a:xfrm>
            <a:off x="6284671" y="1051560"/>
            <a:ext cx="5486400" cy="3086100"/>
          </a:xfrm>
          <a:prstGeom prst="rect">
            <a:avLst/>
          </a:prstGeom>
        </p:spPr>
      </p:pic>
      <p:sp>
        <p:nvSpPr>
          <p:cNvPr id="14" name="Text 10"/>
          <p:cNvSpPr txBox="1"/>
          <p:nvPr/>
        </p:nvSpPr>
        <p:spPr>
          <a:xfrm>
            <a:off x="6284671" y="4686300"/>
            <a:ext cx="5486400" cy="557784"/>
          </a:xfrm>
          <a:prstGeom prst="rect">
            <a:avLst/>
          </a:prstGeom>
          <a:noFill/>
          <a:ln/>
        </p:spPr>
        <p:txBody>
          <a:bodyPr wrap="square" lIns="0" tIns="0" rIns="0" bIns="0" rtlCol="0" anchor="t"/>
          <a:lstStyle/>
          <a:p>
            <a:pPr algn="l" indent="0" marL="0">
              <a:buNone/>
            </a:pPr>
            <a:r>
              <a:rPr lang="en-US" sz="1800" b="1" dirty="0">
                <a:solidFill>
                  <a:srgbClr val="14202B"/>
                </a:solidFill>
                <a:latin typeface="Calibri" pitchFamily="34" charset="0"/>
                <a:ea typeface="Calibri" pitchFamily="34" charset="-122"/>
                <a:cs typeface="Calibri" pitchFamily="34" charset="-120"/>
              </a:rPr>
              <a:t>Kontrollen, bordet och avslutet</a:t>
            </a:r>
            <a:endParaRPr lang="en-US" sz="1800" dirty="0"/>
          </a:p>
        </p:txBody>
      </p:sp>
      <p:sp>
        <p:nvSpPr>
          <p:cNvPr id="15" name="Text 11"/>
          <p:cNvSpPr txBox="1"/>
          <p:nvPr/>
        </p:nvSpPr>
        <p:spPr>
          <a:xfrm>
            <a:off x="6284671" y="5335524"/>
            <a:ext cx="5486400" cy="955548"/>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150" dirty="0">
                <a:solidFill>
                  <a:srgbClr val="14202B"/>
                </a:solidFill>
                <a:latin typeface="Calibri" pitchFamily="34" charset="0"/>
                <a:ea typeface="Calibri" pitchFamily="34" charset="-122"/>
                <a:cs typeface="Calibri" pitchFamily="34" charset="-120"/>
              </a:rPr>
              <a:t>Läraren räknar: 5 av 28 har fel, så nästan alla kan.</a:t>
            </a:r>
            <a:endParaRPr lang="en-US" sz="1150" dirty="0"/>
          </a:p>
          <a:p>
            <a:pPr marL="279400" indent="-279400">
              <a:spcAft>
                <a:spcPts val="500"/>
              </a:spcAft>
              <a:buSzPct val="100000"/>
              <a:buFont typeface="+mj-lt"/>
              <a:buAutoNum type="arabicPlain" startAt="1"/>
            </a:pPr>
            <a:r>
              <a:rPr lang="en-US" sz="1150" dirty="0">
                <a:solidFill>
                  <a:srgbClr val="14202B"/>
                </a:solidFill>
                <a:latin typeface="Calibri" pitchFamily="34" charset="0"/>
                <a:ea typeface="Calibri" pitchFamily="34" charset="-122"/>
                <a:cs typeface="Calibri" pitchFamily="34" charset="-120"/>
              </a:rPr>
              <a:t>Vid bordet visar läraren steget, och eleven gör rätt.</a:t>
            </a:r>
            <a:endParaRPr lang="en-US" sz="1150" dirty="0"/>
          </a:p>
          <a:p>
            <a:pPr marL="279400" indent="-279400">
              <a:spcAft>
                <a:spcPts val="500"/>
              </a:spcAft>
              <a:buSzPct val="100000"/>
              <a:buFont typeface="+mj-lt"/>
              <a:buAutoNum type="arabicPlain" startAt="1"/>
            </a:pPr>
            <a:r>
              <a:rPr lang="en-US" sz="1150" dirty="0">
                <a:solidFill>
                  <a:srgbClr val="14202B"/>
                </a:solidFill>
                <a:latin typeface="Calibri" pitchFamily="34" charset="0"/>
                <a:ea typeface="Calibri" pitchFamily="34" charset="-122"/>
                <a:cs typeface="Calibri" pitchFamily="34" charset="-120"/>
              </a:rPr>
              <a:t>Sedan går läraren en runda bland bänkarna.</a:t>
            </a:r>
            <a:endParaRPr lang="en-US" sz="1150" dirty="0"/>
          </a:p>
          <a:p>
            <a:pPr marL="279400" indent="-279400">
              <a:spcAft>
                <a:spcPts val="500"/>
              </a:spcAft>
              <a:buSzPct val="100000"/>
              <a:buFont typeface="+mj-lt"/>
              <a:buAutoNum type="arabicPlain" startAt="1"/>
            </a:pPr>
            <a:r>
              <a:rPr lang="en-US" sz="1150" dirty="0">
                <a:solidFill>
                  <a:srgbClr val="14202B"/>
                </a:solidFill>
                <a:latin typeface="Calibri" pitchFamily="34" charset="0"/>
                <a:ea typeface="Calibri" pitchFamily="34" charset="-122"/>
                <a:cs typeface="Calibri" pitchFamily="34" charset="-120"/>
              </a:rPr>
              <a:t>Alla skriver en exit-lapp, och läraren sorterar dem.</a:t>
            </a:r>
            <a:endParaRPr lang="en-US" sz="1150" dirty="0"/>
          </a:p>
        </p:txBody>
      </p:sp>
      <p:sp>
        <p:nvSpPr>
          <p:cNvPr id="16" name="Text 12"/>
          <p:cNvSpPr txBox="1"/>
          <p:nvPr/>
        </p:nvSpPr>
        <p:spPr>
          <a:xfrm>
            <a:off x="420624" y="6345936"/>
            <a:ext cx="11350447" cy="219456"/>
          </a:xfrm>
          <a:prstGeom prst="rect">
            <a:avLst/>
          </a:prstGeom>
          <a:noFill/>
          <a:ln/>
        </p:spPr>
        <p:txBody>
          <a:bodyPr wrap="square" lIns="0" tIns="0" rIns="0" bIns="0" rtlCol="0" anchor="t"/>
          <a:lstStyle/>
          <a:p>
            <a:pPr indent="0" marL="0">
              <a:buNone/>
            </a:pPr>
            <a:r>
              <a:rPr lang="en-US" sz="1100" dirty="0">
                <a:solidFill>
                  <a:srgbClr val="4B5866"/>
                </a:solidFill>
                <a:latin typeface="Calibri" pitchFamily="34" charset="0"/>
                <a:ea typeface="Calibri" pitchFamily="34" charset="-122"/>
                <a:cs typeface="Calibri" pitchFamily="34" charset="-120"/>
              </a:rPr>
              <a:t>Klicka på en film för att spela den. Spelar filmen inte här? Se den på </a:t>
            </a:r>
            <a:pPr indent="0" marL="0">
              <a:buNone/>
            </a:pPr>
            <a:r>
              <a:rPr lang="en-US" sz="1100" u="sng" dirty="0">
                <a:solidFill>
                  <a:srgbClr val="4B5866"/>
                </a:solidFill>
                <a:latin typeface="Calibri" pitchFamily="34" charset="0"/>
                <a:ea typeface="Calibri" pitchFamily="34" charset="-122"/>
                <a:cs typeface="Calibri" pitchFamily="34" charset="-120"/>
                <a:hlinkClick r:id="rId7" invalidUrl="" action="" tgtFrame="" tooltip="" history="1" highlightClick="0" endSnd="0">
                  <a:extLst>
                    <a:ext uri="{A12FA001-AC4F-418D-AE19-62706E023703}">
                      <ahyp:hlinkClr xmlns:ahyp="http://schemas.microsoft.com/office/drawing/2018/hyperlinkcolor" val="tx"/>
                    </a:ext>
                  </a:extLst>
                </a:hlinkClick>
              </a:rPr>
              <a:t>niclasfohlin.se/metoder/explicit-undervisning/lathund</a:t>
            </a:r>
            <a:endParaRPr lang="en-US" sz="1100" dirty="0"/>
          </a:p>
        </p:txBody>
      </p:sp>
      <p:sp>
        <p:nvSpPr>
          <p:cNvPr id="17" name="Text 13"/>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niclasfohlin.se/metoder/explicit-undervisning/lathund</a:t>
            </a:r>
            <a:endParaRPr lang="en-US" sz="75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3"/>
                                        </p:tgtEl>
                                      </p:cBhvr>
                                    </p:cmd>
                                  </p:childTnLst>
                                </p:cTn>
                              </p:par>
                            </p:childTnLst>
                          </p:cTn>
                        </p:par>
                      </p:childTnLst>
                    </p:cTn>
                  </p:par>
                </p:childTnLst>
              </p:cTn>
              <p:nextCondLst>
                <p:cond evt="onClick" delay="0">
                  <p:tgtEl>
                    <p:spTgt spid="13"/>
                  </p:tgtEl>
                </p:cond>
              </p:nextCondLst>
            </p:seq>
            <p:video fullScrn="1">
              <p:cMediaNode vol="80000">
                <p:cTn id="12" fill="hold" display="0">
                  <p:stCondLst>
                    <p:cond delay="indefinite"/>
                  </p:stCondLst>
                </p:cTn>
                <p:tgtEl>
                  <p:spTgt spid="8"/>
                </p:tgtEl>
              </p:cMediaNode>
            </p:video>
            <p:video fullScrn="1">
              <p:cMediaNode vol="80000">
                <p:cTn id="13" fill="hold" display="0">
                  <p:stCondLst>
                    <p:cond delay="indefinite"/>
                  </p:stCondLst>
                </p:cTn>
                <p:tgtEl>
                  <p:spTgt spid="13"/>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Explicit undervisning</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1036066"/>
          </a:xfrm>
          <a:prstGeom prst="rect">
            <a:avLst/>
          </a:prstGeom>
          <a:solidFill>
            <a:srgbClr val="F3F6FA"/>
          </a:solidFill>
          <a:ln w="12700">
            <a:solidFill>
              <a:srgbClr val="F3F6FA"/>
            </a:solidFill>
            <a:prstDash val="solid"/>
          </a:ln>
        </p:spPr>
      </p:sp>
      <p:sp>
        <p:nvSpPr>
          <p:cNvPr id="7" name="Shape 5"/>
          <p:cNvSpPr/>
          <p:nvPr/>
        </p:nvSpPr>
        <p:spPr>
          <a:xfrm>
            <a:off x="0" y="1621282"/>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661024"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LEKTIONEN</a:t>
            </a:r>
            <a:endParaRPr lang="en-US" sz="1200" dirty="0"/>
          </a:p>
        </p:txBody>
      </p:sp>
      <p:sp>
        <p:nvSpPr>
          <p:cNvPr id="9" name="Text 7"/>
          <p:cNvSpPr txBox="1"/>
          <p:nvPr/>
        </p:nvSpPr>
        <p:spPr>
          <a:xfrm>
            <a:off x="420624" y="932688"/>
            <a:ext cx="2661024" cy="433832"/>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40 minuter per lektion, minst tre lektioner i veckan</a:t>
            </a:r>
            <a:endParaRPr lang="en-US" sz="1400" dirty="0"/>
          </a:p>
        </p:txBody>
      </p:sp>
      <p:sp>
        <p:nvSpPr>
          <p:cNvPr id="10" name="Shape 8"/>
          <p:cNvSpPr/>
          <p:nvPr/>
        </p:nvSpPr>
        <p:spPr>
          <a:xfrm>
            <a:off x="3209664" y="603504"/>
            <a:ext cx="9144" cy="1017778"/>
          </a:xfrm>
          <a:prstGeom prst="rect">
            <a:avLst/>
          </a:prstGeom>
          <a:solidFill>
            <a:srgbClr val="E1E6EB"/>
          </a:solidFill>
          <a:ln w="12700">
            <a:solidFill>
              <a:srgbClr val="E1E6EB"/>
            </a:solidFill>
            <a:prstDash val="solid"/>
          </a:ln>
        </p:spPr>
      </p:sp>
      <p:sp>
        <p:nvSpPr>
          <p:cNvPr id="11" name="Text 9"/>
          <p:cNvSpPr txBox="1"/>
          <p:nvPr/>
        </p:nvSpPr>
        <p:spPr>
          <a:xfrm>
            <a:off x="3447408" y="704088"/>
            <a:ext cx="2520729"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DE FÖRSTA VECKORNA</a:t>
            </a:r>
            <a:endParaRPr lang="en-US" sz="1200" dirty="0"/>
          </a:p>
        </p:txBody>
      </p:sp>
      <p:sp>
        <p:nvSpPr>
          <p:cNvPr id="12" name="Text 10"/>
          <p:cNvSpPr txBox="1"/>
          <p:nvPr/>
        </p:nvSpPr>
        <p:spPr>
          <a:xfrm>
            <a:off x="3447408" y="932688"/>
            <a:ext cx="2520729" cy="216916"/>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Fyra veckor att komma igång</a:t>
            </a:r>
            <a:endParaRPr lang="en-US" sz="1400" dirty="0"/>
          </a:p>
        </p:txBody>
      </p:sp>
      <p:sp>
        <p:nvSpPr>
          <p:cNvPr id="13" name="Shape 11"/>
          <p:cNvSpPr/>
          <p:nvPr/>
        </p:nvSpPr>
        <p:spPr>
          <a:xfrm>
            <a:off x="6096154" y="603504"/>
            <a:ext cx="9144" cy="1017778"/>
          </a:xfrm>
          <a:prstGeom prst="rect">
            <a:avLst/>
          </a:prstGeom>
          <a:solidFill>
            <a:srgbClr val="E1E6EB"/>
          </a:solidFill>
          <a:ln w="12700">
            <a:solidFill>
              <a:srgbClr val="E1E6EB"/>
            </a:solidFill>
            <a:prstDash val="solid"/>
          </a:ln>
        </p:spPr>
      </p:sp>
      <p:sp>
        <p:nvSpPr>
          <p:cNvPr id="14" name="Text 12"/>
          <p:cNvSpPr txBox="1"/>
          <p:nvPr/>
        </p:nvSpPr>
        <p:spPr>
          <a:xfrm>
            <a:off x="6333898" y="704088"/>
            <a:ext cx="2775935"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LÄRANDE TOTALT</a:t>
            </a:r>
            <a:endParaRPr lang="en-US" sz="1200" dirty="0"/>
          </a:p>
        </p:txBody>
      </p:sp>
      <p:sp>
        <p:nvSpPr>
          <p:cNvPr id="15" name="Text 13"/>
          <p:cNvSpPr txBox="1"/>
          <p:nvPr/>
        </p:nvSpPr>
        <p:spPr>
          <a:xfrm>
            <a:off x="6333898" y="932688"/>
            <a:ext cx="2775935" cy="216916"/>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Gott stöd</a:t>
            </a:r>
            <a:endParaRPr lang="en-US" sz="1400" dirty="0"/>
          </a:p>
        </p:txBody>
      </p:sp>
      <p:sp>
        <p:nvSpPr>
          <p:cNvPr id="16" name="Text 14"/>
          <p:cNvSpPr txBox="1"/>
          <p:nvPr/>
        </p:nvSpPr>
        <p:spPr>
          <a:xfrm>
            <a:off x="6333898" y="1186180"/>
            <a:ext cx="2775935" cy="325374"/>
          </a:xfrm>
          <a:prstGeom prst="rect">
            <a:avLst/>
          </a:prstGeom>
          <a:noFill/>
          <a:ln/>
        </p:spPr>
        <p:txBody>
          <a:bodyPr wrap="square" lIns="0" tIns="0" rIns="0" bIns="0" rtlCol="0" anchor="t"/>
          <a:lstStyle/>
          <a:p>
            <a:pPr algn="l" indent="0" marL="0">
              <a:buNone/>
            </a:pPr>
            <a:r>
              <a:rPr lang="en-US" sz="1050" dirty="0">
                <a:solidFill>
                  <a:srgbClr val="4B5866"/>
                </a:solidFill>
                <a:latin typeface="Calibri" pitchFamily="34" charset="0"/>
                <a:ea typeface="Calibri" pitchFamily="34" charset="-122"/>
                <a:cs typeface="Calibri" pitchFamily="34" charset="-120"/>
              </a:rPr>
              <a:t>Mest program med manus i F–⁠3. I vanliga klasser var effekten mindre.</a:t>
            </a:r>
            <a:endParaRPr lang="en-US" sz="1050" dirty="0"/>
          </a:p>
        </p:txBody>
      </p:sp>
      <p:sp>
        <p:nvSpPr>
          <p:cNvPr id="17" name="Shape 15"/>
          <p:cNvSpPr/>
          <p:nvPr/>
        </p:nvSpPr>
        <p:spPr>
          <a:xfrm>
            <a:off x="9237848" y="603504"/>
            <a:ext cx="9144" cy="1017778"/>
          </a:xfrm>
          <a:prstGeom prst="rect">
            <a:avLst/>
          </a:prstGeom>
          <a:solidFill>
            <a:srgbClr val="E1E6EB"/>
          </a:solidFill>
          <a:ln w="12700">
            <a:solidFill>
              <a:srgbClr val="E1E6EB"/>
            </a:solidFill>
            <a:prstDash val="solid"/>
          </a:ln>
        </p:spPr>
      </p:sp>
      <p:sp>
        <p:nvSpPr>
          <p:cNvPr id="18" name="Text 16"/>
          <p:cNvSpPr txBox="1"/>
          <p:nvPr/>
        </p:nvSpPr>
        <p:spPr>
          <a:xfrm>
            <a:off x="9475592" y="704088"/>
            <a:ext cx="1244762"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SVÅRIGHET</a:t>
            </a:r>
            <a:endParaRPr lang="en-US" sz="1200" dirty="0"/>
          </a:p>
        </p:txBody>
      </p:sp>
      <p:sp>
        <p:nvSpPr>
          <p:cNvPr id="19" name="Text 17"/>
          <p:cNvSpPr txBox="1"/>
          <p:nvPr/>
        </p:nvSpPr>
        <p:spPr>
          <a:xfrm>
            <a:off x="9475592" y="932688"/>
            <a:ext cx="1244762" cy="216916"/>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Medelsvårt</a:t>
            </a:r>
            <a:endParaRPr lang="en-US" sz="1400" dirty="0"/>
          </a:p>
        </p:txBody>
      </p:sp>
      <p:sp>
        <p:nvSpPr>
          <p:cNvPr id="20" name="Shape 18"/>
          <p:cNvSpPr/>
          <p:nvPr/>
        </p:nvSpPr>
        <p:spPr>
          <a:xfrm>
            <a:off x="10848370" y="603504"/>
            <a:ext cx="9144" cy="1017778"/>
          </a:xfrm>
          <a:prstGeom prst="rect">
            <a:avLst/>
          </a:prstGeom>
          <a:solidFill>
            <a:srgbClr val="E1E6EB"/>
          </a:solidFill>
          <a:ln w="12700">
            <a:solidFill>
              <a:srgbClr val="E1E6EB"/>
            </a:solidFill>
            <a:prstDash val="solid"/>
          </a:ln>
        </p:spPr>
      </p:sp>
      <p:sp>
        <p:nvSpPr>
          <p:cNvPr id="21" name="Text 19"/>
          <p:cNvSpPr txBox="1"/>
          <p:nvPr/>
        </p:nvSpPr>
        <p:spPr>
          <a:xfrm>
            <a:off x="11086114" y="704088"/>
            <a:ext cx="739821"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KOSTNAD</a:t>
            </a:r>
            <a:endParaRPr lang="en-US" sz="1200" dirty="0"/>
          </a:p>
        </p:txBody>
      </p:sp>
      <p:sp>
        <p:nvSpPr>
          <p:cNvPr id="22" name="Text 20"/>
          <p:cNvSpPr txBox="1"/>
          <p:nvPr/>
        </p:nvSpPr>
        <p:spPr>
          <a:xfrm>
            <a:off x="11086114" y="932688"/>
            <a:ext cx="739821" cy="216916"/>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Låg</a:t>
            </a:r>
            <a:endParaRPr lang="en-US" sz="1400" dirty="0"/>
          </a:p>
        </p:txBody>
      </p:sp>
      <p:sp>
        <p:nvSpPr>
          <p:cNvPr id="23" name="Shape 21"/>
          <p:cNvSpPr/>
          <p:nvPr/>
        </p:nvSpPr>
        <p:spPr>
          <a:xfrm>
            <a:off x="6086704" y="1639570"/>
            <a:ext cx="18288" cy="5017262"/>
          </a:xfrm>
          <a:prstGeom prst="rect">
            <a:avLst/>
          </a:prstGeom>
          <a:solidFill>
            <a:srgbClr val="14202B"/>
          </a:solidFill>
          <a:ln w="12700">
            <a:solidFill>
              <a:srgbClr val="14202B"/>
            </a:solidFill>
            <a:prstDash val="solid"/>
          </a:ln>
        </p:spPr>
      </p:sp>
      <p:sp>
        <p:nvSpPr>
          <p:cNvPr id="24" name="Text 22"/>
          <p:cNvSpPr txBox="1"/>
          <p:nvPr/>
        </p:nvSpPr>
        <p:spPr>
          <a:xfrm>
            <a:off x="420624" y="182245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METODEN</a:t>
            </a:r>
            <a:endParaRPr lang="en-US" sz="1200" dirty="0"/>
          </a:p>
        </p:txBody>
      </p:sp>
      <p:sp>
        <p:nvSpPr>
          <p:cNvPr id="25" name="Text 23"/>
          <p:cNvSpPr txBox="1"/>
          <p:nvPr/>
        </p:nvSpPr>
        <p:spPr>
          <a:xfrm>
            <a:off x="420624" y="2096770"/>
            <a:ext cx="5519776" cy="1489710"/>
          </a:xfrm>
          <a:prstGeom prst="rect">
            <a:avLst/>
          </a:prstGeom>
          <a:noFill/>
          <a:ln/>
        </p:spPr>
        <p:txBody>
          <a:bodyPr wrap="square" lIns="0" tIns="0" rIns="0" bIns="0" rtlCol="0" anchor="t"/>
          <a:lstStyle/>
          <a:p>
            <a:pPr algn="l" indent="0" marL="0">
              <a:spcAft>
                <a:spcPts val="750"/>
              </a:spcAft>
              <a:buNone/>
            </a:pPr>
            <a:r>
              <a:rPr lang="en-US" sz="1500" dirty="0">
                <a:solidFill>
                  <a:srgbClr val="14202B"/>
                </a:solidFill>
                <a:latin typeface="Calibri" pitchFamily="34" charset="0"/>
                <a:ea typeface="Calibri" pitchFamily="34" charset="-122"/>
                <a:cs typeface="Calibri" pitchFamily="34" charset="-120"/>
              </a:rPr>
              <a:t>Du visar det nya vid tavlan, ett steg i taget, och alla prövar och visar hur de tänker. Du går till deras arbete, rättar på plats och går tillbaka till tavlan.</a:t>
            </a:r>
            <a:endParaRPr lang="en-US" sz="1500" dirty="0"/>
          </a:p>
          <a:p>
            <a:pPr algn="l" indent="0" marL="0">
              <a:spcAft>
                <a:spcPts val="750"/>
              </a:spcAft>
              <a:buNone/>
            </a:pPr>
            <a:r>
              <a:rPr lang="en-US" sz="1500" dirty="0">
                <a:solidFill>
                  <a:srgbClr val="14202B"/>
                </a:solidFill>
                <a:latin typeface="Calibri" pitchFamily="34" charset="0"/>
                <a:ea typeface="Calibri" pitchFamily="34" charset="-122"/>
                <a:cs typeface="Calibri" pitchFamily="34" charset="-120"/>
              </a:rPr>
              <a:t>Lärandet går till så här. Det nya kommer i steg som arbetsminnet klarar, och när alla visar hur de tänker ser du felet innan det övas in. Ingen övar på egen hand förrän du har sett att nästan alla kan.</a:t>
            </a:r>
            <a:endParaRPr lang="en-US" sz="1500" dirty="0"/>
          </a:p>
        </p:txBody>
      </p:sp>
      <p:sp>
        <p:nvSpPr>
          <p:cNvPr id="26" name="Shape 24"/>
          <p:cNvSpPr/>
          <p:nvPr/>
        </p:nvSpPr>
        <p:spPr>
          <a:xfrm>
            <a:off x="420624" y="3751072"/>
            <a:ext cx="5519776" cy="924211"/>
          </a:xfrm>
          <a:prstGeom prst="rect">
            <a:avLst/>
          </a:prstGeom>
          <a:solidFill>
            <a:srgbClr val="FBF3E4"/>
          </a:solidFill>
          <a:ln w="12700">
            <a:solidFill>
              <a:srgbClr val="FBF3E4"/>
            </a:solidFill>
            <a:prstDash val="solid"/>
          </a:ln>
        </p:spPr>
      </p:sp>
      <p:sp>
        <p:nvSpPr>
          <p:cNvPr id="27" name="Shape 25"/>
          <p:cNvSpPr/>
          <p:nvPr/>
        </p:nvSpPr>
        <p:spPr>
          <a:xfrm>
            <a:off x="420624" y="3751072"/>
            <a:ext cx="36576" cy="924211"/>
          </a:xfrm>
          <a:prstGeom prst="rect">
            <a:avLst/>
          </a:prstGeom>
          <a:solidFill>
            <a:srgbClr val="8A5A1E"/>
          </a:solidFill>
          <a:ln w="12700">
            <a:solidFill>
              <a:srgbClr val="8A5A1E"/>
            </a:solidFill>
            <a:prstDash val="solid"/>
          </a:ln>
        </p:spPr>
      </p:sp>
      <p:sp>
        <p:nvSpPr>
          <p:cNvPr id="28" name="Text 26"/>
          <p:cNvSpPr txBox="1"/>
          <p:nvPr/>
        </p:nvSpPr>
        <p:spPr>
          <a:xfrm>
            <a:off x="612648" y="3860800"/>
            <a:ext cx="5154016" cy="704755"/>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SVÅRASTE  </a:t>
            </a:r>
            <a:pPr algn="l" indent="0" marL="0">
              <a:buNone/>
            </a:pPr>
            <a:r>
              <a:rPr lang="en-US" sz="1438" dirty="0">
                <a:solidFill>
                  <a:srgbClr val="14202B"/>
                </a:solidFill>
                <a:latin typeface="Calibri" pitchFamily="34" charset="0"/>
                <a:ea typeface="Calibri" pitchFamily="34" charset="-122"/>
                <a:cs typeface="Calibri" pitchFamily="34" charset="-120"/>
              </a:rPr>
              <a:t>Det som ofta försvinner är att varje elev visar hur hen tänker. Låt alla skriva stegen varje varv, läs dem, och be enskilda elever säga sitt steg.</a:t>
            </a:r>
            <a:endParaRPr lang="en-US" sz="1438" dirty="0"/>
          </a:p>
        </p:txBody>
      </p:sp>
      <p:sp>
        <p:nvSpPr>
          <p:cNvPr id="29" name="Text 27"/>
          <p:cNvSpPr txBox="1"/>
          <p:nvPr/>
        </p:nvSpPr>
        <p:spPr>
          <a:xfrm>
            <a:off x="6388456" y="182245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KÄRNAN</a:t>
            </a:r>
            <a:endParaRPr lang="en-US" sz="1200" dirty="0"/>
          </a:p>
        </p:txBody>
      </p:sp>
      <p:sp>
        <p:nvSpPr>
          <p:cNvPr id="30" name="Shape 28"/>
          <p:cNvSpPr/>
          <p:nvPr/>
        </p:nvSpPr>
        <p:spPr>
          <a:xfrm>
            <a:off x="6388456" y="2096770"/>
            <a:ext cx="2627300" cy="1569784"/>
          </a:xfrm>
          <a:prstGeom prst="rect">
            <a:avLst/>
          </a:prstGeom>
          <a:solidFill>
            <a:srgbClr val="FFFFFF"/>
          </a:solidFill>
          <a:ln w="9525">
            <a:solidFill>
              <a:srgbClr val="E1E6EB"/>
            </a:solidFill>
            <a:prstDash val="solid"/>
          </a:ln>
        </p:spPr>
      </p:sp>
      <p:sp>
        <p:nvSpPr>
          <p:cNvPr id="31" name="Text 29"/>
          <p:cNvSpPr/>
          <p:nvPr/>
        </p:nvSpPr>
        <p:spPr>
          <a:xfrm>
            <a:off x="6498184" y="2188210"/>
            <a:ext cx="274320" cy="274320"/>
          </a:xfrm>
          <a:prstGeom prst="ellipse">
            <a:avLst/>
          </a:prstGeom>
          <a:solidFill>
            <a:srgbClr val="1D4F91"/>
          </a:solidFill>
          <a:ln>
            <a:solidFill>
              <a:srgbClr val="1D4F91"/>
            </a:solid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32" name="Text 30"/>
          <p:cNvSpPr txBox="1"/>
          <p:nvPr/>
        </p:nvSpPr>
        <p:spPr>
          <a:xfrm>
            <a:off x="6863944" y="2188210"/>
            <a:ext cx="2042084" cy="274320"/>
          </a:xfrm>
          <a:prstGeom prst="rect">
            <a:avLst/>
          </a:prstGeom>
          <a:noFill/>
          <a:ln/>
        </p:spPr>
        <p:txBody>
          <a:bodyPr wrap="square" lIns="0" tIns="0" rIns="0" bIns="0" rtlCol="0" anchor="ctr"/>
          <a:lstStyle/>
          <a:p>
            <a:pPr algn="l" indent="0" marL="0">
              <a:buNone/>
            </a:pPr>
            <a:r>
              <a:rPr lang="en-US" sz="1500" b="1" dirty="0">
                <a:solidFill>
                  <a:srgbClr val="14202B"/>
                </a:solidFill>
                <a:latin typeface="Calibri" pitchFamily="34" charset="0"/>
                <a:ea typeface="Calibri" pitchFamily="34" charset="-122"/>
                <a:cs typeface="Calibri" pitchFamily="34" charset="-120"/>
              </a:rPr>
              <a:t>Visa ett steg i taget</a:t>
            </a:r>
            <a:endParaRPr lang="en-US" sz="1500" dirty="0"/>
          </a:p>
        </p:txBody>
      </p:sp>
      <p:sp>
        <p:nvSpPr>
          <p:cNvPr id="33" name="Text 31"/>
          <p:cNvSpPr txBox="1"/>
          <p:nvPr/>
        </p:nvSpPr>
        <p:spPr>
          <a:xfrm>
            <a:off x="6498184" y="2517394"/>
            <a:ext cx="2407844" cy="610076"/>
          </a:xfrm>
          <a:prstGeom prst="rect">
            <a:avLst/>
          </a:prstGeom>
          <a:noFill/>
          <a:ln/>
        </p:spPr>
        <p:txBody>
          <a:bodyPr wrap="square" lIns="0" tIns="0" rIns="0" bIns="0" rtlCol="0" anchor="t"/>
          <a:lstStyle/>
          <a:p>
            <a:pPr algn="l" indent="0" marL="0">
              <a:buNone/>
            </a:pPr>
            <a:r>
              <a:rPr lang="en-US" sz="1313" dirty="0">
                <a:solidFill>
                  <a:srgbClr val="14202B"/>
                </a:solidFill>
                <a:latin typeface="Calibri" pitchFamily="34" charset="0"/>
                <a:ea typeface="Calibri" pitchFamily="34" charset="-122"/>
                <a:cs typeface="Calibri" pitchFamily="34" charset="-120"/>
              </a:rPr>
              <a:t>Du visar det nya ett steg i taget, med samma ord varje gång, och säger högt hur du tänker.</a:t>
            </a:r>
            <a:endParaRPr lang="en-US" sz="1313" dirty="0"/>
          </a:p>
        </p:txBody>
      </p:sp>
      <p:sp>
        <p:nvSpPr>
          <p:cNvPr id="34" name="Text 32"/>
          <p:cNvSpPr txBox="1"/>
          <p:nvPr/>
        </p:nvSpPr>
        <p:spPr>
          <a:xfrm>
            <a:off x="6498184" y="3391122"/>
            <a:ext cx="2407844" cy="183991"/>
          </a:xfrm>
          <a:prstGeom prst="rect">
            <a:avLst/>
          </a:prstGeom>
          <a:noFill/>
          <a:ln/>
        </p:spPr>
        <p:txBody>
          <a:bodyPr wrap="square" lIns="0" tIns="0" rIns="0" bIns="0" rtlCol="0" anchor="t"/>
          <a:lstStyle/>
          <a:p>
            <a:pPr algn="l" indent="0" marL="0">
              <a:buNone/>
            </a:pPr>
            <a:r>
              <a:rPr lang="en-US" sz="1188" i="1" dirty="0">
                <a:solidFill>
                  <a:srgbClr val="4B5866"/>
                </a:solidFill>
                <a:latin typeface="Calibri" pitchFamily="34" charset="0"/>
                <a:ea typeface="Calibri" pitchFamily="34" charset="-122"/>
                <a:cs typeface="Calibri" pitchFamily="34" charset="-120"/>
              </a:rPr>
              <a:t>Jag gör</a:t>
            </a:r>
            <a:endParaRPr lang="en-US" sz="1188" dirty="0"/>
          </a:p>
        </p:txBody>
      </p:sp>
      <p:sp>
        <p:nvSpPr>
          <p:cNvPr id="35" name="Shape 33"/>
          <p:cNvSpPr/>
          <p:nvPr/>
        </p:nvSpPr>
        <p:spPr>
          <a:xfrm>
            <a:off x="9143771" y="2096770"/>
            <a:ext cx="2627300" cy="1569784"/>
          </a:xfrm>
          <a:prstGeom prst="rect">
            <a:avLst/>
          </a:prstGeom>
          <a:solidFill>
            <a:srgbClr val="FFFFFF"/>
          </a:solidFill>
          <a:ln w="9525">
            <a:solidFill>
              <a:srgbClr val="E1E6EB"/>
            </a:solidFill>
            <a:prstDash val="solid"/>
          </a:ln>
        </p:spPr>
      </p:sp>
      <p:sp>
        <p:nvSpPr>
          <p:cNvPr id="36" name="Text 34"/>
          <p:cNvSpPr/>
          <p:nvPr/>
        </p:nvSpPr>
        <p:spPr>
          <a:xfrm>
            <a:off x="9253499" y="2188210"/>
            <a:ext cx="274320" cy="274320"/>
          </a:xfrm>
          <a:prstGeom prst="ellipse">
            <a:avLst/>
          </a:prstGeom>
          <a:solidFill>
            <a:srgbClr val="1D4F91"/>
          </a:solidFill>
          <a:ln>
            <a:solidFill>
              <a:srgbClr val="1D4F91"/>
            </a:solid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37" name="Text 35"/>
          <p:cNvSpPr txBox="1"/>
          <p:nvPr/>
        </p:nvSpPr>
        <p:spPr>
          <a:xfrm>
            <a:off x="9619259" y="2188210"/>
            <a:ext cx="2042084" cy="464820"/>
          </a:xfrm>
          <a:prstGeom prst="rect">
            <a:avLst/>
          </a:prstGeom>
          <a:noFill/>
          <a:ln/>
        </p:spPr>
        <p:txBody>
          <a:bodyPr wrap="square" lIns="0" tIns="0" rIns="0" bIns="0" rtlCol="0" anchor="t"/>
          <a:lstStyle/>
          <a:p>
            <a:pPr algn="l" indent="0" marL="0">
              <a:buNone/>
            </a:pPr>
            <a:r>
              <a:rPr lang="en-US" sz="1500" b="1" dirty="0">
                <a:solidFill>
                  <a:srgbClr val="14202B"/>
                </a:solidFill>
                <a:latin typeface="Calibri" pitchFamily="34" charset="0"/>
                <a:ea typeface="Calibri" pitchFamily="34" charset="-122"/>
                <a:cs typeface="Calibri" pitchFamily="34" charset="-120"/>
              </a:rPr>
              <a:t>Alla prövar och visar hur de tänker</a:t>
            </a:r>
            <a:endParaRPr lang="en-US" sz="1500" dirty="0"/>
          </a:p>
        </p:txBody>
      </p:sp>
      <p:sp>
        <p:nvSpPr>
          <p:cNvPr id="38" name="Text 36"/>
          <p:cNvSpPr txBox="1"/>
          <p:nvPr/>
        </p:nvSpPr>
        <p:spPr>
          <a:xfrm>
            <a:off x="9253499" y="2707894"/>
            <a:ext cx="2407844" cy="610076"/>
          </a:xfrm>
          <a:prstGeom prst="rect">
            <a:avLst/>
          </a:prstGeom>
          <a:noFill/>
          <a:ln/>
        </p:spPr>
        <p:txBody>
          <a:bodyPr wrap="square" lIns="0" tIns="0" rIns="0" bIns="0" rtlCol="0" anchor="t"/>
          <a:lstStyle/>
          <a:p>
            <a:pPr algn="l" indent="0" marL="0">
              <a:buNone/>
            </a:pPr>
            <a:r>
              <a:rPr lang="en-US" sz="1313" dirty="0">
                <a:solidFill>
                  <a:srgbClr val="14202B"/>
                </a:solidFill>
                <a:latin typeface="Calibri" pitchFamily="34" charset="0"/>
                <a:ea typeface="Calibri" pitchFamily="34" charset="-122"/>
                <a:cs typeface="Calibri" pitchFamily="34" charset="-120"/>
              </a:rPr>
              <a:t>Alla gör uppgiften samtidigt och visar hur de gjorde, och du ser allas svar innan du går vidare.</a:t>
            </a:r>
            <a:endParaRPr lang="en-US" sz="1313" dirty="0"/>
          </a:p>
        </p:txBody>
      </p:sp>
      <p:sp>
        <p:nvSpPr>
          <p:cNvPr id="39" name="Text 37"/>
          <p:cNvSpPr txBox="1"/>
          <p:nvPr/>
        </p:nvSpPr>
        <p:spPr>
          <a:xfrm>
            <a:off x="9253499" y="3391122"/>
            <a:ext cx="2407844" cy="183991"/>
          </a:xfrm>
          <a:prstGeom prst="rect">
            <a:avLst/>
          </a:prstGeom>
          <a:noFill/>
          <a:ln/>
        </p:spPr>
        <p:txBody>
          <a:bodyPr wrap="square" lIns="0" tIns="0" rIns="0" bIns="0" rtlCol="0" anchor="t"/>
          <a:lstStyle/>
          <a:p>
            <a:pPr algn="l" indent="0" marL="0">
              <a:buNone/>
            </a:pPr>
            <a:r>
              <a:rPr lang="en-US" sz="1188" i="1" dirty="0">
                <a:solidFill>
                  <a:srgbClr val="4B5866"/>
                </a:solidFill>
                <a:latin typeface="Calibri" pitchFamily="34" charset="0"/>
                <a:ea typeface="Calibri" pitchFamily="34" charset="-122"/>
                <a:cs typeface="Calibri" pitchFamily="34" charset="-120"/>
              </a:rPr>
              <a:t>Vi gör och Kontrollera</a:t>
            </a:r>
            <a:endParaRPr lang="en-US" sz="1188" dirty="0"/>
          </a:p>
        </p:txBody>
      </p:sp>
      <p:sp>
        <p:nvSpPr>
          <p:cNvPr id="40" name="Shape 38"/>
          <p:cNvSpPr/>
          <p:nvPr/>
        </p:nvSpPr>
        <p:spPr>
          <a:xfrm>
            <a:off x="6388456" y="3794569"/>
            <a:ext cx="2627300" cy="1582642"/>
          </a:xfrm>
          <a:prstGeom prst="rect">
            <a:avLst/>
          </a:prstGeom>
          <a:solidFill>
            <a:srgbClr val="FFFFFF"/>
          </a:solidFill>
          <a:ln w="9525">
            <a:solidFill>
              <a:srgbClr val="E1E6EB"/>
            </a:solidFill>
            <a:prstDash val="solid"/>
          </a:ln>
        </p:spPr>
      </p:sp>
      <p:sp>
        <p:nvSpPr>
          <p:cNvPr id="41" name="Text 39"/>
          <p:cNvSpPr/>
          <p:nvPr/>
        </p:nvSpPr>
        <p:spPr>
          <a:xfrm>
            <a:off x="6498184" y="3886009"/>
            <a:ext cx="274320" cy="274320"/>
          </a:xfrm>
          <a:prstGeom prst="ellipse">
            <a:avLst/>
          </a:prstGeom>
          <a:solidFill>
            <a:srgbClr val="1D4F91"/>
          </a:solidFill>
          <a:ln>
            <a:solidFill>
              <a:srgbClr val="1D4F91"/>
            </a:solid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42" name="Text 40"/>
          <p:cNvSpPr txBox="1"/>
          <p:nvPr/>
        </p:nvSpPr>
        <p:spPr>
          <a:xfrm>
            <a:off x="6863944" y="3886009"/>
            <a:ext cx="2042084" cy="274320"/>
          </a:xfrm>
          <a:prstGeom prst="rect">
            <a:avLst/>
          </a:prstGeom>
          <a:noFill/>
          <a:ln/>
        </p:spPr>
        <p:txBody>
          <a:bodyPr wrap="square" lIns="0" tIns="0" rIns="0" bIns="0" rtlCol="0" anchor="ctr"/>
          <a:lstStyle/>
          <a:p>
            <a:pPr algn="l" indent="0" marL="0">
              <a:buNone/>
            </a:pPr>
            <a:r>
              <a:rPr lang="en-US" sz="1500" b="1" dirty="0">
                <a:solidFill>
                  <a:srgbClr val="14202B"/>
                </a:solidFill>
                <a:latin typeface="Calibri" pitchFamily="34" charset="0"/>
                <a:ea typeface="Calibri" pitchFamily="34" charset="-122"/>
                <a:cs typeface="Calibri" pitchFamily="34" charset="-120"/>
              </a:rPr>
              <a:t>Återkoppling på plats</a:t>
            </a:r>
            <a:endParaRPr lang="en-US" sz="1500" dirty="0"/>
          </a:p>
        </p:txBody>
      </p:sp>
      <p:sp>
        <p:nvSpPr>
          <p:cNvPr id="43" name="Text 41"/>
          <p:cNvSpPr txBox="1"/>
          <p:nvPr/>
        </p:nvSpPr>
        <p:spPr>
          <a:xfrm>
            <a:off x="6498184" y="4215194"/>
            <a:ext cx="2407844" cy="813435"/>
          </a:xfrm>
          <a:prstGeom prst="rect">
            <a:avLst/>
          </a:prstGeom>
          <a:noFill/>
          <a:ln/>
        </p:spPr>
        <p:txBody>
          <a:bodyPr wrap="square" lIns="0" tIns="0" rIns="0" bIns="0" rtlCol="0" anchor="t"/>
          <a:lstStyle/>
          <a:p>
            <a:pPr algn="l" indent="0" marL="0">
              <a:buNone/>
            </a:pPr>
            <a:r>
              <a:rPr lang="en-US" sz="1313" dirty="0">
                <a:solidFill>
                  <a:srgbClr val="14202B"/>
                </a:solidFill>
                <a:latin typeface="Calibri" pitchFamily="34" charset="0"/>
                <a:ea typeface="Calibri" pitchFamily="34" charset="-122"/>
                <a:cs typeface="Calibri" pitchFamily="34" charset="-120"/>
              </a:rPr>
              <a:t>Du går till elevernas arbete och svarar på det du ser, och eleven gör det rätta själv innan ni går vidare.</a:t>
            </a:r>
            <a:endParaRPr lang="en-US" sz="1313" dirty="0"/>
          </a:p>
        </p:txBody>
      </p:sp>
      <p:sp>
        <p:nvSpPr>
          <p:cNvPr id="44" name="Text 42"/>
          <p:cNvSpPr txBox="1"/>
          <p:nvPr/>
        </p:nvSpPr>
        <p:spPr>
          <a:xfrm>
            <a:off x="6498184" y="5101781"/>
            <a:ext cx="2407844" cy="183991"/>
          </a:xfrm>
          <a:prstGeom prst="rect">
            <a:avLst/>
          </a:prstGeom>
          <a:noFill/>
          <a:ln/>
        </p:spPr>
        <p:txBody>
          <a:bodyPr wrap="square" lIns="0" tIns="0" rIns="0" bIns="0" rtlCol="0" anchor="t"/>
          <a:lstStyle/>
          <a:p>
            <a:pPr algn="l" indent="0" marL="0">
              <a:buNone/>
            </a:pPr>
            <a:r>
              <a:rPr lang="en-US" sz="1188" i="1" dirty="0">
                <a:solidFill>
                  <a:srgbClr val="4B5866"/>
                </a:solidFill>
                <a:latin typeface="Calibri" pitchFamily="34" charset="0"/>
                <a:ea typeface="Calibri" pitchFamily="34" charset="-122"/>
                <a:cs typeface="Calibri" pitchFamily="34" charset="-120"/>
              </a:rPr>
              <a:t>Vi gör och Du gör</a:t>
            </a:r>
            <a:endParaRPr lang="en-US" sz="1188" dirty="0"/>
          </a:p>
        </p:txBody>
      </p:sp>
      <p:sp>
        <p:nvSpPr>
          <p:cNvPr id="45" name="Shape 43"/>
          <p:cNvSpPr/>
          <p:nvPr/>
        </p:nvSpPr>
        <p:spPr>
          <a:xfrm>
            <a:off x="9143771" y="3794569"/>
            <a:ext cx="2627300" cy="1582642"/>
          </a:xfrm>
          <a:prstGeom prst="rect">
            <a:avLst/>
          </a:prstGeom>
          <a:solidFill>
            <a:srgbClr val="FFFFFF"/>
          </a:solidFill>
          <a:ln w="9525">
            <a:solidFill>
              <a:srgbClr val="E1E6EB"/>
            </a:solidFill>
            <a:prstDash val="solid"/>
          </a:ln>
        </p:spPr>
      </p:sp>
      <p:sp>
        <p:nvSpPr>
          <p:cNvPr id="46" name="Text 44"/>
          <p:cNvSpPr/>
          <p:nvPr/>
        </p:nvSpPr>
        <p:spPr>
          <a:xfrm>
            <a:off x="9253499" y="3886009"/>
            <a:ext cx="274320" cy="274320"/>
          </a:xfrm>
          <a:prstGeom prst="ellipse">
            <a:avLst/>
          </a:prstGeom>
          <a:solidFill>
            <a:srgbClr val="1D4F91"/>
          </a:solidFill>
          <a:ln>
            <a:solidFill>
              <a:srgbClr val="1D4F91"/>
            </a:solid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47" name="Text 45"/>
          <p:cNvSpPr txBox="1"/>
          <p:nvPr/>
        </p:nvSpPr>
        <p:spPr>
          <a:xfrm>
            <a:off x="9619259" y="3886009"/>
            <a:ext cx="2042084" cy="464820"/>
          </a:xfrm>
          <a:prstGeom prst="rect">
            <a:avLst/>
          </a:prstGeom>
          <a:noFill/>
          <a:ln/>
        </p:spPr>
        <p:txBody>
          <a:bodyPr wrap="square" lIns="0" tIns="0" rIns="0" bIns="0" rtlCol="0" anchor="t"/>
          <a:lstStyle/>
          <a:p>
            <a:pPr algn="l" indent="0" marL="0">
              <a:buNone/>
            </a:pPr>
            <a:r>
              <a:rPr lang="en-US" sz="1500" b="1" dirty="0">
                <a:solidFill>
                  <a:srgbClr val="14202B"/>
                </a:solidFill>
                <a:latin typeface="Calibri" pitchFamily="34" charset="0"/>
                <a:ea typeface="Calibri" pitchFamily="34" charset="-122"/>
                <a:cs typeface="Calibri" pitchFamily="34" charset="-120"/>
              </a:rPr>
              <a:t>Nästan alla kan innan eget arbete</a:t>
            </a:r>
            <a:endParaRPr lang="en-US" sz="1500" dirty="0"/>
          </a:p>
        </p:txBody>
      </p:sp>
      <p:sp>
        <p:nvSpPr>
          <p:cNvPr id="48" name="Text 46"/>
          <p:cNvSpPr txBox="1"/>
          <p:nvPr/>
        </p:nvSpPr>
        <p:spPr>
          <a:xfrm>
            <a:off x="9253499" y="4405694"/>
            <a:ext cx="2407844" cy="610076"/>
          </a:xfrm>
          <a:prstGeom prst="rect">
            <a:avLst/>
          </a:prstGeom>
          <a:noFill/>
          <a:ln/>
        </p:spPr>
        <p:txBody>
          <a:bodyPr wrap="square" lIns="0" tIns="0" rIns="0" bIns="0" rtlCol="0" anchor="t"/>
          <a:lstStyle/>
          <a:p>
            <a:pPr algn="l" indent="0" marL="0">
              <a:buNone/>
            </a:pPr>
            <a:r>
              <a:rPr lang="en-US" sz="1313" dirty="0">
                <a:solidFill>
                  <a:srgbClr val="14202B"/>
                </a:solidFill>
                <a:latin typeface="Calibri" pitchFamily="34" charset="0"/>
                <a:ea typeface="Calibri" pitchFamily="34" charset="-122"/>
                <a:cs typeface="Calibri" pitchFamily="34" charset="-120"/>
              </a:rPr>
              <a:t>Alla gör ett par uppgifter själva och visar, och eget arbete börjar först när nästan alla kan.</a:t>
            </a:r>
            <a:endParaRPr lang="en-US" sz="1313" dirty="0"/>
          </a:p>
        </p:txBody>
      </p:sp>
      <p:sp>
        <p:nvSpPr>
          <p:cNvPr id="49" name="Text 47"/>
          <p:cNvSpPr txBox="1"/>
          <p:nvPr/>
        </p:nvSpPr>
        <p:spPr>
          <a:xfrm>
            <a:off x="9253499" y="5101781"/>
            <a:ext cx="2407844" cy="183991"/>
          </a:xfrm>
          <a:prstGeom prst="rect">
            <a:avLst/>
          </a:prstGeom>
          <a:noFill/>
          <a:ln/>
        </p:spPr>
        <p:txBody>
          <a:bodyPr wrap="square" lIns="0" tIns="0" rIns="0" bIns="0" rtlCol="0" anchor="t"/>
          <a:lstStyle/>
          <a:p>
            <a:pPr algn="l" indent="0" marL="0">
              <a:buNone/>
            </a:pPr>
            <a:r>
              <a:rPr lang="en-US" sz="1188" i="1" dirty="0">
                <a:solidFill>
                  <a:srgbClr val="4B5866"/>
                </a:solidFill>
                <a:latin typeface="Calibri" pitchFamily="34" charset="0"/>
                <a:ea typeface="Calibri" pitchFamily="34" charset="-122"/>
                <a:cs typeface="Calibri" pitchFamily="34" charset="-120"/>
              </a:rPr>
              <a:t>Kontrollera</a:t>
            </a:r>
            <a:endParaRPr lang="en-US" sz="1188" dirty="0"/>
          </a:p>
        </p:txBody>
      </p:sp>
      <p:sp>
        <p:nvSpPr>
          <p:cNvPr id="50" name="Text 48"/>
          <p:cNvSpPr txBox="1"/>
          <p:nvPr/>
        </p:nvSpPr>
        <p:spPr>
          <a:xfrm>
            <a:off x="6388456" y="5505228"/>
            <a:ext cx="5382616" cy="406718"/>
          </a:xfrm>
          <a:prstGeom prst="rect">
            <a:avLst/>
          </a:prstGeom>
          <a:noFill/>
          <a:ln/>
        </p:spPr>
        <p:txBody>
          <a:bodyPr wrap="square" lIns="0" tIns="0" rIns="0" bIns="0" rtlCol="0" anchor="t"/>
          <a:lstStyle/>
          <a:p>
            <a:pPr algn="ctr" indent="0" marL="0">
              <a:buNone/>
            </a:pPr>
            <a:r>
              <a:rPr lang="en-US" sz="1313" i="1" dirty="0">
                <a:solidFill>
                  <a:srgbClr val="4B5866"/>
                </a:solidFill>
                <a:latin typeface="Calibri" pitchFamily="34" charset="0"/>
                <a:ea typeface="Calibri" pitchFamily="34" charset="-122"/>
                <a:cs typeface="Calibri" pitchFamily="34" charset="-120"/>
              </a:rPr>
              <a:t>Från tavlan till elevernas arbete och tillbaka, varv efter varv, tills nästan alla kan.</a:t>
            </a:r>
            <a:endParaRPr lang="en-US" sz="1313" dirty="0"/>
          </a:p>
        </p:txBody>
      </p:sp>
      <p:sp>
        <p:nvSpPr>
          <p:cNvPr id="51" name="Text 49"/>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niclasfohlin.se/metoder/explicit-undervisning/lathund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Vägen till måndag</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6086704" y="621792"/>
            <a:ext cx="18288" cy="6035040"/>
          </a:xfrm>
          <a:prstGeom prst="rect">
            <a:avLst/>
          </a:prstGeom>
          <a:solidFill>
            <a:srgbClr val="14202B"/>
          </a:solidFill>
          <a:ln w="12700">
            <a:solidFill>
              <a:srgbClr val="14202B"/>
            </a:solidFill>
            <a:prstDash val="solid"/>
          </a:ln>
        </p:spPr>
      </p:sp>
      <p:sp>
        <p:nvSpPr>
          <p:cNvPr id="8" name="Shape 6"/>
          <p:cNvSpPr/>
          <p:nvPr/>
        </p:nvSpPr>
        <p:spPr>
          <a:xfrm>
            <a:off x="420624" y="804672"/>
            <a:ext cx="5519776" cy="3828129"/>
          </a:xfrm>
          <a:prstGeom prst="rect">
            <a:avLst/>
          </a:prstGeom>
          <a:solidFill>
            <a:srgbClr val="FFFFFF"/>
          </a:solidFill>
          <a:ln w="12700">
            <a:solidFill>
              <a:srgbClr val="14202B"/>
            </a:solidFill>
            <a:prstDash val="solid"/>
          </a:ln>
        </p:spPr>
      </p:sp>
      <p:sp>
        <p:nvSpPr>
          <p:cNvPr id="9" name="Shape 7"/>
          <p:cNvSpPr/>
          <p:nvPr/>
        </p:nvSpPr>
        <p:spPr>
          <a:xfrm>
            <a:off x="429768" y="813816"/>
            <a:ext cx="5501488" cy="310896"/>
          </a:xfrm>
          <a:prstGeom prst="rect">
            <a:avLst/>
          </a:prstGeom>
          <a:solidFill>
            <a:srgbClr val="14202B"/>
          </a:solidFill>
          <a:ln w="12700">
            <a:solidFill>
              <a:srgbClr val="14202B"/>
            </a:solidFill>
            <a:prstDash val="solid"/>
          </a:ln>
        </p:spPr>
      </p:sp>
      <p:sp>
        <p:nvSpPr>
          <p:cNvPr id="10" name="Text 8"/>
          <p:cNvSpPr txBox="1"/>
          <p:nvPr/>
        </p:nvSpPr>
        <p:spPr>
          <a:xfrm>
            <a:off x="557784" y="868680"/>
            <a:ext cx="524545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FÖRE FÖRSTA LEKTIONEN</a:t>
            </a:r>
            <a:endParaRPr lang="en-US" sz="1200" dirty="0"/>
          </a:p>
        </p:txBody>
      </p:sp>
      <p:sp>
        <p:nvSpPr>
          <p:cNvPr id="11" name="Text 9"/>
          <p:cNvSpPr txBox="1"/>
          <p:nvPr/>
        </p:nvSpPr>
        <p:spPr>
          <a:xfrm>
            <a:off x="566928" y="1225296"/>
            <a:ext cx="5227168" cy="500316"/>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Träffa arbetslaget, eller en kollega om du börjar ensam, och bestäm vilka rutiner ni gör lika.</a:t>
            </a:r>
            <a:endParaRPr lang="en-US" sz="1438" dirty="0"/>
          </a:p>
        </p:txBody>
      </p:sp>
      <p:sp>
        <p:nvSpPr>
          <p:cNvPr id="12" name="Text 10"/>
          <p:cNvSpPr txBox="1"/>
          <p:nvPr/>
        </p:nvSpPr>
        <p:spPr>
          <a:xfrm>
            <a:off x="566928" y="1725613"/>
            <a:ext cx="5227168" cy="277590"/>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Välj arbetsområde och minst tre lektioner i veckan.</a:t>
            </a:r>
            <a:endParaRPr lang="en-US" sz="1438" dirty="0"/>
          </a:p>
        </p:txBody>
      </p:sp>
      <p:sp>
        <p:nvSpPr>
          <p:cNvPr id="13" name="Text 11"/>
          <p:cNvSpPr txBox="1"/>
          <p:nvPr/>
        </p:nvSpPr>
        <p:spPr>
          <a:xfrm>
            <a:off x="566928" y="2003203"/>
            <a:ext cx="5227168" cy="500316"/>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Dela upp arbetsområdet i lektioner. Lös en uppgift själv och skriv stegen, med samma ord varje gång.</a:t>
            </a:r>
            <a:endParaRPr lang="en-US" sz="1438" dirty="0"/>
          </a:p>
        </p:txBody>
      </p:sp>
      <p:sp>
        <p:nvSpPr>
          <p:cNvPr id="14" name="Text 12"/>
          <p:cNvSpPr txBox="1"/>
          <p:nvPr/>
        </p:nvSpPr>
        <p:spPr>
          <a:xfrm>
            <a:off x="566928" y="2503519"/>
            <a:ext cx="5227168" cy="277590"/>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Planera första lektionen i planeringsmallen.</a:t>
            </a:r>
            <a:endParaRPr lang="en-US" sz="1438" dirty="0"/>
          </a:p>
        </p:txBody>
      </p:sp>
      <p:sp>
        <p:nvSpPr>
          <p:cNvPr id="15" name="Text 13"/>
          <p:cNvSpPr txBox="1"/>
          <p:nvPr/>
        </p:nvSpPr>
        <p:spPr>
          <a:xfrm>
            <a:off x="566928" y="2781109"/>
            <a:ext cx="5227168" cy="500316"/>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Skriv ut lektionskortet, och sätt upp lektionens delar, affischen Så visar du och bladet Stegen.</a:t>
            </a:r>
            <a:endParaRPr lang="en-US" sz="1438" dirty="0"/>
          </a:p>
        </p:txBody>
      </p:sp>
      <p:sp>
        <p:nvSpPr>
          <p:cNvPr id="16" name="Text 14"/>
          <p:cNvSpPr txBox="1"/>
          <p:nvPr/>
        </p:nvSpPr>
        <p:spPr>
          <a:xfrm>
            <a:off x="566928" y="3281426"/>
            <a:ext cx="5227168" cy="500316"/>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Lägg miniwhiteboards eller A4 i plastfickor, pennor, sudd, exit‑lappar och uppgifterna till Du gör i en back per rad.</a:t>
            </a:r>
            <a:endParaRPr lang="en-US" sz="1438" dirty="0"/>
          </a:p>
        </p:txBody>
      </p:sp>
      <p:sp>
        <p:nvSpPr>
          <p:cNvPr id="17" name="Text 15"/>
          <p:cNvSpPr txBox="1"/>
          <p:nvPr/>
        </p:nvSpPr>
        <p:spPr>
          <a:xfrm>
            <a:off x="566928" y="3781742"/>
            <a:ext cx="5227168" cy="500316"/>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Ordna rummet: alla ser tavlan, du når varje bänk, och ett bord står fritt.</a:t>
            </a:r>
            <a:endParaRPr lang="en-US" sz="1438" dirty="0"/>
          </a:p>
        </p:txBody>
      </p:sp>
      <p:sp>
        <p:nvSpPr>
          <p:cNvPr id="18" name="Text 16"/>
          <p:cNvSpPr txBox="1"/>
          <p:nvPr/>
        </p:nvSpPr>
        <p:spPr>
          <a:xfrm>
            <a:off x="566928" y="4282059"/>
            <a:ext cx="5227168" cy="277590"/>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Boka specialläraren i vecka 2 och en kollega i vecka 4.</a:t>
            </a:r>
            <a:endParaRPr lang="en-US" sz="1438" dirty="0"/>
          </a:p>
        </p:txBody>
      </p:sp>
      <p:sp>
        <p:nvSpPr>
          <p:cNvPr id="19" name="Text 17"/>
          <p:cNvSpPr txBox="1"/>
          <p:nvPr/>
        </p:nvSpPr>
        <p:spPr>
          <a:xfrm>
            <a:off x="420624" y="4797393"/>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FÖRSTA LEKTIONEN</a:t>
            </a:r>
            <a:endParaRPr lang="en-US" sz="1200" dirty="0"/>
          </a:p>
        </p:txBody>
      </p:sp>
      <p:sp>
        <p:nvSpPr>
          <p:cNvPr id="20" name="Text 18"/>
          <p:cNvSpPr txBox="1"/>
          <p:nvPr/>
        </p:nvSpPr>
        <p:spPr>
          <a:xfrm>
            <a:off x="420624" y="5071713"/>
            <a:ext cx="5519776" cy="1162050"/>
          </a:xfrm>
          <a:prstGeom prst="rect">
            <a:avLst/>
          </a:prstGeom>
          <a:noFill/>
          <a:ln/>
        </p:spPr>
        <p:txBody>
          <a:bodyPr wrap="square" lIns="0" tIns="0" rIns="0" bIns="0" rtlCol="0" anchor="t"/>
          <a:lstStyle/>
          <a:p>
            <a:pPr algn="l" indent="0" marL="0">
              <a:spcAft>
                <a:spcPts val="750"/>
              </a:spcAft>
              <a:buNone/>
            </a:pPr>
            <a:r>
              <a:rPr lang="en-US" sz="1500" dirty="0">
                <a:solidFill>
                  <a:srgbClr val="14202B"/>
                </a:solidFill>
                <a:latin typeface="Calibri" pitchFamily="34" charset="0"/>
                <a:ea typeface="Calibri" pitchFamily="34" charset="-122"/>
                <a:cs typeface="Calibri" pitchFamily="34" charset="-120"/>
              </a:rPr>
              <a:t>Första lektionen lär sig klassen signalen och miniwhiteboarden på något alla kan, tills alla visar samtidigt, och starten blir tio minuter. Gå igenom delarna på tavlan, och säg varför alla visar: du vill se hur alla tänker. Du gör är enskilt, och bordet är för alla som vill ha ett exempel till. Lektionen står annars på lektionskortet.</a:t>
            </a:r>
            <a:endParaRPr lang="en-US" sz="1500" dirty="0"/>
          </a:p>
        </p:txBody>
      </p:sp>
      <p:sp>
        <p:nvSpPr>
          <p:cNvPr id="21" name="Text 19"/>
          <p:cNvSpPr txBox="1"/>
          <p:nvPr/>
        </p:nvSpPr>
        <p:spPr>
          <a:xfrm>
            <a:off x="6388456" y="804672"/>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MINUTERNA</a:t>
            </a:r>
            <a:endParaRPr lang="en-US" sz="1200" dirty="0"/>
          </a:p>
        </p:txBody>
      </p:sp>
      <p:sp>
        <p:nvSpPr>
          <p:cNvPr id="22" name="Shape 20"/>
          <p:cNvSpPr/>
          <p:nvPr/>
        </p:nvSpPr>
        <p:spPr>
          <a:xfrm>
            <a:off x="6388456" y="1078992"/>
            <a:ext cx="5382616" cy="292608"/>
          </a:xfrm>
          <a:prstGeom prst="rect">
            <a:avLst/>
          </a:prstGeom>
          <a:solidFill>
            <a:srgbClr val="14202B"/>
          </a:solidFill>
          <a:ln w="12700">
            <a:solidFill>
              <a:srgbClr val="14202B"/>
            </a:solidFill>
            <a:prstDash val="solid"/>
          </a:ln>
        </p:spPr>
      </p:sp>
      <p:sp>
        <p:nvSpPr>
          <p:cNvPr id="23" name="Text 21"/>
          <p:cNvSpPr txBox="1"/>
          <p:nvPr/>
        </p:nvSpPr>
        <p:spPr>
          <a:xfrm>
            <a:off x="6461608" y="1133856"/>
            <a:ext cx="621792"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MINUT</a:t>
            </a:r>
            <a:endParaRPr lang="en-US" sz="1050" dirty="0"/>
          </a:p>
        </p:txBody>
      </p:sp>
      <p:sp>
        <p:nvSpPr>
          <p:cNvPr id="24" name="Text 22"/>
          <p:cNvSpPr txBox="1"/>
          <p:nvPr/>
        </p:nvSpPr>
        <p:spPr>
          <a:xfrm>
            <a:off x="7193128" y="1133856"/>
            <a:ext cx="987552"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DELEN</a:t>
            </a:r>
            <a:endParaRPr lang="en-US" sz="1050" dirty="0"/>
          </a:p>
        </p:txBody>
      </p:sp>
      <p:sp>
        <p:nvSpPr>
          <p:cNvPr id="25" name="Text 23"/>
          <p:cNvSpPr txBox="1"/>
          <p:nvPr/>
        </p:nvSpPr>
        <p:spPr>
          <a:xfrm>
            <a:off x="8290408" y="1133856"/>
            <a:ext cx="3444088"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DU SÄGER</a:t>
            </a:r>
            <a:endParaRPr lang="en-US" sz="1050" dirty="0"/>
          </a:p>
        </p:txBody>
      </p:sp>
      <p:sp>
        <p:nvSpPr>
          <p:cNvPr id="26" name="Shape 24"/>
          <p:cNvSpPr/>
          <p:nvPr/>
        </p:nvSpPr>
        <p:spPr>
          <a:xfrm>
            <a:off x="6388456" y="1371600"/>
            <a:ext cx="5382616" cy="9144"/>
          </a:xfrm>
          <a:prstGeom prst="rect">
            <a:avLst/>
          </a:prstGeom>
          <a:solidFill>
            <a:srgbClr val="E1E6EB"/>
          </a:solidFill>
          <a:ln w="12700">
            <a:solidFill>
              <a:srgbClr val="E1E6EB"/>
            </a:solidFill>
            <a:prstDash val="solid"/>
          </a:ln>
        </p:spPr>
      </p:sp>
      <p:sp>
        <p:nvSpPr>
          <p:cNvPr id="27" name="Text 25"/>
          <p:cNvSpPr txBox="1"/>
          <p:nvPr/>
        </p:nvSpPr>
        <p:spPr>
          <a:xfrm>
            <a:off x="6461608" y="1426464"/>
            <a:ext cx="603504" cy="249619"/>
          </a:xfrm>
          <a:prstGeom prst="rect">
            <a:avLst/>
          </a:prstGeom>
          <a:noFill/>
          <a:ln/>
        </p:spPr>
        <p:txBody>
          <a:bodyPr wrap="square" lIns="0" tIns="0" rIns="0" bIns="0" rtlCol="0" anchor="t"/>
          <a:lstStyle/>
          <a:p>
            <a:pPr algn="l" indent="0" marL="0">
              <a:buNone/>
            </a:pPr>
            <a:r>
              <a:rPr lang="en-US" sz="1375" b="1" dirty="0">
                <a:solidFill>
                  <a:srgbClr val="14202B"/>
                </a:solidFill>
                <a:latin typeface="Calibri" pitchFamily="34" charset="0"/>
                <a:ea typeface="Calibri" pitchFamily="34" charset="-122"/>
                <a:cs typeface="Calibri" pitchFamily="34" charset="-120"/>
              </a:rPr>
              <a:t>0–⁠10</a:t>
            </a:r>
            <a:endParaRPr lang="en-US" sz="1375" dirty="0"/>
          </a:p>
        </p:txBody>
      </p:sp>
      <p:sp>
        <p:nvSpPr>
          <p:cNvPr id="28" name="Shape 26"/>
          <p:cNvSpPr/>
          <p:nvPr/>
        </p:nvSpPr>
        <p:spPr>
          <a:xfrm>
            <a:off x="7119976" y="1371600"/>
            <a:ext cx="9144" cy="322771"/>
          </a:xfrm>
          <a:prstGeom prst="rect">
            <a:avLst/>
          </a:prstGeom>
          <a:solidFill>
            <a:srgbClr val="E1E6EB"/>
          </a:solidFill>
          <a:ln w="12700">
            <a:solidFill>
              <a:srgbClr val="E1E6EB"/>
            </a:solidFill>
            <a:prstDash val="solid"/>
          </a:ln>
        </p:spPr>
      </p:sp>
      <p:sp>
        <p:nvSpPr>
          <p:cNvPr id="29" name="Text 27"/>
          <p:cNvSpPr txBox="1"/>
          <p:nvPr/>
        </p:nvSpPr>
        <p:spPr>
          <a:xfrm>
            <a:off x="7193128" y="1426464"/>
            <a:ext cx="969264" cy="249619"/>
          </a:xfrm>
          <a:prstGeom prst="rect">
            <a:avLst/>
          </a:prstGeom>
          <a:noFill/>
          <a:ln/>
        </p:spPr>
        <p:txBody>
          <a:bodyPr wrap="square" lIns="0" tIns="0" rIns="0" bIns="0" rtlCol="0" anchor="t"/>
          <a:lstStyle/>
          <a:p>
            <a:pPr algn="l" indent="0" marL="0">
              <a:buNone/>
            </a:pPr>
            <a:r>
              <a:rPr lang="en-US" sz="1375" dirty="0">
                <a:solidFill>
                  <a:srgbClr val="14202B"/>
                </a:solidFill>
                <a:latin typeface="Calibri" pitchFamily="34" charset="0"/>
                <a:ea typeface="Calibri" pitchFamily="34" charset="-122"/>
                <a:cs typeface="Calibri" pitchFamily="34" charset="-120"/>
              </a:rPr>
              <a:t>Start</a:t>
            </a:r>
            <a:endParaRPr lang="en-US" sz="1375" dirty="0"/>
          </a:p>
        </p:txBody>
      </p:sp>
      <p:sp>
        <p:nvSpPr>
          <p:cNvPr id="30" name="Shape 28"/>
          <p:cNvSpPr/>
          <p:nvPr/>
        </p:nvSpPr>
        <p:spPr>
          <a:xfrm>
            <a:off x="8217256" y="1371600"/>
            <a:ext cx="9144" cy="322771"/>
          </a:xfrm>
          <a:prstGeom prst="rect">
            <a:avLst/>
          </a:prstGeom>
          <a:solidFill>
            <a:srgbClr val="E1E6EB"/>
          </a:solidFill>
          <a:ln w="12700">
            <a:solidFill>
              <a:srgbClr val="E1E6EB"/>
            </a:solidFill>
            <a:prstDash val="solid"/>
          </a:ln>
        </p:spPr>
      </p:sp>
      <p:sp>
        <p:nvSpPr>
          <p:cNvPr id="31" name="Text 29"/>
          <p:cNvSpPr txBox="1"/>
          <p:nvPr/>
        </p:nvSpPr>
        <p:spPr>
          <a:xfrm>
            <a:off x="8290408" y="1426464"/>
            <a:ext cx="3425800" cy="249619"/>
          </a:xfrm>
          <a:prstGeom prst="rect">
            <a:avLst/>
          </a:prstGeom>
          <a:noFill/>
          <a:ln/>
        </p:spPr>
        <p:txBody>
          <a:bodyPr wrap="square" lIns="0" tIns="0" rIns="0" bIns="0" rtlCol="0" anchor="t"/>
          <a:lstStyle/>
          <a:p>
            <a:pPr algn="l" indent="0" marL="0">
              <a:buNone/>
            </a:pPr>
            <a:r>
              <a:rPr lang="en-US" sz="1375" i="1" dirty="0">
                <a:solidFill>
                  <a:srgbClr val="14202B"/>
                </a:solidFill>
                <a:latin typeface="Calibri" pitchFamily="34" charset="0"/>
                <a:ea typeface="Calibri" pitchFamily="34" charset="-122"/>
                <a:cs typeface="Calibri" pitchFamily="34" charset="-120"/>
              </a:rPr>
              <a:t>”1, 2, 3, visa!” ”Sudda, och locket på pennan.”</a:t>
            </a:r>
            <a:endParaRPr lang="en-US" sz="1375" dirty="0"/>
          </a:p>
        </p:txBody>
      </p:sp>
      <p:sp>
        <p:nvSpPr>
          <p:cNvPr id="32" name="Shape 30"/>
          <p:cNvSpPr/>
          <p:nvPr/>
        </p:nvSpPr>
        <p:spPr>
          <a:xfrm>
            <a:off x="6388456" y="1694371"/>
            <a:ext cx="5382616" cy="322771"/>
          </a:xfrm>
          <a:prstGeom prst="rect">
            <a:avLst/>
          </a:prstGeom>
          <a:solidFill>
            <a:srgbClr val="F8FAFC"/>
          </a:solidFill>
          <a:ln w="12700">
            <a:solidFill>
              <a:srgbClr val="F8FAFC"/>
            </a:solidFill>
            <a:prstDash val="solid"/>
          </a:ln>
        </p:spPr>
      </p:sp>
      <p:sp>
        <p:nvSpPr>
          <p:cNvPr id="33" name="Shape 31"/>
          <p:cNvSpPr/>
          <p:nvPr/>
        </p:nvSpPr>
        <p:spPr>
          <a:xfrm>
            <a:off x="6388456" y="1694371"/>
            <a:ext cx="5382616" cy="9144"/>
          </a:xfrm>
          <a:prstGeom prst="rect">
            <a:avLst/>
          </a:prstGeom>
          <a:solidFill>
            <a:srgbClr val="E1E6EB"/>
          </a:solidFill>
          <a:ln w="12700">
            <a:solidFill>
              <a:srgbClr val="E1E6EB"/>
            </a:solidFill>
            <a:prstDash val="solid"/>
          </a:ln>
        </p:spPr>
      </p:sp>
      <p:sp>
        <p:nvSpPr>
          <p:cNvPr id="34" name="Text 32"/>
          <p:cNvSpPr txBox="1"/>
          <p:nvPr/>
        </p:nvSpPr>
        <p:spPr>
          <a:xfrm>
            <a:off x="6461608" y="1749235"/>
            <a:ext cx="603504" cy="249619"/>
          </a:xfrm>
          <a:prstGeom prst="rect">
            <a:avLst/>
          </a:prstGeom>
          <a:noFill/>
          <a:ln/>
        </p:spPr>
        <p:txBody>
          <a:bodyPr wrap="square" lIns="0" tIns="0" rIns="0" bIns="0" rtlCol="0" anchor="t"/>
          <a:lstStyle/>
          <a:p>
            <a:pPr algn="l" indent="0" marL="0">
              <a:buNone/>
            </a:pPr>
            <a:r>
              <a:rPr lang="en-US" sz="1375" b="1" dirty="0">
                <a:solidFill>
                  <a:srgbClr val="14202B"/>
                </a:solidFill>
                <a:latin typeface="Calibri" pitchFamily="34" charset="0"/>
                <a:ea typeface="Calibri" pitchFamily="34" charset="-122"/>
                <a:cs typeface="Calibri" pitchFamily="34" charset="-120"/>
              </a:rPr>
              <a:t>10–⁠14</a:t>
            </a:r>
            <a:endParaRPr lang="en-US" sz="1375" dirty="0"/>
          </a:p>
        </p:txBody>
      </p:sp>
      <p:sp>
        <p:nvSpPr>
          <p:cNvPr id="35" name="Shape 33"/>
          <p:cNvSpPr/>
          <p:nvPr/>
        </p:nvSpPr>
        <p:spPr>
          <a:xfrm>
            <a:off x="7119976" y="1694371"/>
            <a:ext cx="9144" cy="322771"/>
          </a:xfrm>
          <a:prstGeom prst="rect">
            <a:avLst/>
          </a:prstGeom>
          <a:solidFill>
            <a:srgbClr val="E1E6EB"/>
          </a:solidFill>
          <a:ln w="12700">
            <a:solidFill>
              <a:srgbClr val="E1E6EB"/>
            </a:solidFill>
            <a:prstDash val="solid"/>
          </a:ln>
        </p:spPr>
      </p:sp>
      <p:sp>
        <p:nvSpPr>
          <p:cNvPr id="36" name="Text 34"/>
          <p:cNvSpPr txBox="1"/>
          <p:nvPr/>
        </p:nvSpPr>
        <p:spPr>
          <a:xfrm>
            <a:off x="7193128" y="1749235"/>
            <a:ext cx="969264" cy="249619"/>
          </a:xfrm>
          <a:prstGeom prst="rect">
            <a:avLst/>
          </a:prstGeom>
          <a:noFill/>
          <a:ln/>
        </p:spPr>
        <p:txBody>
          <a:bodyPr wrap="square" lIns="0" tIns="0" rIns="0" bIns="0" rtlCol="0" anchor="t"/>
          <a:lstStyle/>
          <a:p>
            <a:pPr algn="l" indent="0" marL="0">
              <a:buNone/>
            </a:pPr>
            <a:r>
              <a:rPr lang="en-US" sz="1375" dirty="0">
                <a:solidFill>
                  <a:srgbClr val="14202B"/>
                </a:solidFill>
                <a:latin typeface="Calibri" pitchFamily="34" charset="0"/>
                <a:ea typeface="Calibri" pitchFamily="34" charset="-122"/>
                <a:cs typeface="Calibri" pitchFamily="34" charset="-120"/>
              </a:rPr>
              <a:t>Jag gör</a:t>
            </a:r>
            <a:endParaRPr lang="en-US" sz="1375" dirty="0"/>
          </a:p>
        </p:txBody>
      </p:sp>
      <p:sp>
        <p:nvSpPr>
          <p:cNvPr id="37" name="Shape 35"/>
          <p:cNvSpPr/>
          <p:nvPr/>
        </p:nvSpPr>
        <p:spPr>
          <a:xfrm>
            <a:off x="8217256" y="1694371"/>
            <a:ext cx="9144" cy="322771"/>
          </a:xfrm>
          <a:prstGeom prst="rect">
            <a:avLst/>
          </a:prstGeom>
          <a:solidFill>
            <a:srgbClr val="E1E6EB"/>
          </a:solidFill>
          <a:ln w="12700">
            <a:solidFill>
              <a:srgbClr val="E1E6EB"/>
            </a:solidFill>
            <a:prstDash val="solid"/>
          </a:ln>
        </p:spPr>
      </p:sp>
      <p:sp>
        <p:nvSpPr>
          <p:cNvPr id="38" name="Text 36"/>
          <p:cNvSpPr txBox="1"/>
          <p:nvPr/>
        </p:nvSpPr>
        <p:spPr>
          <a:xfrm>
            <a:off x="8290408" y="1749235"/>
            <a:ext cx="3425800" cy="249619"/>
          </a:xfrm>
          <a:prstGeom prst="rect">
            <a:avLst/>
          </a:prstGeom>
          <a:noFill/>
          <a:ln/>
        </p:spPr>
        <p:txBody>
          <a:bodyPr wrap="square" lIns="0" tIns="0" rIns="0" bIns="0" rtlCol="0" anchor="t"/>
          <a:lstStyle/>
          <a:p>
            <a:pPr algn="l" indent="0" marL="0">
              <a:buNone/>
            </a:pPr>
            <a:r>
              <a:rPr lang="en-US" sz="1375" i="1" dirty="0">
                <a:solidFill>
                  <a:srgbClr val="14202B"/>
                </a:solidFill>
                <a:latin typeface="Calibri" pitchFamily="34" charset="0"/>
                <a:ea typeface="Calibri" pitchFamily="34" charset="-122"/>
                <a:cs typeface="Calibri" pitchFamily="34" charset="-120"/>
              </a:rPr>
              <a:t>”Min tur.” ”Först tiotalen …”</a:t>
            </a:r>
            <a:endParaRPr lang="en-US" sz="1375" dirty="0"/>
          </a:p>
        </p:txBody>
      </p:sp>
      <p:sp>
        <p:nvSpPr>
          <p:cNvPr id="39" name="Shape 37"/>
          <p:cNvSpPr/>
          <p:nvPr/>
        </p:nvSpPr>
        <p:spPr>
          <a:xfrm>
            <a:off x="6388456" y="2017141"/>
            <a:ext cx="5382616" cy="9144"/>
          </a:xfrm>
          <a:prstGeom prst="rect">
            <a:avLst/>
          </a:prstGeom>
          <a:solidFill>
            <a:srgbClr val="E1E6EB"/>
          </a:solidFill>
          <a:ln w="12700">
            <a:solidFill>
              <a:srgbClr val="E1E6EB"/>
            </a:solidFill>
            <a:prstDash val="solid"/>
          </a:ln>
        </p:spPr>
      </p:sp>
      <p:sp>
        <p:nvSpPr>
          <p:cNvPr id="40" name="Text 38"/>
          <p:cNvSpPr txBox="1"/>
          <p:nvPr/>
        </p:nvSpPr>
        <p:spPr>
          <a:xfrm>
            <a:off x="6461608" y="2072005"/>
            <a:ext cx="603504" cy="462661"/>
          </a:xfrm>
          <a:prstGeom prst="rect">
            <a:avLst/>
          </a:prstGeom>
          <a:noFill/>
          <a:ln/>
        </p:spPr>
        <p:txBody>
          <a:bodyPr wrap="square" lIns="0" tIns="0" rIns="0" bIns="0" rtlCol="0" anchor="t"/>
          <a:lstStyle/>
          <a:p>
            <a:pPr algn="l" indent="0" marL="0">
              <a:buNone/>
            </a:pPr>
            <a:r>
              <a:rPr lang="en-US" sz="1375" b="1" dirty="0">
                <a:solidFill>
                  <a:srgbClr val="14202B"/>
                </a:solidFill>
                <a:latin typeface="Calibri" pitchFamily="34" charset="0"/>
                <a:ea typeface="Calibri" pitchFamily="34" charset="-122"/>
                <a:cs typeface="Calibri" pitchFamily="34" charset="-120"/>
              </a:rPr>
              <a:t>14–⁠23</a:t>
            </a:r>
            <a:endParaRPr lang="en-US" sz="1375" dirty="0"/>
          </a:p>
        </p:txBody>
      </p:sp>
      <p:sp>
        <p:nvSpPr>
          <p:cNvPr id="41" name="Shape 39"/>
          <p:cNvSpPr/>
          <p:nvPr/>
        </p:nvSpPr>
        <p:spPr>
          <a:xfrm>
            <a:off x="7119976" y="2017141"/>
            <a:ext cx="9144" cy="535813"/>
          </a:xfrm>
          <a:prstGeom prst="rect">
            <a:avLst/>
          </a:prstGeom>
          <a:solidFill>
            <a:srgbClr val="E1E6EB"/>
          </a:solidFill>
          <a:ln w="12700">
            <a:solidFill>
              <a:srgbClr val="E1E6EB"/>
            </a:solidFill>
            <a:prstDash val="solid"/>
          </a:ln>
        </p:spPr>
      </p:sp>
      <p:sp>
        <p:nvSpPr>
          <p:cNvPr id="42" name="Text 40"/>
          <p:cNvSpPr txBox="1"/>
          <p:nvPr/>
        </p:nvSpPr>
        <p:spPr>
          <a:xfrm>
            <a:off x="7193128" y="2072005"/>
            <a:ext cx="969264" cy="462661"/>
          </a:xfrm>
          <a:prstGeom prst="rect">
            <a:avLst/>
          </a:prstGeom>
          <a:noFill/>
          <a:ln/>
        </p:spPr>
        <p:txBody>
          <a:bodyPr wrap="square" lIns="0" tIns="0" rIns="0" bIns="0" rtlCol="0" anchor="t"/>
          <a:lstStyle/>
          <a:p>
            <a:pPr algn="l" indent="0" marL="0">
              <a:buNone/>
            </a:pPr>
            <a:r>
              <a:rPr lang="en-US" sz="1375" dirty="0">
                <a:solidFill>
                  <a:srgbClr val="14202B"/>
                </a:solidFill>
                <a:latin typeface="Calibri" pitchFamily="34" charset="0"/>
                <a:ea typeface="Calibri" pitchFamily="34" charset="-122"/>
                <a:cs typeface="Calibri" pitchFamily="34" charset="-120"/>
              </a:rPr>
              <a:t>Vi gör</a:t>
            </a:r>
            <a:endParaRPr lang="en-US" sz="1375" dirty="0"/>
          </a:p>
        </p:txBody>
      </p:sp>
      <p:sp>
        <p:nvSpPr>
          <p:cNvPr id="43" name="Shape 41"/>
          <p:cNvSpPr/>
          <p:nvPr/>
        </p:nvSpPr>
        <p:spPr>
          <a:xfrm>
            <a:off x="8217256" y="2017141"/>
            <a:ext cx="9144" cy="535813"/>
          </a:xfrm>
          <a:prstGeom prst="rect">
            <a:avLst/>
          </a:prstGeom>
          <a:solidFill>
            <a:srgbClr val="E1E6EB"/>
          </a:solidFill>
          <a:ln w="12700">
            <a:solidFill>
              <a:srgbClr val="E1E6EB"/>
            </a:solidFill>
            <a:prstDash val="solid"/>
          </a:ln>
        </p:spPr>
      </p:sp>
      <p:sp>
        <p:nvSpPr>
          <p:cNvPr id="44" name="Text 42"/>
          <p:cNvSpPr txBox="1"/>
          <p:nvPr/>
        </p:nvSpPr>
        <p:spPr>
          <a:xfrm>
            <a:off x="8290408" y="2072005"/>
            <a:ext cx="3425800" cy="462661"/>
          </a:xfrm>
          <a:prstGeom prst="rect">
            <a:avLst/>
          </a:prstGeom>
          <a:noFill/>
          <a:ln/>
        </p:spPr>
        <p:txBody>
          <a:bodyPr wrap="square" lIns="0" tIns="0" rIns="0" bIns="0" rtlCol="0" anchor="t"/>
          <a:lstStyle/>
          <a:p>
            <a:pPr algn="l" indent="0" marL="0">
              <a:buNone/>
            </a:pPr>
            <a:r>
              <a:rPr lang="en-US" sz="1375" i="1" dirty="0">
                <a:solidFill>
                  <a:srgbClr val="14202B"/>
                </a:solidFill>
                <a:latin typeface="Calibri" pitchFamily="34" charset="0"/>
                <a:ea typeface="Calibri" pitchFamily="34" charset="-122"/>
                <a:cs typeface="Calibri" pitchFamily="34" charset="-120"/>
              </a:rPr>
              <a:t>”Tillsammans. Vad gör vi först?” ”Skriv. Vänd. 1, 2, 3, visa!”</a:t>
            </a:r>
            <a:endParaRPr lang="en-US" sz="1375" dirty="0"/>
          </a:p>
        </p:txBody>
      </p:sp>
      <p:sp>
        <p:nvSpPr>
          <p:cNvPr id="45" name="Shape 43"/>
          <p:cNvSpPr/>
          <p:nvPr/>
        </p:nvSpPr>
        <p:spPr>
          <a:xfrm>
            <a:off x="6388456" y="2552954"/>
            <a:ext cx="5382616" cy="535813"/>
          </a:xfrm>
          <a:prstGeom prst="rect">
            <a:avLst/>
          </a:prstGeom>
          <a:solidFill>
            <a:srgbClr val="F8FAFC"/>
          </a:solidFill>
          <a:ln w="12700">
            <a:solidFill>
              <a:srgbClr val="F8FAFC"/>
            </a:solidFill>
            <a:prstDash val="solid"/>
          </a:ln>
        </p:spPr>
      </p:sp>
      <p:sp>
        <p:nvSpPr>
          <p:cNvPr id="46" name="Shape 44"/>
          <p:cNvSpPr/>
          <p:nvPr/>
        </p:nvSpPr>
        <p:spPr>
          <a:xfrm>
            <a:off x="6388456" y="2552954"/>
            <a:ext cx="5382616" cy="9144"/>
          </a:xfrm>
          <a:prstGeom prst="rect">
            <a:avLst/>
          </a:prstGeom>
          <a:solidFill>
            <a:srgbClr val="E1E6EB"/>
          </a:solidFill>
          <a:ln w="12700">
            <a:solidFill>
              <a:srgbClr val="E1E6EB"/>
            </a:solidFill>
            <a:prstDash val="solid"/>
          </a:ln>
        </p:spPr>
      </p:sp>
      <p:sp>
        <p:nvSpPr>
          <p:cNvPr id="47" name="Text 45"/>
          <p:cNvSpPr txBox="1"/>
          <p:nvPr/>
        </p:nvSpPr>
        <p:spPr>
          <a:xfrm>
            <a:off x="6461608" y="2607818"/>
            <a:ext cx="603504" cy="462661"/>
          </a:xfrm>
          <a:prstGeom prst="rect">
            <a:avLst/>
          </a:prstGeom>
          <a:noFill/>
          <a:ln/>
        </p:spPr>
        <p:txBody>
          <a:bodyPr wrap="square" lIns="0" tIns="0" rIns="0" bIns="0" rtlCol="0" anchor="t"/>
          <a:lstStyle/>
          <a:p>
            <a:pPr algn="l" indent="0" marL="0">
              <a:buNone/>
            </a:pPr>
            <a:r>
              <a:rPr lang="en-US" sz="1375" b="1" dirty="0">
                <a:solidFill>
                  <a:srgbClr val="14202B"/>
                </a:solidFill>
                <a:latin typeface="Calibri" pitchFamily="34" charset="0"/>
                <a:ea typeface="Calibri" pitchFamily="34" charset="-122"/>
                <a:cs typeface="Calibri" pitchFamily="34" charset="-120"/>
              </a:rPr>
              <a:t>23–⁠26</a:t>
            </a:r>
            <a:endParaRPr lang="en-US" sz="1375" dirty="0"/>
          </a:p>
        </p:txBody>
      </p:sp>
      <p:sp>
        <p:nvSpPr>
          <p:cNvPr id="48" name="Shape 46"/>
          <p:cNvSpPr/>
          <p:nvPr/>
        </p:nvSpPr>
        <p:spPr>
          <a:xfrm>
            <a:off x="7119976" y="2552954"/>
            <a:ext cx="9144" cy="535813"/>
          </a:xfrm>
          <a:prstGeom prst="rect">
            <a:avLst/>
          </a:prstGeom>
          <a:solidFill>
            <a:srgbClr val="E1E6EB"/>
          </a:solidFill>
          <a:ln w="12700">
            <a:solidFill>
              <a:srgbClr val="E1E6EB"/>
            </a:solidFill>
            <a:prstDash val="solid"/>
          </a:ln>
        </p:spPr>
      </p:sp>
      <p:sp>
        <p:nvSpPr>
          <p:cNvPr id="49" name="Text 47"/>
          <p:cNvSpPr txBox="1"/>
          <p:nvPr/>
        </p:nvSpPr>
        <p:spPr>
          <a:xfrm>
            <a:off x="7193128" y="2607818"/>
            <a:ext cx="969264" cy="462661"/>
          </a:xfrm>
          <a:prstGeom prst="rect">
            <a:avLst/>
          </a:prstGeom>
          <a:noFill/>
          <a:ln/>
        </p:spPr>
        <p:txBody>
          <a:bodyPr wrap="square" lIns="0" tIns="0" rIns="0" bIns="0" rtlCol="0" anchor="t"/>
          <a:lstStyle/>
          <a:p>
            <a:pPr algn="l" indent="0" marL="0">
              <a:buNone/>
            </a:pPr>
            <a:r>
              <a:rPr lang="en-US" sz="1375" dirty="0">
                <a:solidFill>
                  <a:srgbClr val="14202B"/>
                </a:solidFill>
                <a:latin typeface="Calibri" pitchFamily="34" charset="0"/>
                <a:ea typeface="Calibri" pitchFamily="34" charset="-122"/>
                <a:cs typeface="Calibri" pitchFamily="34" charset="-120"/>
              </a:rPr>
              <a:t>Kontrollera</a:t>
            </a:r>
            <a:endParaRPr lang="en-US" sz="1375" dirty="0"/>
          </a:p>
        </p:txBody>
      </p:sp>
      <p:sp>
        <p:nvSpPr>
          <p:cNvPr id="50" name="Shape 48"/>
          <p:cNvSpPr/>
          <p:nvPr/>
        </p:nvSpPr>
        <p:spPr>
          <a:xfrm>
            <a:off x="8217256" y="2552954"/>
            <a:ext cx="9144" cy="535813"/>
          </a:xfrm>
          <a:prstGeom prst="rect">
            <a:avLst/>
          </a:prstGeom>
          <a:solidFill>
            <a:srgbClr val="E1E6EB"/>
          </a:solidFill>
          <a:ln w="12700">
            <a:solidFill>
              <a:srgbClr val="E1E6EB"/>
            </a:solidFill>
            <a:prstDash val="solid"/>
          </a:ln>
        </p:spPr>
      </p:sp>
      <p:sp>
        <p:nvSpPr>
          <p:cNvPr id="51" name="Text 49"/>
          <p:cNvSpPr txBox="1"/>
          <p:nvPr/>
        </p:nvSpPr>
        <p:spPr>
          <a:xfrm>
            <a:off x="8290408" y="2607818"/>
            <a:ext cx="3425800" cy="462661"/>
          </a:xfrm>
          <a:prstGeom prst="rect">
            <a:avLst/>
          </a:prstGeom>
          <a:noFill/>
          <a:ln/>
        </p:spPr>
        <p:txBody>
          <a:bodyPr wrap="square" lIns="0" tIns="0" rIns="0" bIns="0" rtlCol="0" anchor="t"/>
          <a:lstStyle/>
          <a:p>
            <a:pPr algn="l" indent="0" marL="0">
              <a:buNone/>
            </a:pPr>
            <a:r>
              <a:rPr lang="en-US" sz="1375" i="1" dirty="0">
                <a:solidFill>
                  <a:srgbClr val="14202B"/>
                </a:solidFill>
                <a:latin typeface="Calibri" pitchFamily="34" charset="0"/>
                <a:ea typeface="Calibri" pitchFamily="34" charset="-122"/>
                <a:cs typeface="Calibri" pitchFamily="34" charset="-120"/>
              </a:rPr>
              <a:t>”Din tur. Gör de här två. Visa när jag säger till.”</a:t>
            </a:r>
            <a:endParaRPr lang="en-US" sz="1375" dirty="0"/>
          </a:p>
        </p:txBody>
      </p:sp>
      <p:sp>
        <p:nvSpPr>
          <p:cNvPr id="52" name="Shape 50"/>
          <p:cNvSpPr/>
          <p:nvPr/>
        </p:nvSpPr>
        <p:spPr>
          <a:xfrm>
            <a:off x="6388456" y="3088767"/>
            <a:ext cx="5382616" cy="9144"/>
          </a:xfrm>
          <a:prstGeom prst="rect">
            <a:avLst/>
          </a:prstGeom>
          <a:solidFill>
            <a:srgbClr val="E1E6EB"/>
          </a:solidFill>
          <a:ln w="12700">
            <a:solidFill>
              <a:srgbClr val="E1E6EB"/>
            </a:solidFill>
            <a:prstDash val="solid"/>
          </a:ln>
        </p:spPr>
      </p:sp>
      <p:sp>
        <p:nvSpPr>
          <p:cNvPr id="53" name="Text 51"/>
          <p:cNvSpPr txBox="1"/>
          <p:nvPr/>
        </p:nvSpPr>
        <p:spPr>
          <a:xfrm>
            <a:off x="6461608" y="3143631"/>
            <a:ext cx="603504" cy="249619"/>
          </a:xfrm>
          <a:prstGeom prst="rect">
            <a:avLst/>
          </a:prstGeom>
          <a:noFill/>
          <a:ln/>
        </p:spPr>
        <p:txBody>
          <a:bodyPr wrap="square" lIns="0" tIns="0" rIns="0" bIns="0" rtlCol="0" anchor="t"/>
          <a:lstStyle/>
          <a:p>
            <a:pPr algn="l" indent="0" marL="0">
              <a:buNone/>
            </a:pPr>
            <a:r>
              <a:rPr lang="en-US" sz="1375" b="1" dirty="0">
                <a:solidFill>
                  <a:srgbClr val="14202B"/>
                </a:solidFill>
                <a:latin typeface="Calibri" pitchFamily="34" charset="0"/>
                <a:ea typeface="Calibri" pitchFamily="34" charset="-122"/>
                <a:cs typeface="Calibri" pitchFamily="34" charset="-120"/>
              </a:rPr>
              <a:t>26–⁠35</a:t>
            </a:r>
            <a:endParaRPr lang="en-US" sz="1375" dirty="0"/>
          </a:p>
        </p:txBody>
      </p:sp>
      <p:sp>
        <p:nvSpPr>
          <p:cNvPr id="54" name="Shape 52"/>
          <p:cNvSpPr/>
          <p:nvPr/>
        </p:nvSpPr>
        <p:spPr>
          <a:xfrm>
            <a:off x="7119976" y="3088767"/>
            <a:ext cx="9144" cy="322771"/>
          </a:xfrm>
          <a:prstGeom prst="rect">
            <a:avLst/>
          </a:prstGeom>
          <a:solidFill>
            <a:srgbClr val="E1E6EB"/>
          </a:solidFill>
          <a:ln w="12700">
            <a:solidFill>
              <a:srgbClr val="E1E6EB"/>
            </a:solidFill>
            <a:prstDash val="solid"/>
          </a:ln>
        </p:spPr>
      </p:sp>
      <p:sp>
        <p:nvSpPr>
          <p:cNvPr id="55" name="Text 53"/>
          <p:cNvSpPr txBox="1"/>
          <p:nvPr/>
        </p:nvSpPr>
        <p:spPr>
          <a:xfrm>
            <a:off x="7193128" y="3143631"/>
            <a:ext cx="969264" cy="249619"/>
          </a:xfrm>
          <a:prstGeom prst="rect">
            <a:avLst/>
          </a:prstGeom>
          <a:noFill/>
          <a:ln/>
        </p:spPr>
        <p:txBody>
          <a:bodyPr wrap="square" lIns="0" tIns="0" rIns="0" bIns="0" rtlCol="0" anchor="t"/>
          <a:lstStyle/>
          <a:p>
            <a:pPr algn="l" indent="0" marL="0">
              <a:buNone/>
            </a:pPr>
            <a:r>
              <a:rPr lang="en-US" sz="1375" dirty="0">
                <a:solidFill>
                  <a:srgbClr val="14202B"/>
                </a:solidFill>
                <a:latin typeface="Calibri" pitchFamily="34" charset="0"/>
                <a:ea typeface="Calibri" pitchFamily="34" charset="-122"/>
                <a:cs typeface="Calibri" pitchFamily="34" charset="-120"/>
              </a:rPr>
              <a:t>Du gör</a:t>
            </a:r>
            <a:endParaRPr lang="en-US" sz="1375" dirty="0"/>
          </a:p>
        </p:txBody>
      </p:sp>
      <p:sp>
        <p:nvSpPr>
          <p:cNvPr id="56" name="Shape 54"/>
          <p:cNvSpPr/>
          <p:nvPr/>
        </p:nvSpPr>
        <p:spPr>
          <a:xfrm>
            <a:off x="8217256" y="3088767"/>
            <a:ext cx="9144" cy="322771"/>
          </a:xfrm>
          <a:prstGeom prst="rect">
            <a:avLst/>
          </a:prstGeom>
          <a:solidFill>
            <a:srgbClr val="E1E6EB"/>
          </a:solidFill>
          <a:ln w="12700">
            <a:solidFill>
              <a:srgbClr val="E1E6EB"/>
            </a:solidFill>
            <a:prstDash val="solid"/>
          </a:ln>
        </p:spPr>
      </p:sp>
      <p:sp>
        <p:nvSpPr>
          <p:cNvPr id="57" name="Text 55"/>
          <p:cNvSpPr txBox="1"/>
          <p:nvPr/>
        </p:nvSpPr>
        <p:spPr>
          <a:xfrm>
            <a:off x="8290408" y="3143631"/>
            <a:ext cx="3425800" cy="249619"/>
          </a:xfrm>
          <a:prstGeom prst="rect">
            <a:avLst/>
          </a:prstGeom>
          <a:noFill/>
          <a:ln/>
        </p:spPr>
        <p:txBody>
          <a:bodyPr wrap="square" lIns="0" tIns="0" rIns="0" bIns="0" rtlCol="0" anchor="t"/>
          <a:lstStyle/>
          <a:p>
            <a:pPr algn="l" indent="0" marL="0">
              <a:buNone/>
            </a:pPr>
            <a:r>
              <a:rPr lang="en-US" sz="1375" i="1" dirty="0">
                <a:solidFill>
                  <a:srgbClr val="14202B"/>
                </a:solidFill>
                <a:latin typeface="Calibri" pitchFamily="34" charset="0"/>
                <a:ea typeface="Calibri" pitchFamily="34" charset="-122"/>
                <a:cs typeface="Calibri" pitchFamily="34" charset="-120"/>
              </a:rPr>
              <a:t>”Gör 2, 3 och 4. Jag kommer och tittar.”</a:t>
            </a:r>
            <a:endParaRPr lang="en-US" sz="1375" dirty="0"/>
          </a:p>
        </p:txBody>
      </p:sp>
      <p:sp>
        <p:nvSpPr>
          <p:cNvPr id="58" name="Shape 56"/>
          <p:cNvSpPr/>
          <p:nvPr/>
        </p:nvSpPr>
        <p:spPr>
          <a:xfrm>
            <a:off x="6388456" y="3411537"/>
            <a:ext cx="5382616" cy="322771"/>
          </a:xfrm>
          <a:prstGeom prst="rect">
            <a:avLst/>
          </a:prstGeom>
          <a:solidFill>
            <a:srgbClr val="F8FAFC"/>
          </a:solidFill>
          <a:ln w="12700">
            <a:solidFill>
              <a:srgbClr val="F8FAFC"/>
            </a:solidFill>
            <a:prstDash val="solid"/>
          </a:ln>
        </p:spPr>
      </p:sp>
      <p:sp>
        <p:nvSpPr>
          <p:cNvPr id="59" name="Shape 57"/>
          <p:cNvSpPr/>
          <p:nvPr/>
        </p:nvSpPr>
        <p:spPr>
          <a:xfrm>
            <a:off x="6388456" y="3411537"/>
            <a:ext cx="5382616" cy="9144"/>
          </a:xfrm>
          <a:prstGeom prst="rect">
            <a:avLst/>
          </a:prstGeom>
          <a:solidFill>
            <a:srgbClr val="E1E6EB"/>
          </a:solidFill>
          <a:ln w="12700">
            <a:solidFill>
              <a:srgbClr val="E1E6EB"/>
            </a:solidFill>
            <a:prstDash val="solid"/>
          </a:ln>
        </p:spPr>
      </p:sp>
      <p:sp>
        <p:nvSpPr>
          <p:cNvPr id="60" name="Text 58"/>
          <p:cNvSpPr txBox="1"/>
          <p:nvPr/>
        </p:nvSpPr>
        <p:spPr>
          <a:xfrm>
            <a:off x="6461608" y="3466401"/>
            <a:ext cx="603504" cy="249619"/>
          </a:xfrm>
          <a:prstGeom prst="rect">
            <a:avLst/>
          </a:prstGeom>
          <a:noFill/>
          <a:ln/>
        </p:spPr>
        <p:txBody>
          <a:bodyPr wrap="square" lIns="0" tIns="0" rIns="0" bIns="0" rtlCol="0" anchor="t"/>
          <a:lstStyle/>
          <a:p>
            <a:pPr algn="l" indent="0" marL="0">
              <a:buNone/>
            </a:pPr>
            <a:r>
              <a:rPr lang="en-US" sz="1375" b="1" dirty="0">
                <a:solidFill>
                  <a:srgbClr val="14202B"/>
                </a:solidFill>
                <a:latin typeface="Calibri" pitchFamily="34" charset="0"/>
                <a:ea typeface="Calibri" pitchFamily="34" charset="-122"/>
                <a:cs typeface="Calibri" pitchFamily="34" charset="-120"/>
              </a:rPr>
              <a:t>35–⁠40</a:t>
            </a:r>
            <a:endParaRPr lang="en-US" sz="1375" dirty="0"/>
          </a:p>
        </p:txBody>
      </p:sp>
      <p:sp>
        <p:nvSpPr>
          <p:cNvPr id="61" name="Shape 59"/>
          <p:cNvSpPr/>
          <p:nvPr/>
        </p:nvSpPr>
        <p:spPr>
          <a:xfrm>
            <a:off x="7119976" y="3411537"/>
            <a:ext cx="9144" cy="322771"/>
          </a:xfrm>
          <a:prstGeom prst="rect">
            <a:avLst/>
          </a:prstGeom>
          <a:solidFill>
            <a:srgbClr val="E1E6EB"/>
          </a:solidFill>
          <a:ln w="12700">
            <a:solidFill>
              <a:srgbClr val="E1E6EB"/>
            </a:solidFill>
            <a:prstDash val="solid"/>
          </a:ln>
        </p:spPr>
      </p:sp>
      <p:sp>
        <p:nvSpPr>
          <p:cNvPr id="62" name="Text 60"/>
          <p:cNvSpPr txBox="1"/>
          <p:nvPr/>
        </p:nvSpPr>
        <p:spPr>
          <a:xfrm>
            <a:off x="7193128" y="3466401"/>
            <a:ext cx="969264" cy="249619"/>
          </a:xfrm>
          <a:prstGeom prst="rect">
            <a:avLst/>
          </a:prstGeom>
          <a:noFill/>
          <a:ln/>
        </p:spPr>
        <p:txBody>
          <a:bodyPr wrap="square" lIns="0" tIns="0" rIns="0" bIns="0" rtlCol="0" anchor="t"/>
          <a:lstStyle/>
          <a:p>
            <a:pPr algn="l" indent="0" marL="0">
              <a:buNone/>
            </a:pPr>
            <a:r>
              <a:rPr lang="en-US" sz="1375" dirty="0">
                <a:solidFill>
                  <a:srgbClr val="14202B"/>
                </a:solidFill>
                <a:latin typeface="Calibri" pitchFamily="34" charset="0"/>
                <a:ea typeface="Calibri" pitchFamily="34" charset="-122"/>
                <a:cs typeface="Calibri" pitchFamily="34" charset="-120"/>
              </a:rPr>
              <a:t>Avslut</a:t>
            </a:r>
            <a:endParaRPr lang="en-US" sz="1375" dirty="0"/>
          </a:p>
        </p:txBody>
      </p:sp>
      <p:sp>
        <p:nvSpPr>
          <p:cNvPr id="63" name="Shape 61"/>
          <p:cNvSpPr/>
          <p:nvPr/>
        </p:nvSpPr>
        <p:spPr>
          <a:xfrm>
            <a:off x="8217256" y="3411537"/>
            <a:ext cx="9144" cy="322771"/>
          </a:xfrm>
          <a:prstGeom prst="rect">
            <a:avLst/>
          </a:prstGeom>
          <a:solidFill>
            <a:srgbClr val="E1E6EB"/>
          </a:solidFill>
          <a:ln w="12700">
            <a:solidFill>
              <a:srgbClr val="E1E6EB"/>
            </a:solidFill>
            <a:prstDash val="solid"/>
          </a:ln>
        </p:spPr>
      </p:sp>
      <p:sp>
        <p:nvSpPr>
          <p:cNvPr id="64" name="Text 62"/>
          <p:cNvSpPr txBox="1"/>
          <p:nvPr/>
        </p:nvSpPr>
        <p:spPr>
          <a:xfrm>
            <a:off x="8290408" y="3466401"/>
            <a:ext cx="3425800" cy="249619"/>
          </a:xfrm>
          <a:prstGeom prst="rect">
            <a:avLst/>
          </a:prstGeom>
          <a:noFill/>
          <a:ln/>
        </p:spPr>
        <p:txBody>
          <a:bodyPr wrap="square" lIns="0" tIns="0" rIns="0" bIns="0" rtlCol="0" anchor="t"/>
          <a:lstStyle/>
          <a:p>
            <a:pPr algn="l" indent="0" marL="0">
              <a:buNone/>
            </a:pPr>
            <a:r>
              <a:rPr lang="en-US" sz="1375" i="1" dirty="0">
                <a:solidFill>
                  <a:srgbClr val="14202B"/>
                </a:solidFill>
                <a:latin typeface="Calibri" pitchFamily="34" charset="0"/>
                <a:ea typeface="Calibri" pitchFamily="34" charset="-122"/>
                <a:cs typeface="Calibri" pitchFamily="34" charset="-120"/>
              </a:rPr>
              <a:t>”Skriv stegen på lappen.”</a:t>
            </a:r>
            <a:endParaRPr lang="en-US" sz="1375" dirty="0"/>
          </a:p>
        </p:txBody>
      </p:sp>
      <p:sp>
        <p:nvSpPr>
          <p:cNvPr id="65" name="Shape 63"/>
          <p:cNvSpPr/>
          <p:nvPr/>
        </p:nvSpPr>
        <p:spPr>
          <a:xfrm>
            <a:off x="6388456" y="1078992"/>
            <a:ext cx="5382616" cy="2655316"/>
          </a:xfrm>
          <a:prstGeom prst="rect">
            <a:avLst/>
          </a:prstGeom>
          <a:ln w="12700">
            <a:solidFill>
              <a:srgbClr val="14202B"/>
            </a:solidFill>
            <a:prstDash val="solid"/>
          </a:ln>
        </p:spPr>
      </p:sp>
      <p:sp>
        <p:nvSpPr>
          <p:cNvPr id="66" name="Shape 64"/>
          <p:cNvSpPr/>
          <p:nvPr/>
        </p:nvSpPr>
        <p:spPr>
          <a:xfrm>
            <a:off x="6388456" y="3898900"/>
            <a:ext cx="5382616" cy="2476754"/>
          </a:xfrm>
          <a:prstGeom prst="rect">
            <a:avLst/>
          </a:prstGeom>
          <a:solidFill>
            <a:srgbClr val="FFFFFF"/>
          </a:solidFill>
          <a:ln w="12700">
            <a:solidFill>
              <a:srgbClr val="14202B"/>
            </a:solidFill>
            <a:prstDash val="solid"/>
          </a:ln>
        </p:spPr>
      </p:sp>
      <p:sp>
        <p:nvSpPr>
          <p:cNvPr id="67" name="Shape 65"/>
          <p:cNvSpPr/>
          <p:nvPr/>
        </p:nvSpPr>
        <p:spPr>
          <a:xfrm>
            <a:off x="6397600" y="3908044"/>
            <a:ext cx="5364328" cy="310896"/>
          </a:xfrm>
          <a:prstGeom prst="rect">
            <a:avLst/>
          </a:prstGeom>
          <a:solidFill>
            <a:srgbClr val="14202B"/>
          </a:solidFill>
          <a:ln w="12700">
            <a:solidFill>
              <a:srgbClr val="14202B"/>
            </a:solidFill>
            <a:prstDash val="solid"/>
          </a:ln>
        </p:spPr>
      </p:sp>
      <p:sp>
        <p:nvSpPr>
          <p:cNvPr id="68" name="Text 66"/>
          <p:cNvSpPr txBox="1"/>
          <p:nvPr/>
        </p:nvSpPr>
        <p:spPr>
          <a:xfrm>
            <a:off x="6525616" y="3962908"/>
            <a:ext cx="51082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RUTINEN SIGNALEN OCH MINIWHITEBOARDEN</a:t>
            </a:r>
            <a:endParaRPr lang="en-US" sz="1200" dirty="0"/>
          </a:p>
        </p:txBody>
      </p:sp>
      <p:sp>
        <p:nvSpPr>
          <p:cNvPr id="69" name="Text 67"/>
          <p:cNvSpPr txBox="1"/>
          <p:nvPr/>
        </p:nvSpPr>
        <p:spPr>
          <a:xfrm>
            <a:off x="6534760" y="4319524"/>
            <a:ext cx="5090008" cy="668179"/>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Så visar alla samtidigt. Eleverna följer affischen Så visar du: Tänk, Skriv, Vänd och 1, 2, 3, visa! Den som inte vet skriver ett frågetecken.</a:t>
            </a:r>
            <a:endParaRPr lang="en-US" sz="1438" dirty="0"/>
          </a:p>
        </p:txBody>
      </p:sp>
      <p:sp>
        <p:nvSpPr>
          <p:cNvPr id="70" name="Text 68"/>
          <p:cNvSpPr txBox="1"/>
          <p:nvPr/>
        </p:nvSpPr>
        <p:spPr>
          <a:xfrm>
            <a:off x="6534760" y="5060855"/>
            <a:ext cx="274320" cy="482028"/>
          </a:xfrm>
          <a:prstGeom prst="rect">
            <a:avLst/>
          </a:prstGeom>
          <a:noFill/>
          <a:ln/>
        </p:spPr>
        <p:txBody>
          <a:bodyPr wrap="square" lIns="0" tIns="0" rIns="0" bIns="0" rtlCol="0" anchor="t"/>
          <a:lstStyle/>
          <a:p>
            <a:pPr algn="l" indent="0" marL="0">
              <a:buNone/>
            </a:pPr>
            <a:r>
              <a:rPr lang="en-US" sz="1438" b="1" dirty="0">
                <a:solidFill>
                  <a:srgbClr val="1D4F91"/>
                </a:solidFill>
                <a:latin typeface="Calibri" pitchFamily="34" charset="0"/>
                <a:ea typeface="Calibri" pitchFamily="34" charset="-122"/>
                <a:cs typeface="Calibri" pitchFamily="34" charset="-120"/>
              </a:rPr>
              <a:t>1.</a:t>
            </a:r>
            <a:endParaRPr lang="en-US" sz="1438" dirty="0"/>
          </a:p>
        </p:txBody>
      </p:sp>
      <p:sp>
        <p:nvSpPr>
          <p:cNvPr id="71" name="Text 69"/>
          <p:cNvSpPr txBox="1"/>
          <p:nvPr/>
        </p:nvSpPr>
        <p:spPr>
          <a:xfrm>
            <a:off x="6809080" y="5060855"/>
            <a:ext cx="4815688" cy="482028"/>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Ställ frågan, och håll upp handen medan alla tänker och skriver.</a:t>
            </a:r>
            <a:endParaRPr lang="en-US" sz="1438" dirty="0"/>
          </a:p>
        </p:txBody>
      </p:sp>
      <p:sp>
        <p:nvSpPr>
          <p:cNvPr id="72" name="Text 70"/>
          <p:cNvSpPr txBox="1"/>
          <p:nvPr/>
        </p:nvSpPr>
        <p:spPr>
          <a:xfrm>
            <a:off x="6534760" y="5542883"/>
            <a:ext cx="274320" cy="482028"/>
          </a:xfrm>
          <a:prstGeom prst="rect">
            <a:avLst/>
          </a:prstGeom>
          <a:noFill/>
          <a:ln/>
        </p:spPr>
        <p:txBody>
          <a:bodyPr wrap="square" lIns="0" tIns="0" rIns="0" bIns="0" rtlCol="0" anchor="t"/>
          <a:lstStyle/>
          <a:p>
            <a:pPr algn="l" indent="0" marL="0">
              <a:buNone/>
            </a:pPr>
            <a:r>
              <a:rPr lang="en-US" sz="1438" b="1" dirty="0">
                <a:solidFill>
                  <a:srgbClr val="1D4F91"/>
                </a:solidFill>
                <a:latin typeface="Calibri" pitchFamily="34" charset="0"/>
                <a:ea typeface="Calibri" pitchFamily="34" charset="-122"/>
                <a:cs typeface="Calibri" pitchFamily="34" charset="-120"/>
              </a:rPr>
              <a:t>2.</a:t>
            </a:r>
            <a:endParaRPr lang="en-US" sz="1438" dirty="0"/>
          </a:p>
        </p:txBody>
      </p:sp>
      <p:sp>
        <p:nvSpPr>
          <p:cNvPr id="73" name="Text 71"/>
          <p:cNvSpPr txBox="1"/>
          <p:nvPr/>
        </p:nvSpPr>
        <p:spPr>
          <a:xfrm>
            <a:off x="6809080" y="5542883"/>
            <a:ext cx="4815688" cy="482028"/>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”1, 2, 3, visa!” Läs miniwhiteboards över hela klassen, och steget där felet brukar sitta.</a:t>
            </a:r>
            <a:endParaRPr lang="en-US" sz="1438" dirty="0"/>
          </a:p>
        </p:txBody>
      </p:sp>
      <p:sp>
        <p:nvSpPr>
          <p:cNvPr id="74" name="Text 72"/>
          <p:cNvSpPr txBox="1"/>
          <p:nvPr/>
        </p:nvSpPr>
        <p:spPr>
          <a:xfrm>
            <a:off x="6534760" y="6024912"/>
            <a:ext cx="274320" cy="259302"/>
          </a:xfrm>
          <a:prstGeom prst="rect">
            <a:avLst/>
          </a:prstGeom>
          <a:noFill/>
          <a:ln/>
        </p:spPr>
        <p:txBody>
          <a:bodyPr wrap="square" lIns="0" tIns="0" rIns="0" bIns="0" rtlCol="0" anchor="t"/>
          <a:lstStyle/>
          <a:p>
            <a:pPr algn="l" indent="0" marL="0">
              <a:buNone/>
            </a:pPr>
            <a:r>
              <a:rPr lang="en-US" sz="1438" b="1" dirty="0">
                <a:solidFill>
                  <a:srgbClr val="1D4F91"/>
                </a:solidFill>
                <a:latin typeface="Calibri" pitchFamily="34" charset="0"/>
                <a:ea typeface="Calibri" pitchFamily="34" charset="-122"/>
                <a:cs typeface="Calibri" pitchFamily="34" charset="-120"/>
              </a:rPr>
              <a:t>3.</a:t>
            </a:r>
            <a:endParaRPr lang="en-US" sz="1438" dirty="0"/>
          </a:p>
        </p:txBody>
      </p:sp>
      <p:sp>
        <p:nvSpPr>
          <p:cNvPr id="75" name="Text 73"/>
          <p:cNvSpPr txBox="1"/>
          <p:nvPr/>
        </p:nvSpPr>
        <p:spPr>
          <a:xfrm>
            <a:off x="6809080" y="6024912"/>
            <a:ext cx="4815688" cy="259302"/>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”Sudda, och locket på pennan.”</a:t>
            </a:r>
            <a:endParaRPr lang="en-US" sz="1438" dirty="0"/>
          </a:p>
        </p:txBody>
      </p:sp>
      <p:sp>
        <p:nvSpPr>
          <p:cNvPr id="76" name="Text 74"/>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niclasfohlin.se/metoder/explicit-undervisning/lathund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Planera lektionen</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3/4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Text 5"/>
          <p:cNvSpPr txBox="1"/>
          <p:nvPr/>
        </p:nvSpPr>
        <p:spPr>
          <a:xfrm>
            <a:off x="420624" y="804672"/>
            <a:ext cx="11350447" cy="178956"/>
          </a:xfrm>
          <a:prstGeom prst="rect">
            <a:avLst/>
          </a:prstGeom>
          <a:noFill/>
          <a:ln/>
        </p:spPr>
        <p:txBody>
          <a:bodyPr wrap="square" lIns="0" tIns="0" rIns="0" bIns="0" rtlCol="0" anchor="t"/>
          <a:lstStyle/>
          <a:p>
            <a:pPr algn="l" indent="0" marL="0">
              <a:buNone/>
            </a:pPr>
            <a:r>
              <a:rPr lang="en-US" sz="1155" dirty="0">
                <a:solidFill>
                  <a:srgbClr val="4B5866"/>
                </a:solidFill>
                <a:latin typeface="Calibri" pitchFamily="34" charset="0"/>
                <a:ea typeface="Calibri" pitchFamily="34" charset="-122"/>
                <a:cs typeface="Calibri" pitchFamily="34" charset="-120"/>
              </a:rPr>
              <a:t>Första lektionen, ifylld som exempel. Minuterna är hållpunkter.</a:t>
            </a:r>
            <a:endParaRPr lang="en-US" sz="1155" dirty="0"/>
          </a:p>
        </p:txBody>
      </p:sp>
      <p:sp>
        <p:nvSpPr>
          <p:cNvPr id="8" name="Text 6"/>
          <p:cNvSpPr txBox="1"/>
          <p:nvPr/>
        </p:nvSpPr>
        <p:spPr>
          <a:xfrm>
            <a:off x="420624" y="1075068"/>
            <a:ext cx="855289" cy="309105"/>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Klass</a:t>
            </a:r>
            <a:endParaRPr lang="en-US" sz="998" dirty="0"/>
          </a:p>
        </p:txBody>
      </p:sp>
      <p:sp>
        <p:nvSpPr>
          <p:cNvPr id="9" name="Text 7"/>
          <p:cNvSpPr txBox="1"/>
          <p:nvPr/>
        </p:nvSpPr>
        <p:spPr>
          <a:xfrm>
            <a:off x="420624" y="1384173"/>
            <a:ext cx="855289"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3B</a:t>
            </a:r>
            <a:endParaRPr lang="en-US" sz="1103" dirty="0"/>
          </a:p>
        </p:txBody>
      </p:sp>
      <p:sp>
        <p:nvSpPr>
          <p:cNvPr id="10" name="Text 8"/>
          <p:cNvSpPr txBox="1"/>
          <p:nvPr/>
        </p:nvSpPr>
        <p:spPr>
          <a:xfrm>
            <a:off x="1385641" y="1075068"/>
            <a:ext cx="855289" cy="309105"/>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Ämne</a:t>
            </a:r>
            <a:endParaRPr lang="en-US" sz="998" dirty="0"/>
          </a:p>
        </p:txBody>
      </p:sp>
      <p:sp>
        <p:nvSpPr>
          <p:cNvPr id="11" name="Text 9"/>
          <p:cNvSpPr txBox="1"/>
          <p:nvPr/>
        </p:nvSpPr>
        <p:spPr>
          <a:xfrm>
            <a:off x="1385641" y="1384173"/>
            <a:ext cx="855289"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Matematik</a:t>
            </a:r>
            <a:endParaRPr lang="en-US" sz="1103" dirty="0"/>
          </a:p>
        </p:txBody>
      </p:sp>
      <p:sp>
        <p:nvSpPr>
          <p:cNvPr id="12" name="Text 10"/>
          <p:cNvSpPr txBox="1"/>
          <p:nvPr/>
        </p:nvSpPr>
        <p:spPr>
          <a:xfrm>
            <a:off x="2350657" y="1075068"/>
            <a:ext cx="855289" cy="309105"/>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Datum</a:t>
            </a:r>
            <a:endParaRPr lang="en-US" sz="998" dirty="0"/>
          </a:p>
        </p:txBody>
      </p:sp>
      <p:sp>
        <p:nvSpPr>
          <p:cNvPr id="13" name="Text 11"/>
          <p:cNvSpPr txBox="1"/>
          <p:nvPr/>
        </p:nvSpPr>
        <p:spPr>
          <a:xfrm>
            <a:off x="2350657" y="1384173"/>
            <a:ext cx="855289"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mån 2/11</a:t>
            </a:r>
            <a:endParaRPr lang="en-US" sz="1103" dirty="0"/>
          </a:p>
        </p:txBody>
      </p:sp>
      <p:sp>
        <p:nvSpPr>
          <p:cNvPr id="14" name="Text 12"/>
          <p:cNvSpPr txBox="1"/>
          <p:nvPr/>
        </p:nvSpPr>
        <p:spPr>
          <a:xfrm>
            <a:off x="3315674" y="1075068"/>
            <a:ext cx="855289" cy="309105"/>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Lektion i arbetsområdet</a:t>
            </a:r>
            <a:endParaRPr lang="en-US" sz="998" dirty="0"/>
          </a:p>
        </p:txBody>
      </p:sp>
      <p:sp>
        <p:nvSpPr>
          <p:cNvPr id="15" name="Text 13"/>
          <p:cNvSpPr txBox="1"/>
          <p:nvPr/>
        </p:nvSpPr>
        <p:spPr>
          <a:xfrm>
            <a:off x="3315674" y="1384173"/>
            <a:ext cx="855289"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1 av 6</a:t>
            </a:r>
            <a:endParaRPr lang="en-US" sz="1103" dirty="0"/>
          </a:p>
        </p:txBody>
      </p:sp>
      <p:sp>
        <p:nvSpPr>
          <p:cNvPr id="16" name="Text 14"/>
          <p:cNvSpPr txBox="1"/>
          <p:nvPr/>
        </p:nvSpPr>
        <p:spPr>
          <a:xfrm>
            <a:off x="420624" y="1646434"/>
            <a:ext cx="1820305" cy="309105"/>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När lektionen är slut ska eleverna kunna</a:t>
            </a:r>
            <a:endParaRPr lang="en-US" sz="998" dirty="0"/>
          </a:p>
        </p:txBody>
      </p:sp>
      <p:sp>
        <p:nvSpPr>
          <p:cNvPr id="17" name="Text 15"/>
          <p:cNvSpPr txBox="1"/>
          <p:nvPr/>
        </p:nvSpPr>
        <p:spPr>
          <a:xfrm>
            <a:off x="420624" y="1955540"/>
            <a:ext cx="1820305" cy="341643"/>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räkna plus med de tre stegen, utan växling, som 32 + 45</a:t>
            </a:r>
            <a:endParaRPr lang="en-US" sz="1103" dirty="0"/>
          </a:p>
        </p:txBody>
      </p:sp>
      <p:sp>
        <p:nvSpPr>
          <p:cNvPr id="18" name="Text 16"/>
          <p:cNvSpPr txBox="1"/>
          <p:nvPr/>
        </p:nvSpPr>
        <p:spPr>
          <a:xfrm>
            <a:off x="2350657" y="1646434"/>
            <a:ext cx="1820305" cy="309105"/>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Så ser jag att de kan</a:t>
            </a:r>
            <a:endParaRPr lang="en-US" sz="998" dirty="0"/>
          </a:p>
        </p:txBody>
      </p:sp>
      <p:sp>
        <p:nvSpPr>
          <p:cNvPr id="19" name="Text 17"/>
          <p:cNvSpPr txBox="1"/>
          <p:nvPr/>
        </p:nvSpPr>
        <p:spPr>
          <a:xfrm>
            <a:off x="2350657" y="1955540"/>
            <a:ext cx="1820305"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81 + 16 med stegen</a:t>
            </a:r>
            <a:endParaRPr lang="en-US" sz="1103" dirty="0"/>
          </a:p>
        </p:txBody>
      </p:sp>
      <p:sp>
        <p:nvSpPr>
          <p:cNvPr id="20" name="Shape 18"/>
          <p:cNvSpPr/>
          <p:nvPr/>
        </p:nvSpPr>
        <p:spPr>
          <a:xfrm>
            <a:off x="420624" y="2370334"/>
            <a:ext cx="3750338" cy="9144"/>
          </a:xfrm>
          <a:prstGeom prst="rect">
            <a:avLst/>
          </a:prstGeom>
          <a:solidFill>
            <a:srgbClr val="E1E6EB"/>
          </a:solidFill>
          <a:ln w="12700">
            <a:solidFill>
              <a:srgbClr val="E1E6EB"/>
            </a:solidFill>
            <a:prstDash val="solid"/>
          </a:ln>
        </p:spPr>
      </p:sp>
      <p:sp>
        <p:nvSpPr>
          <p:cNvPr id="21" name="Shape 19"/>
          <p:cNvSpPr/>
          <p:nvPr/>
        </p:nvSpPr>
        <p:spPr>
          <a:xfrm>
            <a:off x="420624" y="2461774"/>
            <a:ext cx="3750338" cy="256032"/>
          </a:xfrm>
          <a:prstGeom prst="rect">
            <a:avLst/>
          </a:prstGeom>
          <a:solidFill>
            <a:srgbClr val="1D4F91"/>
          </a:solidFill>
          <a:ln w="12700">
            <a:solidFill>
              <a:srgbClr val="1D4F91"/>
            </a:solidFill>
            <a:prstDash val="solid"/>
          </a:ln>
        </p:spPr>
      </p:sp>
      <p:sp>
        <p:nvSpPr>
          <p:cNvPr id="22" name="Text 20"/>
          <p:cNvSpPr txBox="1"/>
          <p:nvPr/>
        </p:nvSpPr>
        <p:spPr>
          <a:xfrm>
            <a:off x="512064" y="2498350"/>
            <a:ext cx="3567458" cy="201168"/>
          </a:xfrm>
          <a:prstGeom prst="rect">
            <a:avLst/>
          </a:prstGeom>
          <a:noFill/>
          <a:ln/>
        </p:spPr>
        <p:txBody>
          <a:bodyPr wrap="square" lIns="0" tIns="0" rIns="0" bIns="0" rtlCol="0" anchor="t"/>
          <a:lstStyle/>
          <a:p>
            <a:pPr algn="l" indent="0" marL="0">
              <a:buNone/>
            </a:pPr>
            <a:r>
              <a:rPr lang="en-US" sz="1103" b="1" dirty="0">
                <a:solidFill>
                  <a:srgbClr val="FFFFFF"/>
                </a:solidFill>
                <a:latin typeface="Calibri" pitchFamily="34" charset="0"/>
                <a:ea typeface="Calibri" pitchFamily="34" charset="-122"/>
                <a:cs typeface="Calibri" pitchFamily="34" charset="-120"/>
              </a:rPr>
              <a:t>Före lektionen</a:t>
            </a:r>
            <a:endParaRPr lang="en-US" sz="1103" dirty="0"/>
          </a:p>
        </p:txBody>
      </p:sp>
      <p:sp>
        <p:nvSpPr>
          <p:cNvPr id="23" name="Shape 21"/>
          <p:cNvSpPr/>
          <p:nvPr/>
        </p:nvSpPr>
        <p:spPr>
          <a:xfrm>
            <a:off x="420624" y="2809246"/>
            <a:ext cx="3750338" cy="1119283"/>
          </a:xfrm>
          <a:prstGeom prst="rect">
            <a:avLst/>
          </a:prstGeom>
          <a:solidFill>
            <a:srgbClr val="F3F6FA"/>
          </a:solidFill>
          <a:ln w="12700">
            <a:solidFill>
              <a:srgbClr val="F3F6FA"/>
            </a:solidFill>
            <a:prstDash val="solid"/>
          </a:ln>
        </p:spPr>
      </p:sp>
      <p:sp>
        <p:nvSpPr>
          <p:cNvPr id="24" name="Text 22"/>
          <p:cNvSpPr txBox="1"/>
          <p:nvPr/>
        </p:nvSpPr>
        <p:spPr>
          <a:xfrm>
            <a:off x="512064" y="2882398"/>
            <a:ext cx="3567458" cy="170821"/>
          </a:xfrm>
          <a:prstGeom prst="rect">
            <a:avLst/>
          </a:prstGeom>
          <a:noFill/>
          <a:ln/>
        </p:spPr>
        <p:txBody>
          <a:bodyPr wrap="square" lIns="0" tIns="0" rIns="0" bIns="0" rtlCol="0" anchor="t"/>
          <a:lstStyle/>
          <a:p>
            <a:pPr algn="l" indent="0" marL="0">
              <a:buNone/>
            </a:pPr>
            <a:r>
              <a:rPr lang="en-US" sz="1103" b="1" dirty="0">
                <a:solidFill>
                  <a:srgbClr val="14202B"/>
                </a:solidFill>
                <a:latin typeface="Calibri" pitchFamily="34" charset="0"/>
                <a:ea typeface="Calibri" pitchFamily="34" charset="-122"/>
                <a:cs typeface="Calibri" pitchFamily="34" charset="-120"/>
              </a:rPr>
              <a:t>Stegen, med samma ord varje gång</a:t>
            </a:r>
            <a:endParaRPr lang="en-US" sz="1103" dirty="0"/>
          </a:p>
        </p:txBody>
      </p:sp>
      <p:sp>
        <p:nvSpPr>
          <p:cNvPr id="25" name="Text 23"/>
          <p:cNvSpPr txBox="1"/>
          <p:nvPr/>
        </p:nvSpPr>
        <p:spPr>
          <a:xfrm>
            <a:off x="512064" y="3080652"/>
            <a:ext cx="228600"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1.</a:t>
            </a:r>
            <a:endParaRPr lang="en-US" sz="1103" dirty="0"/>
          </a:p>
        </p:txBody>
      </p:sp>
      <p:sp>
        <p:nvSpPr>
          <p:cNvPr id="26" name="Text 24"/>
          <p:cNvSpPr txBox="1"/>
          <p:nvPr/>
        </p:nvSpPr>
        <p:spPr>
          <a:xfrm>
            <a:off x="740664" y="3080652"/>
            <a:ext cx="3338858"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Först tiotalen: 30 + 40 = 70</a:t>
            </a:r>
            <a:endParaRPr lang="en-US" sz="1103" dirty="0"/>
          </a:p>
        </p:txBody>
      </p:sp>
      <p:sp>
        <p:nvSpPr>
          <p:cNvPr id="27" name="Text 25"/>
          <p:cNvSpPr txBox="1"/>
          <p:nvPr/>
        </p:nvSpPr>
        <p:spPr>
          <a:xfrm>
            <a:off x="512064" y="3269761"/>
            <a:ext cx="228600"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2.</a:t>
            </a:r>
            <a:endParaRPr lang="en-US" sz="1103" dirty="0"/>
          </a:p>
        </p:txBody>
      </p:sp>
      <p:sp>
        <p:nvSpPr>
          <p:cNvPr id="28" name="Text 26"/>
          <p:cNvSpPr txBox="1"/>
          <p:nvPr/>
        </p:nvSpPr>
        <p:spPr>
          <a:xfrm>
            <a:off x="740664" y="3269761"/>
            <a:ext cx="3338858"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Sedan entalen: 2 + 5 = 7</a:t>
            </a:r>
            <a:endParaRPr lang="en-US" sz="1103" dirty="0"/>
          </a:p>
        </p:txBody>
      </p:sp>
      <p:sp>
        <p:nvSpPr>
          <p:cNvPr id="29" name="Text 27"/>
          <p:cNvSpPr txBox="1"/>
          <p:nvPr/>
        </p:nvSpPr>
        <p:spPr>
          <a:xfrm>
            <a:off x="512064" y="3458870"/>
            <a:ext cx="228600"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3.</a:t>
            </a:r>
            <a:endParaRPr lang="en-US" sz="1103" dirty="0"/>
          </a:p>
        </p:txBody>
      </p:sp>
      <p:sp>
        <p:nvSpPr>
          <p:cNvPr id="30" name="Text 28"/>
          <p:cNvSpPr txBox="1"/>
          <p:nvPr/>
        </p:nvSpPr>
        <p:spPr>
          <a:xfrm>
            <a:off x="740664" y="3458870"/>
            <a:ext cx="3338858"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Sist ihop: 70 + 7 = 77</a:t>
            </a:r>
            <a:endParaRPr lang="en-US" sz="1103" dirty="0"/>
          </a:p>
        </p:txBody>
      </p:sp>
      <p:sp>
        <p:nvSpPr>
          <p:cNvPr id="31" name="Text 29"/>
          <p:cNvSpPr txBox="1"/>
          <p:nvPr/>
        </p:nvSpPr>
        <p:spPr>
          <a:xfrm>
            <a:off x="512064" y="3684556"/>
            <a:ext cx="3567458" cy="170821"/>
          </a:xfrm>
          <a:prstGeom prst="rect">
            <a:avLst/>
          </a:prstGeom>
          <a:noFill/>
          <a:ln/>
        </p:spPr>
        <p:txBody>
          <a:bodyPr wrap="square" lIns="0" tIns="0" rIns="0" bIns="0" rtlCol="0" anchor="t"/>
          <a:lstStyle/>
          <a:p>
            <a:pPr algn="l" indent="0" marL="0">
              <a:buNone/>
            </a:pPr>
            <a:r>
              <a:rPr lang="en-US" sz="1103" dirty="0">
                <a:solidFill>
                  <a:srgbClr val="4B5866"/>
                </a:solidFill>
                <a:latin typeface="Calibri" pitchFamily="34" charset="0"/>
                <a:ea typeface="Calibri" pitchFamily="34" charset="-122"/>
                <a:cs typeface="Calibri" pitchFamily="34" charset="-120"/>
              </a:rPr>
              <a:t>Så skriver alla stegen: </a:t>
            </a:r>
            <a:pPr algn="l" indent="0" marL="0">
              <a:buNone/>
            </a:pPr>
            <a:r>
              <a:rPr lang="en-US" sz="1103" b="1" dirty="0">
                <a:solidFill>
                  <a:srgbClr val="59636E"/>
                </a:solidFill>
                <a:latin typeface="Calibri" pitchFamily="34" charset="0"/>
                <a:ea typeface="Calibri" pitchFamily="34" charset="-122"/>
                <a:cs typeface="Calibri" pitchFamily="34" charset="-120"/>
              </a:rPr>
              <a:t>tre rader på miniwhiteboarden</a:t>
            </a:r>
            <a:endParaRPr lang="en-US" sz="1103" dirty="0"/>
          </a:p>
        </p:txBody>
      </p:sp>
      <p:sp>
        <p:nvSpPr>
          <p:cNvPr id="32" name="Shape 30"/>
          <p:cNvSpPr/>
          <p:nvPr/>
        </p:nvSpPr>
        <p:spPr>
          <a:xfrm>
            <a:off x="420624" y="4001681"/>
            <a:ext cx="3750338" cy="966749"/>
          </a:xfrm>
          <a:prstGeom prst="rect">
            <a:avLst/>
          </a:prstGeom>
          <a:solidFill>
            <a:srgbClr val="F3F6FA"/>
          </a:solidFill>
          <a:ln w="12700">
            <a:solidFill>
              <a:srgbClr val="F3F6FA"/>
            </a:solidFill>
            <a:prstDash val="solid"/>
          </a:ln>
        </p:spPr>
      </p:sp>
      <p:sp>
        <p:nvSpPr>
          <p:cNvPr id="33" name="Text 31"/>
          <p:cNvSpPr txBox="1"/>
          <p:nvPr/>
        </p:nvSpPr>
        <p:spPr>
          <a:xfrm>
            <a:off x="512064" y="4074833"/>
            <a:ext cx="3567458" cy="170821"/>
          </a:xfrm>
          <a:prstGeom prst="rect">
            <a:avLst/>
          </a:prstGeom>
          <a:noFill/>
          <a:ln/>
        </p:spPr>
        <p:txBody>
          <a:bodyPr wrap="square" lIns="0" tIns="0" rIns="0" bIns="0" rtlCol="0" anchor="t"/>
          <a:lstStyle/>
          <a:p>
            <a:pPr algn="l" indent="0" marL="0">
              <a:buNone/>
            </a:pPr>
            <a:r>
              <a:rPr lang="en-US" sz="1103" b="1" dirty="0">
                <a:solidFill>
                  <a:srgbClr val="14202B"/>
                </a:solidFill>
                <a:latin typeface="Calibri" pitchFamily="34" charset="0"/>
                <a:ea typeface="Calibri" pitchFamily="34" charset="-122"/>
                <a:cs typeface="Calibri" pitchFamily="34" charset="-120"/>
              </a:rPr>
              <a:t>Felet jag letar efter</a:t>
            </a:r>
            <a:endParaRPr lang="en-US" sz="1103" dirty="0"/>
          </a:p>
        </p:txBody>
      </p:sp>
      <p:sp>
        <p:nvSpPr>
          <p:cNvPr id="34" name="Text 32"/>
          <p:cNvSpPr txBox="1"/>
          <p:nvPr/>
        </p:nvSpPr>
        <p:spPr>
          <a:xfrm>
            <a:off x="512064" y="4273086"/>
            <a:ext cx="1042416" cy="207397"/>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Felet</a:t>
            </a:r>
            <a:endParaRPr lang="en-US" sz="998" dirty="0"/>
          </a:p>
        </p:txBody>
      </p:sp>
      <p:sp>
        <p:nvSpPr>
          <p:cNvPr id="35" name="Text 33"/>
          <p:cNvSpPr txBox="1"/>
          <p:nvPr/>
        </p:nvSpPr>
        <p:spPr>
          <a:xfrm>
            <a:off x="1609344" y="4273086"/>
            <a:ext cx="2470178" cy="207397"/>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32 + 45 = 14, alla siffror ihop</a:t>
            </a:r>
            <a:endParaRPr lang="en-US" sz="1103" dirty="0"/>
          </a:p>
        </p:txBody>
      </p:sp>
      <p:sp>
        <p:nvSpPr>
          <p:cNvPr id="36" name="Text 34"/>
          <p:cNvSpPr txBox="1"/>
          <p:nvPr/>
        </p:nvSpPr>
        <p:spPr>
          <a:xfrm>
            <a:off x="512064" y="4480484"/>
            <a:ext cx="1042416" cy="207397"/>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I steget</a:t>
            </a:r>
            <a:endParaRPr lang="en-US" sz="998" dirty="0"/>
          </a:p>
        </p:txBody>
      </p:sp>
      <p:sp>
        <p:nvSpPr>
          <p:cNvPr id="37" name="Text 35"/>
          <p:cNvSpPr txBox="1"/>
          <p:nvPr/>
        </p:nvSpPr>
        <p:spPr>
          <a:xfrm>
            <a:off x="1609344" y="4480484"/>
            <a:ext cx="2470178" cy="207397"/>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1, Först tiotalen</a:t>
            </a:r>
            <a:endParaRPr lang="en-US" sz="1103" dirty="0"/>
          </a:p>
        </p:txBody>
      </p:sp>
      <p:sp>
        <p:nvSpPr>
          <p:cNvPr id="38" name="Text 36"/>
          <p:cNvSpPr txBox="1"/>
          <p:nvPr/>
        </p:nvSpPr>
        <p:spPr>
          <a:xfrm>
            <a:off x="512064" y="4687881"/>
            <a:ext cx="1042416" cy="207397"/>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Så rättar jag</a:t>
            </a:r>
            <a:endParaRPr lang="en-US" sz="998" dirty="0"/>
          </a:p>
        </p:txBody>
      </p:sp>
      <p:sp>
        <p:nvSpPr>
          <p:cNvPr id="39" name="Text 37"/>
          <p:cNvSpPr txBox="1"/>
          <p:nvPr/>
        </p:nvSpPr>
        <p:spPr>
          <a:xfrm>
            <a:off x="1609344" y="4687881"/>
            <a:ext cx="2470178" cy="207397"/>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tre stavar och fyra stavar är sju tior</a:t>
            </a:r>
            <a:endParaRPr lang="en-US" sz="1103" dirty="0"/>
          </a:p>
        </p:txBody>
      </p:sp>
      <p:sp>
        <p:nvSpPr>
          <p:cNvPr id="40" name="Shape 38"/>
          <p:cNvSpPr/>
          <p:nvPr/>
        </p:nvSpPr>
        <p:spPr>
          <a:xfrm>
            <a:off x="420624" y="5041583"/>
            <a:ext cx="3750338" cy="759352"/>
          </a:xfrm>
          <a:prstGeom prst="rect">
            <a:avLst/>
          </a:prstGeom>
          <a:solidFill>
            <a:srgbClr val="F3F6FA"/>
          </a:solidFill>
          <a:ln w="12700">
            <a:solidFill>
              <a:srgbClr val="F3F6FA"/>
            </a:solidFill>
            <a:prstDash val="solid"/>
          </a:ln>
        </p:spPr>
      </p:sp>
      <p:sp>
        <p:nvSpPr>
          <p:cNvPr id="41" name="Text 39"/>
          <p:cNvSpPr txBox="1"/>
          <p:nvPr/>
        </p:nvSpPr>
        <p:spPr>
          <a:xfrm>
            <a:off x="512064" y="5114735"/>
            <a:ext cx="3567458" cy="170821"/>
          </a:xfrm>
          <a:prstGeom prst="rect">
            <a:avLst/>
          </a:prstGeom>
          <a:noFill/>
          <a:ln/>
        </p:spPr>
        <p:txBody>
          <a:bodyPr wrap="square" lIns="0" tIns="0" rIns="0" bIns="0" rtlCol="0" anchor="t"/>
          <a:lstStyle/>
          <a:p>
            <a:pPr algn="l" indent="0" marL="0">
              <a:buNone/>
            </a:pPr>
            <a:r>
              <a:rPr lang="en-US" sz="1103" b="1" dirty="0">
                <a:solidFill>
                  <a:srgbClr val="14202B"/>
                </a:solidFill>
                <a:latin typeface="Calibri" pitchFamily="34" charset="0"/>
                <a:ea typeface="Calibri" pitchFamily="34" charset="-122"/>
                <a:cs typeface="Calibri" pitchFamily="34" charset="-120"/>
              </a:rPr>
              <a:t>Förberett</a:t>
            </a:r>
            <a:endParaRPr lang="en-US" sz="1103" dirty="0"/>
          </a:p>
        </p:txBody>
      </p:sp>
      <p:sp>
        <p:nvSpPr>
          <p:cNvPr id="42" name="Text 40"/>
          <p:cNvSpPr txBox="1"/>
          <p:nvPr/>
        </p:nvSpPr>
        <p:spPr>
          <a:xfrm>
            <a:off x="512064" y="5312988"/>
            <a:ext cx="1042416" cy="207397"/>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Blad och facit</a:t>
            </a:r>
            <a:endParaRPr lang="en-US" sz="998" dirty="0"/>
          </a:p>
        </p:txBody>
      </p:sp>
      <p:sp>
        <p:nvSpPr>
          <p:cNvPr id="43" name="Text 41"/>
          <p:cNvSpPr txBox="1"/>
          <p:nvPr/>
        </p:nvSpPr>
        <p:spPr>
          <a:xfrm>
            <a:off x="1609344" y="5312988"/>
            <a:ext cx="2470178" cy="207397"/>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Tio uppgifter utan växling</a:t>
            </a:r>
            <a:endParaRPr lang="en-US" sz="1103" dirty="0"/>
          </a:p>
        </p:txBody>
      </p:sp>
      <p:sp>
        <p:nvSpPr>
          <p:cNvPr id="44" name="Text 42"/>
          <p:cNvSpPr txBox="1"/>
          <p:nvPr/>
        </p:nvSpPr>
        <p:spPr>
          <a:xfrm>
            <a:off x="512064" y="5520385"/>
            <a:ext cx="1042416" cy="207397"/>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Stöd, till vem</a:t>
            </a:r>
            <a:endParaRPr lang="en-US" sz="998" dirty="0"/>
          </a:p>
        </p:txBody>
      </p:sp>
      <p:sp>
        <p:nvSpPr>
          <p:cNvPr id="45" name="Text 43"/>
          <p:cNvSpPr txBox="1"/>
          <p:nvPr/>
        </p:nvSpPr>
        <p:spPr>
          <a:xfrm>
            <a:off x="1609344" y="5520385"/>
            <a:ext cx="2470178" cy="207397"/>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Stavar vid bordet, för alla som vill</a:t>
            </a:r>
            <a:endParaRPr lang="en-US" sz="1103" dirty="0"/>
          </a:p>
        </p:txBody>
      </p:sp>
      <p:sp>
        <p:nvSpPr>
          <p:cNvPr id="46" name="Shape 44"/>
          <p:cNvSpPr/>
          <p:nvPr/>
        </p:nvSpPr>
        <p:spPr>
          <a:xfrm>
            <a:off x="4491002" y="1075068"/>
            <a:ext cx="7280069" cy="256032"/>
          </a:xfrm>
          <a:prstGeom prst="rect">
            <a:avLst/>
          </a:prstGeom>
          <a:solidFill>
            <a:srgbClr val="1D4F91"/>
          </a:solidFill>
          <a:ln w="12700">
            <a:solidFill>
              <a:srgbClr val="1D4F91"/>
            </a:solidFill>
            <a:prstDash val="solid"/>
          </a:ln>
        </p:spPr>
      </p:sp>
      <p:sp>
        <p:nvSpPr>
          <p:cNvPr id="47" name="Text 45"/>
          <p:cNvSpPr txBox="1"/>
          <p:nvPr/>
        </p:nvSpPr>
        <p:spPr>
          <a:xfrm>
            <a:off x="4582442" y="1111644"/>
            <a:ext cx="7097189" cy="201168"/>
          </a:xfrm>
          <a:prstGeom prst="rect">
            <a:avLst/>
          </a:prstGeom>
          <a:noFill/>
          <a:ln/>
        </p:spPr>
        <p:txBody>
          <a:bodyPr wrap="square" lIns="0" tIns="0" rIns="0" bIns="0" rtlCol="0" anchor="t"/>
          <a:lstStyle/>
          <a:p>
            <a:pPr algn="l" indent="0" marL="0">
              <a:buNone/>
            </a:pPr>
            <a:r>
              <a:rPr lang="en-US" sz="1103" b="1" dirty="0">
                <a:solidFill>
                  <a:srgbClr val="FFFFFF"/>
                </a:solidFill>
                <a:latin typeface="Calibri" pitchFamily="34" charset="0"/>
                <a:ea typeface="Calibri" pitchFamily="34" charset="-122"/>
                <a:cs typeface="Calibri" pitchFamily="34" charset="-120"/>
              </a:rPr>
              <a:t>Lektionen</a:t>
            </a:r>
            <a:pPr algn="l" indent="0" marL="0">
              <a:buNone/>
            </a:pPr>
            <a:r>
              <a:rPr lang="en-US" sz="1103" dirty="0">
                <a:solidFill>
                  <a:srgbClr val="FFFFFF"/>
                </a:solidFill>
                <a:latin typeface="Calibri" pitchFamily="34" charset="0"/>
                <a:ea typeface="Calibri" pitchFamily="34" charset="-122"/>
                <a:cs typeface="Calibri" pitchFamily="34" charset="-120"/>
              </a:rPr>
              <a:t> · minuterna i första lektionen</a:t>
            </a:r>
            <a:endParaRPr lang="en-US" sz="1103" dirty="0"/>
          </a:p>
        </p:txBody>
      </p:sp>
      <p:sp>
        <p:nvSpPr>
          <p:cNvPr id="48" name="Shape 46"/>
          <p:cNvSpPr/>
          <p:nvPr/>
        </p:nvSpPr>
        <p:spPr>
          <a:xfrm>
            <a:off x="4491002" y="1422540"/>
            <a:ext cx="1188720" cy="605923"/>
          </a:xfrm>
          <a:prstGeom prst="rect">
            <a:avLst/>
          </a:prstGeom>
          <a:solidFill>
            <a:srgbClr val="F3F6FA"/>
          </a:solidFill>
          <a:ln w="12700">
            <a:solidFill>
              <a:srgbClr val="F3F6FA"/>
            </a:solidFill>
            <a:prstDash val="solid"/>
          </a:ln>
        </p:spPr>
      </p:sp>
      <p:sp>
        <p:nvSpPr>
          <p:cNvPr id="49" name="Shape 47"/>
          <p:cNvSpPr/>
          <p:nvPr/>
        </p:nvSpPr>
        <p:spPr>
          <a:xfrm>
            <a:off x="4491002" y="1422540"/>
            <a:ext cx="7280069" cy="9144"/>
          </a:xfrm>
          <a:prstGeom prst="rect">
            <a:avLst/>
          </a:prstGeom>
          <a:solidFill>
            <a:srgbClr val="E1E6EB"/>
          </a:solidFill>
          <a:ln w="12700">
            <a:solidFill>
              <a:srgbClr val="E1E6EB"/>
            </a:solidFill>
            <a:prstDash val="solid"/>
          </a:ln>
        </p:spPr>
      </p:sp>
      <p:sp>
        <p:nvSpPr>
          <p:cNvPr id="50" name="Text 48"/>
          <p:cNvSpPr txBox="1"/>
          <p:nvPr/>
        </p:nvSpPr>
        <p:spPr>
          <a:xfrm>
            <a:off x="4564154" y="1477404"/>
            <a:ext cx="1042416" cy="170821"/>
          </a:xfrm>
          <a:prstGeom prst="rect">
            <a:avLst/>
          </a:prstGeom>
          <a:noFill/>
          <a:ln/>
        </p:spPr>
        <p:txBody>
          <a:bodyPr wrap="square" lIns="0" tIns="0" rIns="0" bIns="0" rtlCol="0" anchor="t"/>
          <a:lstStyle/>
          <a:p>
            <a:pPr algn="l" indent="0" marL="0">
              <a:buNone/>
            </a:pPr>
            <a:r>
              <a:rPr lang="en-US" sz="1103" b="1" dirty="0">
                <a:solidFill>
                  <a:srgbClr val="143A6B"/>
                </a:solidFill>
                <a:latin typeface="Calibri" pitchFamily="34" charset="0"/>
                <a:ea typeface="Calibri" pitchFamily="34" charset="-122"/>
                <a:cs typeface="Calibri" pitchFamily="34" charset="-120"/>
              </a:rPr>
              <a:t>Start</a:t>
            </a:r>
            <a:endParaRPr lang="en-US" sz="1103" dirty="0"/>
          </a:p>
        </p:txBody>
      </p:sp>
      <p:sp>
        <p:nvSpPr>
          <p:cNvPr id="51" name="Text 49"/>
          <p:cNvSpPr txBox="1"/>
          <p:nvPr/>
        </p:nvSpPr>
        <p:spPr>
          <a:xfrm>
            <a:off x="4564154" y="1648225"/>
            <a:ext cx="1042416" cy="15455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0–⁠10 min</a:t>
            </a:r>
            <a:endParaRPr lang="en-US" sz="998" dirty="0"/>
          </a:p>
        </p:txBody>
      </p:sp>
      <p:sp>
        <p:nvSpPr>
          <p:cNvPr id="52" name="Text 50"/>
          <p:cNvSpPr txBox="1"/>
          <p:nvPr/>
        </p:nvSpPr>
        <p:spPr>
          <a:xfrm>
            <a:off x="5771162" y="1477404"/>
            <a:ext cx="5908469" cy="15455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Två snabba uppgifter, på det som det nya bygger på:</a:t>
            </a:r>
            <a:endParaRPr lang="en-US" sz="998" dirty="0"/>
          </a:p>
        </p:txBody>
      </p:sp>
      <p:sp>
        <p:nvSpPr>
          <p:cNvPr id="53" name="Text 51"/>
          <p:cNvSpPr txBox="1"/>
          <p:nvPr/>
        </p:nvSpPr>
        <p:spPr>
          <a:xfrm>
            <a:off x="5771162" y="1631956"/>
            <a:ext cx="5908469" cy="341643"/>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Rutinen, tio minuter: 3 + 4 och 30 + 40 tills alla visar samtidigt. Lektionens delar på tavlan, och en elev flyttar pilen Här är vi</a:t>
            </a:r>
            <a:endParaRPr lang="en-US" sz="1103" dirty="0"/>
          </a:p>
        </p:txBody>
      </p:sp>
      <p:sp>
        <p:nvSpPr>
          <p:cNvPr id="54" name="Shape 52"/>
          <p:cNvSpPr/>
          <p:nvPr/>
        </p:nvSpPr>
        <p:spPr>
          <a:xfrm>
            <a:off x="4491002" y="2028463"/>
            <a:ext cx="1188720" cy="589655"/>
          </a:xfrm>
          <a:prstGeom prst="rect">
            <a:avLst/>
          </a:prstGeom>
          <a:solidFill>
            <a:srgbClr val="F3F6FA"/>
          </a:solidFill>
          <a:ln w="12700">
            <a:solidFill>
              <a:srgbClr val="F3F6FA"/>
            </a:solidFill>
            <a:prstDash val="solid"/>
          </a:ln>
        </p:spPr>
      </p:sp>
      <p:sp>
        <p:nvSpPr>
          <p:cNvPr id="55" name="Shape 53"/>
          <p:cNvSpPr/>
          <p:nvPr/>
        </p:nvSpPr>
        <p:spPr>
          <a:xfrm>
            <a:off x="4491002" y="2028463"/>
            <a:ext cx="7280069" cy="9144"/>
          </a:xfrm>
          <a:prstGeom prst="rect">
            <a:avLst/>
          </a:prstGeom>
          <a:solidFill>
            <a:srgbClr val="E1E6EB"/>
          </a:solidFill>
          <a:ln w="12700">
            <a:solidFill>
              <a:srgbClr val="E1E6EB"/>
            </a:solidFill>
            <a:prstDash val="solid"/>
          </a:ln>
        </p:spPr>
      </p:sp>
      <p:sp>
        <p:nvSpPr>
          <p:cNvPr id="56" name="Text 54"/>
          <p:cNvSpPr txBox="1"/>
          <p:nvPr/>
        </p:nvSpPr>
        <p:spPr>
          <a:xfrm>
            <a:off x="4564154" y="2083327"/>
            <a:ext cx="1042416" cy="170821"/>
          </a:xfrm>
          <a:prstGeom prst="rect">
            <a:avLst/>
          </a:prstGeom>
          <a:noFill/>
          <a:ln/>
        </p:spPr>
        <p:txBody>
          <a:bodyPr wrap="square" lIns="0" tIns="0" rIns="0" bIns="0" rtlCol="0" anchor="t"/>
          <a:lstStyle/>
          <a:p>
            <a:pPr algn="l" indent="0" marL="0">
              <a:buNone/>
            </a:pPr>
            <a:r>
              <a:rPr lang="en-US" sz="1103" b="1" dirty="0">
                <a:solidFill>
                  <a:srgbClr val="143A6B"/>
                </a:solidFill>
                <a:latin typeface="Calibri" pitchFamily="34" charset="0"/>
                <a:ea typeface="Calibri" pitchFamily="34" charset="-122"/>
                <a:cs typeface="Calibri" pitchFamily="34" charset="-120"/>
              </a:rPr>
              <a:t>Jag gör</a:t>
            </a:r>
            <a:endParaRPr lang="en-US" sz="1103" dirty="0"/>
          </a:p>
        </p:txBody>
      </p:sp>
      <p:sp>
        <p:nvSpPr>
          <p:cNvPr id="57" name="Text 55"/>
          <p:cNvSpPr txBox="1"/>
          <p:nvPr/>
        </p:nvSpPr>
        <p:spPr>
          <a:xfrm>
            <a:off x="4564154" y="2254148"/>
            <a:ext cx="1042416" cy="309105"/>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10–⁠14 min · kärnan 1</a:t>
            </a:r>
            <a:endParaRPr lang="en-US" sz="998" dirty="0"/>
          </a:p>
        </p:txBody>
      </p:sp>
      <p:sp>
        <p:nvSpPr>
          <p:cNvPr id="58" name="Text 56"/>
          <p:cNvSpPr txBox="1"/>
          <p:nvPr/>
        </p:nvSpPr>
        <p:spPr>
          <a:xfrm>
            <a:off x="5771162" y="2083327"/>
            <a:ext cx="5908469" cy="15455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Steg för steg · Ett helt exempel · Det felaktiga svaret</a:t>
            </a:r>
            <a:endParaRPr lang="en-US" sz="998" dirty="0"/>
          </a:p>
        </p:txBody>
      </p:sp>
      <p:sp>
        <p:nvSpPr>
          <p:cNvPr id="59" name="Text 57"/>
          <p:cNvSpPr txBox="1"/>
          <p:nvPr/>
        </p:nvSpPr>
        <p:spPr>
          <a:xfrm>
            <a:off x="5771162" y="2237880"/>
            <a:ext cx="5908469"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32 + 45 och 21 + 36 med stegen · visa felet 32 + 45 = 14</a:t>
            </a:r>
            <a:endParaRPr lang="en-US" sz="1103" dirty="0"/>
          </a:p>
        </p:txBody>
      </p:sp>
      <p:sp>
        <p:nvSpPr>
          <p:cNvPr id="60" name="Shape 58"/>
          <p:cNvSpPr/>
          <p:nvPr/>
        </p:nvSpPr>
        <p:spPr>
          <a:xfrm>
            <a:off x="4491002" y="2618118"/>
            <a:ext cx="1188720" cy="589655"/>
          </a:xfrm>
          <a:prstGeom prst="rect">
            <a:avLst/>
          </a:prstGeom>
          <a:solidFill>
            <a:srgbClr val="F3F6FA"/>
          </a:solidFill>
          <a:ln w="12700">
            <a:solidFill>
              <a:srgbClr val="F3F6FA"/>
            </a:solidFill>
            <a:prstDash val="solid"/>
          </a:ln>
        </p:spPr>
      </p:sp>
      <p:sp>
        <p:nvSpPr>
          <p:cNvPr id="61" name="Shape 59"/>
          <p:cNvSpPr/>
          <p:nvPr/>
        </p:nvSpPr>
        <p:spPr>
          <a:xfrm>
            <a:off x="4491002" y="2618118"/>
            <a:ext cx="7280069" cy="9144"/>
          </a:xfrm>
          <a:prstGeom prst="rect">
            <a:avLst/>
          </a:prstGeom>
          <a:solidFill>
            <a:srgbClr val="E1E6EB"/>
          </a:solidFill>
          <a:ln w="12700">
            <a:solidFill>
              <a:srgbClr val="E1E6EB"/>
            </a:solidFill>
            <a:prstDash val="solid"/>
          </a:ln>
        </p:spPr>
      </p:sp>
      <p:sp>
        <p:nvSpPr>
          <p:cNvPr id="62" name="Text 60"/>
          <p:cNvSpPr txBox="1"/>
          <p:nvPr/>
        </p:nvSpPr>
        <p:spPr>
          <a:xfrm>
            <a:off x="4564154" y="2672982"/>
            <a:ext cx="1042416" cy="170821"/>
          </a:xfrm>
          <a:prstGeom prst="rect">
            <a:avLst/>
          </a:prstGeom>
          <a:noFill/>
          <a:ln/>
        </p:spPr>
        <p:txBody>
          <a:bodyPr wrap="square" lIns="0" tIns="0" rIns="0" bIns="0" rtlCol="0" anchor="t"/>
          <a:lstStyle/>
          <a:p>
            <a:pPr algn="l" indent="0" marL="0">
              <a:buNone/>
            </a:pPr>
            <a:r>
              <a:rPr lang="en-US" sz="1103" b="1" dirty="0">
                <a:solidFill>
                  <a:srgbClr val="143A6B"/>
                </a:solidFill>
                <a:latin typeface="Calibri" pitchFamily="34" charset="0"/>
                <a:ea typeface="Calibri" pitchFamily="34" charset="-122"/>
                <a:cs typeface="Calibri" pitchFamily="34" charset="-120"/>
              </a:rPr>
              <a:t>Vi gör</a:t>
            </a:r>
            <a:endParaRPr lang="en-US" sz="1103" dirty="0"/>
          </a:p>
        </p:txBody>
      </p:sp>
      <p:sp>
        <p:nvSpPr>
          <p:cNvPr id="63" name="Text 61"/>
          <p:cNvSpPr txBox="1"/>
          <p:nvPr/>
        </p:nvSpPr>
        <p:spPr>
          <a:xfrm>
            <a:off x="4564154" y="2843803"/>
            <a:ext cx="1042416" cy="309105"/>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14–⁠23 min · kärnan 2 och 3</a:t>
            </a:r>
            <a:endParaRPr lang="en-US" sz="998" dirty="0"/>
          </a:p>
        </p:txBody>
      </p:sp>
      <p:sp>
        <p:nvSpPr>
          <p:cNvPr id="64" name="Text 62"/>
          <p:cNvSpPr txBox="1"/>
          <p:nvPr/>
        </p:nvSpPr>
        <p:spPr>
          <a:xfrm>
            <a:off x="5771162" y="2672982"/>
            <a:ext cx="5908469" cy="15455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Uppgifterna, de första steg för steg.</a:t>
            </a:r>
            <a:endParaRPr lang="en-US" sz="998" dirty="0"/>
          </a:p>
        </p:txBody>
      </p:sp>
      <p:sp>
        <p:nvSpPr>
          <p:cNvPr id="65" name="Text 63"/>
          <p:cNvSpPr txBox="1"/>
          <p:nvPr/>
        </p:nvSpPr>
        <p:spPr>
          <a:xfrm>
            <a:off x="5771162" y="2827534"/>
            <a:ext cx="5908469"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41 + 35 och 23 + 65 steg för steg. Sedan 62 + 17, 15 + 43, 33 + 61, 26 + 52.</a:t>
            </a:r>
            <a:endParaRPr lang="en-US" sz="1103" dirty="0"/>
          </a:p>
        </p:txBody>
      </p:sp>
      <p:sp>
        <p:nvSpPr>
          <p:cNvPr id="66" name="Shape 64"/>
          <p:cNvSpPr/>
          <p:nvPr/>
        </p:nvSpPr>
        <p:spPr>
          <a:xfrm>
            <a:off x="4491002" y="3207772"/>
            <a:ext cx="1188720" cy="589655"/>
          </a:xfrm>
          <a:prstGeom prst="rect">
            <a:avLst/>
          </a:prstGeom>
          <a:solidFill>
            <a:srgbClr val="F3F6FA"/>
          </a:solidFill>
          <a:ln w="12700">
            <a:solidFill>
              <a:srgbClr val="F3F6FA"/>
            </a:solidFill>
            <a:prstDash val="solid"/>
          </a:ln>
        </p:spPr>
      </p:sp>
      <p:sp>
        <p:nvSpPr>
          <p:cNvPr id="67" name="Shape 65"/>
          <p:cNvSpPr/>
          <p:nvPr/>
        </p:nvSpPr>
        <p:spPr>
          <a:xfrm>
            <a:off x="4491002" y="3207772"/>
            <a:ext cx="7280069" cy="9144"/>
          </a:xfrm>
          <a:prstGeom prst="rect">
            <a:avLst/>
          </a:prstGeom>
          <a:solidFill>
            <a:srgbClr val="E1E6EB"/>
          </a:solidFill>
          <a:ln w="12700">
            <a:solidFill>
              <a:srgbClr val="E1E6EB"/>
            </a:solidFill>
            <a:prstDash val="solid"/>
          </a:ln>
        </p:spPr>
      </p:sp>
      <p:sp>
        <p:nvSpPr>
          <p:cNvPr id="68" name="Text 66"/>
          <p:cNvSpPr txBox="1"/>
          <p:nvPr/>
        </p:nvSpPr>
        <p:spPr>
          <a:xfrm>
            <a:off x="4564154" y="3262636"/>
            <a:ext cx="1042416" cy="170821"/>
          </a:xfrm>
          <a:prstGeom prst="rect">
            <a:avLst/>
          </a:prstGeom>
          <a:noFill/>
          <a:ln/>
        </p:spPr>
        <p:txBody>
          <a:bodyPr wrap="square" lIns="0" tIns="0" rIns="0" bIns="0" rtlCol="0" anchor="t"/>
          <a:lstStyle/>
          <a:p>
            <a:pPr algn="l" indent="0" marL="0">
              <a:buNone/>
            </a:pPr>
            <a:r>
              <a:rPr lang="en-US" sz="1103" b="1" dirty="0">
                <a:solidFill>
                  <a:srgbClr val="143A6B"/>
                </a:solidFill>
                <a:latin typeface="Calibri" pitchFamily="34" charset="0"/>
                <a:ea typeface="Calibri" pitchFamily="34" charset="-122"/>
                <a:cs typeface="Calibri" pitchFamily="34" charset="-120"/>
              </a:rPr>
              <a:t>Kontrollera</a:t>
            </a:r>
            <a:endParaRPr lang="en-US" sz="1103" dirty="0"/>
          </a:p>
        </p:txBody>
      </p:sp>
      <p:sp>
        <p:nvSpPr>
          <p:cNvPr id="69" name="Text 67"/>
          <p:cNvSpPr txBox="1"/>
          <p:nvPr/>
        </p:nvSpPr>
        <p:spPr>
          <a:xfrm>
            <a:off x="4564154" y="3433458"/>
            <a:ext cx="1042416" cy="309105"/>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23–⁠26 min · kärnan 2 och 4</a:t>
            </a:r>
            <a:endParaRPr lang="en-US" sz="998" dirty="0"/>
          </a:p>
        </p:txBody>
      </p:sp>
      <p:sp>
        <p:nvSpPr>
          <p:cNvPr id="70" name="Text 68"/>
          <p:cNvSpPr txBox="1"/>
          <p:nvPr/>
        </p:nvSpPr>
        <p:spPr>
          <a:xfrm>
            <a:off x="5771162" y="3262636"/>
            <a:ext cx="5908469" cy="15455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Två nya uppgifter där felet kan synas.</a:t>
            </a:r>
            <a:endParaRPr lang="en-US" sz="998" dirty="0"/>
          </a:p>
        </p:txBody>
      </p:sp>
      <p:sp>
        <p:nvSpPr>
          <p:cNvPr id="71" name="Text 69"/>
          <p:cNvSpPr txBox="1"/>
          <p:nvPr/>
        </p:nvSpPr>
        <p:spPr>
          <a:xfrm>
            <a:off x="5771162" y="3417189"/>
            <a:ext cx="5908469"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43 + 25 och 14 + 73</a:t>
            </a:r>
            <a:endParaRPr lang="en-US" sz="1103" dirty="0"/>
          </a:p>
        </p:txBody>
      </p:sp>
      <p:sp>
        <p:nvSpPr>
          <p:cNvPr id="72" name="Shape 70"/>
          <p:cNvSpPr/>
          <p:nvPr/>
        </p:nvSpPr>
        <p:spPr>
          <a:xfrm>
            <a:off x="4491002" y="3797427"/>
            <a:ext cx="1188720" cy="1575816"/>
          </a:xfrm>
          <a:prstGeom prst="rect">
            <a:avLst/>
          </a:prstGeom>
          <a:solidFill>
            <a:srgbClr val="F3F6FA"/>
          </a:solidFill>
          <a:ln w="12700">
            <a:solidFill>
              <a:srgbClr val="F3F6FA"/>
            </a:solidFill>
            <a:prstDash val="solid"/>
          </a:ln>
        </p:spPr>
      </p:sp>
      <p:sp>
        <p:nvSpPr>
          <p:cNvPr id="73" name="Shape 71"/>
          <p:cNvSpPr/>
          <p:nvPr/>
        </p:nvSpPr>
        <p:spPr>
          <a:xfrm>
            <a:off x="4491002" y="3797427"/>
            <a:ext cx="7280069" cy="9144"/>
          </a:xfrm>
          <a:prstGeom prst="rect">
            <a:avLst/>
          </a:prstGeom>
          <a:solidFill>
            <a:srgbClr val="E1E6EB"/>
          </a:solidFill>
          <a:ln w="12700">
            <a:solidFill>
              <a:srgbClr val="E1E6EB"/>
            </a:solidFill>
            <a:prstDash val="solid"/>
          </a:ln>
        </p:spPr>
      </p:sp>
      <p:sp>
        <p:nvSpPr>
          <p:cNvPr id="74" name="Text 72"/>
          <p:cNvSpPr txBox="1"/>
          <p:nvPr/>
        </p:nvSpPr>
        <p:spPr>
          <a:xfrm>
            <a:off x="4564154" y="3852291"/>
            <a:ext cx="1042416" cy="170821"/>
          </a:xfrm>
          <a:prstGeom prst="rect">
            <a:avLst/>
          </a:prstGeom>
          <a:noFill/>
          <a:ln/>
        </p:spPr>
        <p:txBody>
          <a:bodyPr wrap="square" lIns="0" tIns="0" rIns="0" bIns="0" rtlCol="0" anchor="t"/>
          <a:lstStyle/>
          <a:p>
            <a:pPr algn="l" indent="0" marL="0">
              <a:buNone/>
            </a:pPr>
            <a:r>
              <a:rPr lang="en-US" sz="1103" b="1" dirty="0">
                <a:solidFill>
                  <a:srgbClr val="143A6B"/>
                </a:solidFill>
                <a:latin typeface="Calibri" pitchFamily="34" charset="0"/>
                <a:ea typeface="Calibri" pitchFamily="34" charset="-122"/>
                <a:cs typeface="Calibri" pitchFamily="34" charset="-120"/>
              </a:rPr>
              <a:t>Beslutet</a:t>
            </a:r>
            <a:endParaRPr lang="en-US" sz="1103" dirty="0"/>
          </a:p>
        </p:txBody>
      </p:sp>
      <p:sp>
        <p:nvSpPr>
          <p:cNvPr id="75" name="Text 73"/>
          <p:cNvSpPr txBox="1"/>
          <p:nvPr/>
        </p:nvSpPr>
        <p:spPr>
          <a:xfrm>
            <a:off x="4564154" y="4023112"/>
            <a:ext cx="1042416" cy="15455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elever i dag: 28</a:t>
            </a:r>
            <a:endParaRPr lang="en-US" sz="998" dirty="0"/>
          </a:p>
        </p:txBody>
      </p:sp>
      <p:sp>
        <p:nvSpPr>
          <p:cNvPr id="76" name="Shape 74"/>
          <p:cNvSpPr/>
          <p:nvPr/>
        </p:nvSpPr>
        <p:spPr>
          <a:xfrm>
            <a:off x="5771162" y="3852291"/>
            <a:ext cx="1920722" cy="1466088"/>
          </a:xfrm>
          <a:prstGeom prst="rect">
            <a:avLst/>
          </a:prstGeom>
          <a:solidFill>
            <a:srgbClr val="E3F1E8"/>
          </a:solidFill>
          <a:ln w="12700">
            <a:solidFill>
              <a:srgbClr val="E3F1E8"/>
            </a:solidFill>
            <a:prstDash val="solid"/>
          </a:ln>
        </p:spPr>
      </p:sp>
      <p:sp>
        <p:nvSpPr>
          <p:cNvPr id="77" name="Shape 75"/>
          <p:cNvSpPr/>
          <p:nvPr/>
        </p:nvSpPr>
        <p:spPr>
          <a:xfrm>
            <a:off x="5771162" y="3852291"/>
            <a:ext cx="45720" cy="1466088"/>
          </a:xfrm>
          <a:prstGeom prst="rect">
            <a:avLst/>
          </a:prstGeom>
          <a:solidFill>
            <a:srgbClr val="1E6B45"/>
          </a:solidFill>
          <a:ln w="12700">
            <a:solidFill>
              <a:srgbClr val="1E6B45"/>
            </a:solidFill>
            <a:prstDash val="solid"/>
          </a:ln>
        </p:spPr>
      </p:sp>
      <p:sp>
        <p:nvSpPr>
          <p:cNvPr id="78" name="Text 76"/>
          <p:cNvSpPr txBox="1"/>
          <p:nvPr/>
        </p:nvSpPr>
        <p:spPr>
          <a:xfrm>
            <a:off x="5880890" y="3916299"/>
            <a:ext cx="1737842" cy="170821"/>
          </a:xfrm>
          <a:prstGeom prst="rect">
            <a:avLst/>
          </a:prstGeom>
          <a:noFill/>
          <a:ln/>
        </p:spPr>
        <p:txBody>
          <a:bodyPr wrap="square" lIns="0" tIns="0" rIns="0" bIns="0" rtlCol="0" anchor="t"/>
          <a:lstStyle/>
          <a:p>
            <a:pPr algn="l" indent="0" marL="0">
              <a:buNone/>
            </a:pPr>
            <a:r>
              <a:rPr lang="en-US" sz="1103" b="1" dirty="0">
                <a:solidFill>
                  <a:srgbClr val="14202B"/>
                </a:solidFill>
                <a:latin typeface="Calibri" pitchFamily="34" charset="0"/>
                <a:ea typeface="Calibri" pitchFamily="34" charset="-122"/>
                <a:cs typeface="Calibri" pitchFamily="34" charset="-120"/>
              </a:rPr>
              <a:t>Nästan alla kan</a:t>
            </a:r>
            <a:endParaRPr lang="en-US" sz="1103" dirty="0"/>
          </a:p>
        </p:txBody>
      </p:sp>
      <p:sp>
        <p:nvSpPr>
          <p:cNvPr id="79" name="Text 77"/>
          <p:cNvSpPr txBox="1"/>
          <p:nvPr/>
        </p:nvSpPr>
        <p:spPr>
          <a:xfrm>
            <a:off x="5880890" y="4087120"/>
            <a:ext cx="1737842" cy="463658"/>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Högst 5 av 28 med fel. Du gör, och de med fel börjar vid bordet med dig.</a:t>
            </a:r>
            <a:endParaRPr lang="en-US" sz="998" dirty="0"/>
          </a:p>
        </p:txBody>
      </p:sp>
      <p:sp>
        <p:nvSpPr>
          <p:cNvPr id="80" name="Text 78"/>
          <p:cNvSpPr txBox="1"/>
          <p:nvPr/>
        </p:nvSpPr>
        <p:spPr>
          <a:xfrm>
            <a:off x="5880890" y="4587354"/>
            <a:ext cx="1737842" cy="34164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Vid bordet: </a:t>
            </a:r>
            <a:pPr algn="l" indent="0" marL="0">
              <a:buNone/>
            </a:pPr>
            <a:r>
              <a:rPr lang="en-US" sz="1103" b="1" dirty="0">
                <a:solidFill>
                  <a:srgbClr val="59636E"/>
                </a:solidFill>
                <a:latin typeface="Calibri" pitchFamily="34" charset="0"/>
                <a:ea typeface="Calibri" pitchFamily="34" charset="-122"/>
                <a:cs typeface="Calibri" pitchFamily="34" charset="-120"/>
              </a:rPr>
              <a:t>tre tior och fyra tior med stavarna</a:t>
            </a:r>
            <a:endParaRPr lang="en-US" sz="1103" dirty="0"/>
          </a:p>
        </p:txBody>
      </p:sp>
      <p:sp>
        <p:nvSpPr>
          <p:cNvPr id="81" name="Shape 79"/>
          <p:cNvSpPr/>
          <p:nvPr/>
        </p:nvSpPr>
        <p:spPr>
          <a:xfrm>
            <a:off x="7765036" y="3852291"/>
            <a:ext cx="1920722" cy="1466088"/>
          </a:xfrm>
          <a:prstGeom prst="rect">
            <a:avLst/>
          </a:prstGeom>
          <a:solidFill>
            <a:srgbClr val="FDF6E3"/>
          </a:solidFill>
          <a:ln w="12700">
            <a:solidFill>
              <a:srgbClr val="FDF6E3"/>
            </a:solidFill>
            <a:prstDash val="solid"/>
          </a:ln>
        </p:spPr>
      </p:sp>
      <p:sp>
        <p:nvSpPr>
          <p:cNvPr id="82" name="Shape 80"/>
          <p:cNvSpPr/>
          <p:nvPr/>
        </p:nvSpPr>
        <p:spPr>
          <a:xfrm>
            <a:off x="7765036" y="3852291"/>
            <a:ext cx="45720" cy="1466088"/>
          </a:xfrm>
          <a:prstGeom prst="rect">
            <a:avLst/>
          </a:prstGeom>
          <a:solidFill>
            <a:srgbClr val="C99700"/>
          </a:solidFill>
          <a:ln w="12700">
            <a:solidFill>
              <a:srgbClr val="C99700"/>
            </a:solidFill>
            <a:prstDash val="solid"/>
          </a:ln>
        </p:spPr>
      </p:sp>
      <p:sp>
        <p:nvSpPr>
          <p:cNvPr id="83" name="Text 81"/>
          <p:cNvSpPr txBox="1"/>
          <p:nvPr/>
        </p:nvSpPr>
        <p:spPr>
          <a:xfrm>
            <a:off x="7874764" y="3916299"/>
            <a:ext cx="1737842" cy="170821"/>
          </a:xfrm>
          <a:prstGeom prst="rect">
            <a:avLst/>
          </a:prstGeom>
          <a:noFill/>
          <a:ln/>
        </p:spPr>
        <p:txBody>
          <a:bodyPr wrap="square" lIns="0" tIns="0" rIns="0" bIns="0" rtlCol="0" anchor="t"/>
          <a:lstStyle/>
          <a:p>
            <a:pPr algn="l" indent="0" marL="0">
              <a:buNone/>
            </a:pPr>
            <a:r>
              <a:rPr lang="en-US" sz="1103" b="1" dirty="0">
                <a:solidFill>
                  <a:srgbClr val="14202B"/>
                </a:solidFill>
                <a:latin typeface="Calibri" pitchFamily="34" charset="0"/>
                <a:ea typeface="Calibri" pitchFamily="34" charset="-122"/>
                <a:cs typeface="Calibri" pitchFamily="34" charset="-120"/>
              </a:rPr>
              <a:t>De flesta kan</a:t>
            </a:r>
            <a:endParaRPr lang="en-US" sz="1103" dirty="0"/>
          </a:p>
        </p:txBody>
      </p:sp>
      <p:sp>
        <p:nvSpPr>
          <p:cNvPr id="84" name="Text 82"/>
          <p:cNvSpPr txBox="1"/>
          <p:nvPr/>
        </p:nvSpPr>
        <p:spPr>
          <a:xfrm>
            <a:off x="7874764" y="4087120"/>
            <a:ext cx="1737842" cy="618211"/>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6–13 av 28 med fel. Ett kort varv till med hela klassen och ett nytt exempel, och sedan en ny kontroll. Tiden tas från Du gör.</a:t>
            </a:r>
            <a:endParaRPr lang="en-US" sz="998" dirty="0"/>
          </a:p>
        </p:txBody>
      </p:sp>
      <p:sp>
        <p:nvSpPr>
          <p:cNvPr id="85" name="Text 83"/>
          <p:cNvSpPr txBox="1"/>
          <p:nvPr/>
        </p:nvSpPr>
        <p:spPr>
          <a:xfrm>
            <a:off x="7874764" y="4741907"/>
            <a:ext cx="1737842" cy="512464"/>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Varvet och ny kontroll: </a:t>
            </a:r>
            <a:pPr algn="l" indent="0" marL="0">
              <a:buNone/>
            </a:pPr>
            <a:r>
              <a:rPr lang="en-US" sz="1103" b="1" dirty="0">
                <a:solidFill>
                  <a:srgbClr val="59636E"/>
                </a:solidFill>
                <a:latin typeface="Calibri" pitchFamily="34" charset="0"/>
                <a:ea typeface="Calibri" pitchFamily="34" charset="-122"/>
                <a:cs typeface="Calibri" pitchFamily="34" charset="-120"/>
              </a:rPr>
              <a:t>34 + 25 tillsammans, sedan 13 + 82 och 61 + 24</a:t>
            </a:r>
            <a:endParaRPr lang="en-US" sz="1103" dirty="0"/>
          </a:p>
        </p:txBody>
      </p:sp>
      <p:sp>
        <p:nvSpPr>
          <p:cNvPr id="86" name="Shape 84"/>
          <p:cNvSpPr/>
          <p:nvPr/>
        </p:nvSpPr>
        <p:spPr>
          <a:xfrm>
            <a:off x="9758910" y="3852291"/>
            <a:ext cx="1920722" cy="1466088"/>
          </a:xfrm>
          <a:prstGeom prst="rect">
            <a:avLst/>
          </a:prstGeom>
          <a:solidFill>
            <a:srgbClr val="EEF0F3"/>
          </a:solidFill>
          <a:ln w="12700">
            <a:solidFill>
              <a:srgbClr val="EEF0F3"/>
            </a:solidFill>
            <a:prstDash val="solid"/>
          </a:ln>
        </p:spPr>
      </p:sp>
      <p:sp>
        <p:nvSpPr>
          <p:cNvPr id="87" name="Shape 85"/>
          <p:cNvSpPr/>
          <p:nvPr/>
        </p:nvSpPr>
        <p:spPr>
          <a:xfrm>
            <a:off x="9758910" y="3852291"/>
            <a:ext cx="45720" cy="1466088"/>
          </a:xfrm>
          <a:prstGeom prst="rect">
            <a:avLst/>
          </a:prstGeom>
          <a:solidFill>
            <a:srgbClr val="6F7C8A"/>
          </a:solidFill>
          <a:ln w="12700">
            <a:solidFill>
              <a:srgbClr val="6F7C8A"/>
            </a:solidFill>
            <a:prstDash val="solid"/>
          </a:ln>
        </p:spPr>
      </p:sp>
      <p:sp>
        <p:nvSpPr>
          <p:cNvPr id="88" name="Text 86"/>
          <p:cNvSpPr txBox="1"/>
          <p:nvPr/>
        </p:nvSpPr>
        <p:spPr>
          <a:xfrm>
            <a:off x="9868638" y="3916299"/>
            <a:ext cx="1737842" cy="170821"/>
          </a:xfrm>
          <a:prstGeom prst="rect">
            <a:avLst/>
          </a:prstGeom>
          <a:noFill/>
          <a:ln/>
        </p:spPr>
        <p:txBody>
          <a:bodyPr wrap="square" lIns="0" tIns="0" rIns="0" bIns="0" rtlCol="0" anchor="t"/>
          <a:lstStyle/>
          <a:p>
            <a:pPr algn="l" indent="0" marL="0">
              <a:buNone/>
            </a:pPr>
            <a:r>
              <a:rPr lang="en-US" sz="1103" b="1" dirty="0">
                <a:solidFill>
                  <a:srgbClr val="14202B"/>
                </a:solidFill>
                <a:latin typeface="Calibri" pitchFamily="34" charset="0"/>
                <a:ea typeface="Calibri" pitchFamily="34" charset="-122"/>
                <a:cs typeface="Calibri" pitchFamily="34" charset="-120"/>
              </a:rPr>
              <a:t>Hälften eller färre kan</a:t>
            </a:r>
            <a:endParaRPr lang="en-US" sz="1103" dirty="0"/>
          </a:p>
        </p:txBody>
      </p:sp>
      <p:sp>
        <p:nvSpPr>
          <p:cNvPr id="89" name="Text 87"/>
          <p:cNvSpPr txBox="1"/>
          <p:nvPr/>
        </p:nvSpPr>
        <p:spPr>
          <a:xfrm>
            <a:off x="9868638" y="4087120"/>
            <a:ext cx="1737842" cy="618211"/>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14 eller fler av 28 med fel. Jag gör igen med ett nytt exempel, och Vi gör till avslutet. Ingen Du gör i dag.</a:t>
            </a:r>
            <a:endParaRPr lang="en-US" sz="998" dirty="0"/>
          </a:p>
        </p:txBody>
      </p:sp>
      <p:sp>
        <p:nvSpPr>
          <p:cNvPr id="90" name="Text 88"/>
          <p:cNvSpPr txBox="1"/>
          <p:nvPr/>
        </p:nvSpPr>
        <p:spPr>
          <a:xfrm>
            <a:off x="9868638" y="4741907"/>
            <a:ext cx="1737842" cy="34164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Det nya exemplet: </a:t>
            </a:r>
            <a:pPr algn="l" indent="0" marL="0">
              <a:buNone/>
            </a:pPr>
            <a:r>
              <a:rPr lang="en-US" sz="1103" b="1" dirty="0">
                <a:solidFill>
                  <a:srgbClr val="59636E"/>
                </a:solidFill>
                <a:latin typeface="Calibri" pitchFamily="34" charset="0"/>
                <a:ea typeface="Calibri" pitchFamily="34" charset="-122"/>
                <a:cs typeface="Calibri" pitchFamily="34" charset="-120"/>
              </a:rPr>
              <a:t>53 + 36 med stavar på tavlan</a:t>
            </a:r>
            <a:endParaRPr lang="en-US" sz="1103" dirty="0"/>
          </a:p>
        </p:txBody>
      </p:sp>
      <p:sp>
        <p:nvSpPr>
          <p:cNvPr id="91" name="Shape 89"/>
          <p:cNvSpPr/>
          <p:nvPr/>
        </p:nvSpPr>
        <p:spPr>
          <a:xfrm>
            <a:off x="4491002" y="5373243"/>
            <a:ext cx="1188720" cy="589655"/>
          </a:xfrm>
          <a:prstGeom prst="rect">
            <a:avLst/>
          </a:prstGeom>
          <a:solidFill>
            <a:srgbClr val="F3F6FA"/>
          </a:solidFill>
          <a:ln w="12700">
            <a:solidFill>
              <a:srgbClr val="F3F6FA"/>
            </a:solidFill>
            <a:prstDash val="solid"/>
          </a:ln>
        </p:spPr>
      </p:sp>
      <p:sp>
        <p:nvSpPr>
          <p:cNvPr id="92" name="Shape 90"/>
          <p:cNvSpPr/>
          <p:nvPr/>
        </p:nvSpPr>
        <p:spPr>
          <a:xfrm>
            <a:off x="4491002" y="5373243"/>
            <a:ext cx="7280069" cy="9144"/>
          </a:xfrm>
          <a:prstGeom prst="rect">
            <a:avLst/>
          </a:prstGeom>
          <a:solidFill>
            <a:srgbClr val="E1E6EB"/>
          </a:solidFill>
          <a:ln w="12700">
            <a:solidFill>
              <a:srgbClr val="E1E6EB"/>
            </a:solidFill>
            <a:prstDash val="solid"/>
          </a:ln>
        </p:spPr>
      </p:sp>
      <p:sp>
        <p:nvSpPr>
          <p:cNvPr id="93" name="Text 91"/>
          <p:cNvSpPr txBox="1"/>
          <p:nvPr/>
        </p:nvSpPr>
        <p:spPr>
          <a:xfrm>
            <a:off x="4564154" y="5428107"/>
            <a:ext cx="1042416" cy="170821"/>
          </a:xfrm>
          <a:prstGeom prst="rect">
            <a:avLst/>
          </a:prstGeom>
          <a:noFill/>
          <a:ln/>
        </p:spPr>
        <p:txBody>
          <a:bodyPr wrap="square" lIns="0" tIns="0" rIns="0" bIns="0" rtlCol="0" anchor="t"/>
          <a:lstStyle/>
          <a:p>
            <a:pPr algn="l" indent="0" marL="0">
              <a:buNone/>
            </a:pPr>
            <a:r>
              <a:rPr lang="en-US" sz="1103" b="1" dirty="0">
                <a:solidFill>
                  <a:srgbClr val="143A6B"/>
                </a:solidFill>
                <a:latin typeface="Calibri" pitchFamily="34" charset="0"/>
                <a:ea typeface="Calibri" pitchFamily="34" charset="-122"/>
                <a:cs typeface="Calibri" pitchFamily="34" charset="-120"/>
              </a:rPr>
              <a:t>Du gör</a:t>
            </a:r>
            <a:endParaRPr lang="en-US" sz="1103" dirty="0"/>
          </a:p>
        </p:txBody>
      </p:sp>
      <p:sp>
        <p:nvSpPr>
          <p:cNvPr id="94" name="Text 92"/>
          <p:cNvSpPr txBox="1"/>
          <p:nvPr/>
        </p:nvSpPr>
        <p:spPr>
          <a:xfrm>
            <a:off x="4564154" y="5598928"/>
            <a:ext cx="1042416" cy="309105"/>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26–⁠35 min · kärnan 3</a:t>
            </a:r>
            <a:endParaRPr lang="en-US" sz="998" dirty="0"/>
          </a:p>
        </p:txBody>
      </p:sp>
      <p:sp>
        <p:nvSpPr>
          <p:cNvPr id="95" name="Text 93"/>
          <p:cNvSpPr txBox="1"/>
          <p:nvPr/>
        </p:nvSpPr>
        <p:spPr>
          <a:xfrm>
            <a:off x="5771162" y="5428107"/>
            <a:ext cx="5908469" cy="15455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Uppgifterna · De fyra som alla gör · Till den som är klar</a:t>
            </a:r>
            <a:endParaRPr lang="en-US" sz="998" dirty="0"/>
          </a:p>
        </p:txBody>
      </p:sp>
      <p:sp>
        <p:nvSpPr>
          <p:cNvPr id="96" name="Text 94"/>
          <p:cNvSpPr txBox="1"/>
          <p:nvPr/>
        </p:nvSpPr>
        <p:spPr>
          <a:xfrm>
            <a:off x="5771162" y="5582660"/>
            <a:ext cx="5908469"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Tio uppgifter, själv · uppgift 1–⁠4 · en egen uppgift till grannen</a:t>
            </a:r>
            <a:endParaRPr lang="en-US" sz="1103" dirty="0"/>
          </a:p>
        </p:txBody>
      </p:sp>
      <p:sp>
        <p:nvSpPr>
          <p:cNvPr id="97" name="Shape 95"/>
          <p:cNvSpPr/>
          <p:nvPr/>
        </p:nvSpPr>
        <p:spPr>
          <a:xfrm>
            <a:off x="4491002" y="5962898"/>
            <a:ext cx="1188720" cy="435102"/>
          </a:xfrm>
          <a:prstGeom prst="rect">
            <a:avLst/>
          </a:prstGeom>
          <a:solidFill>
            <a:srgbClr val="F3F6FA"/>
          </a:solidFill>
          <a:ln w="12700">
            <a:solidFill>
              <a:srgbClr val="F3F6FA"/>
            </a:solidFill>
            <a:prstDash val="solid"/>
          </a:ln>
        </p:spPr>
      </p:sp>
      <p:sp>
        <p:nvSpPr>
          <p:cNvPr id="98" name="Shape 96"/>
          <p:cNvSpPr/>
          <p:nvPr/>
        </p:nvSpPr>
        <p:spPr>
          <a:xfrm>
            <a:off x="4491002" y="5962898"/>
            <a:ext cx="7280069" cy="9144"/>
          </a:xfrm>
          <a:prstGeom prst="rect">
            <a:avLst/>
          </a:prstGeom>
          <a:solidFill>
            <a:srgbClr val="E1E6EB"/>
          </a:solidFill>
          <a:ln w="12700">
            <a:solidFill>
              <a:srgbClr val="E1E6EB"/>
            </a:solidFill>
            <a:prstDash val="solid"/>
          </a:ln>
        </p:spPr>
      </p:sp>
      <p:sp>
        <p:nvSpPr>
          <p:cNvPr id="99" name="Text 97"/>
          <p:cNvSpPr txBox="1"/>
          <p:nvPr/>
        </p:nvSpPr>
        <p:spPr>
          <a:xfrm>
            <a:off x="4564154" y="6017762"/>
            <a:ext cx="1042416" cy="170821"/>
          </a:xfrm>
          <a:prstGeom prst="rect">
            <a:avLst/>
          </a:prstGeom>
          <a:noFill/>
          <a:ln/>
        </p:spPr>
        <p:txBody>
          <a:bodyPr wrap="square" lIns="0" tIns="0" rIns="0" bIns="0" rtlCol="0" anchor="t"/>
          <a:lstStyle/>
          <a:p>
            <a:pPr algn="l" indent="0" marL="0">
              <a:buNone/>
            </a:pPr>
            <a:r>
              <a:rPr lang="en-US" sz="1103" b="1" dirty="0">
                <a:solidFill>
                  <a:srgbClr val="143A6B"/>
                </a:solidFill>
                <a:latin typeface="Calibri" pitchFamily="34" charset="0"/>
                <a:ea typeface="Calibri" pitchFamily="34" charset="-122"/>
                <a:cs typeface="Calibri" pitchFamily="34" charset="-120"/>
              </a:rPr>
              <a:t>Avslut</a:t>
            </a:r>
            <a:endParaRPr lang="en-US" sz="1103" dirty="0"/>
          </a:p>
        </p:txBody>
      </p:sp>
      <p:sp>
        <p:nvSpPr>
          <p:cNvPr id="100" name="Text 98"/>
          <p:cNvSpPr txBox="1"/>
          <p:nvPr/>
        </p:nvSpPr>
        <p:spPr>
          <a:xfrm>
            <a:off x="4564154" y="6188583"/>
            <a:ext cx="1042416" cy="15455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35–⁠40 min</a:t>
            </a:r>
            <a:endParaRPr lang="en-US" sz="998" dirty="0"/>
          </a:p>
        </p:txBody>
      </p:sp>
      <p:sp>
        <p:nvSpPr>
          <p:cNvPr id="101" name="Text 99"/>
          <p:cNvSpPr txBox="1"/>
          <p:nvPr/>
        </p:nvSpPr>
        <p:spPr>
          <a:xfrm>
            <a:off x="5771162" y="6017762"/>
            <a:ext cx="5908469" cy="15455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Exit-lappens uppgift står överst, i Så ser jag att de kan.</a:t>
            </a:r>
            <a:endParaRPr lang="en-US" sz="998" dirty="0"/>
          </a:p>
        </p:txBody>
      </p:sp>
      <p:sp>
        <p:nvSpPr>
          <p:cNvPr id="102" name="Shape 100"/>
          <p:cNvSpPr/>
          <p:nvPr/>
        </p:nvSpPr>
        <p:spPr>
          <a:xfrm>
            <a:off x="4491002" y="6398000"/>
            <a:ext cx="7280069" cy="9144"/>
          </a:xfrm>
          <a:prstGeom prst="rect">
            <a:avLst/>
          </a:prstGeom>
          <a:solidFill>
            <a:srgbClr val="E1E6EB"/>
          </a:solidFill>
          <a:ln w="12700">
            <a:solidFill>
              <a:srgbClr val="E1E6EB"/>
            </a:solidFill>
            <a:prstDash val="solid"/>
          </a:ln>
        </p:spPr>
      </p:sp>
      <p:sp>
        <p:nvSpPr>
          <p:cNvPr id="103" name="Text 101"/>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niclasfohlin.se/metoder/explicit-undervisning/lathund</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De första veckorna</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4/4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Text 5"/>
          <p:cNvSpPr txBox="1"/>
          <p:nvPr/>
        </p:nvSpPr>
        <p:spPr>
          <a:xfrm>
            <a:off x="420624" y="804672"/>
            <a:ext cx="11350447" cy="213817"/>
          </a:xfrm>
          <a:prstGeom prst="rect">
            <a:avLst/>
          </a:prstGeom>
          <a:noFill/>
          <a:ln/>
        </p:spPr>
        <p:txBody>
          <a:bodyPr wrap="square" lIns="0" tIns="0" rIns="0" bIns="0" rtlCol="0" anchor="t"/>
          <a:lstStyle/>
          <a:p>
            <a:pPr algn="l" indent="0" marL="0">
              <a:spcAft>
                <a:spcPts val="690"/>
              </a:spcAft>
              <a:buNone/>
            </a:pPr>
            <a:r>
              <a:rPr lang="en-US" sz="1380" dirty="0">
                <a:solidFill>
                  <a:srgbClr val="14202B"/>
                </a:solidFill>
                <a:latin typeface="Calibri" pitchFamily="34" charset="0"/>
                <a:ea typeface="Calibri" pitchFamily="34" charset="-122"/>
                <a:cs typeface="Calibri" pitchFamily="34" charset="-120"/>
              </a:rPr>
              <a:t>Metoden är troligen lika ny för dig som för klassen. Gör den minst tre lektioner i veckan i fyra veckor, så blir den en rutin för er båda.</a:t>
            </a:r>
            <a:endParaRPr lang="en-US" sz="1380" dirty="0"/>
          </a:p>
        </p:txBody>
      </p:sp>
      <p:sp>
        <p:nvSpPr>
          <p:cNvPr id="8" name="Shape 6"/>
          <p:cNvSpPr/>
          <p:nvPr/>
        </p:nvSpPr>
        <p:spPr>
          <a:xfrm>
            <a:off x="420624" y="1183081"/>
            <a:ext cx="11350447" cy="292608"/>
          </a:xfrm>
          <a:prstGeom prst="rect">
            <a:avLst/>
          </a:prstGeom>
          <a:solidFill>
            <a:srgbClr val="14202B"/>
          </a:solidFill>
          <a:ln w="12700">
            <a:solidFill>
              <a:srgbClr val="14202B"/>
            </a:solidFill>
            <a:prstDash val="solid"/>
          </a:ln>
        </p:spPr>
      </p:sp>
      <p:sp>
        <p:nvSpPr>
          <p:cNvPr id="9" name="Text 7"/>
          <p:cNvSpPr txBox="1"/>
          <p:nvPr/>
        </p:nvSpPr>
        <p:spPr>
          <a:xfrm>
            <a:off x="493776" y="1237945"/>
            <a:ext cx="2324211"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VECKA</a:t>
            </a:r>
            <a:endParaRPr lang="en-US" sz="1050" dirty="0"/>
          </a:p>
        </p:txBody>
      </p:sp>
      <p:sp>
        <p:nvSpPr>
          <p:cNvPr id="10" name="Text 8"/>
          <p:cNvSpPr txBox="1"/>
          <p:nvPr/>
        </p:nvSpPr>
        <p:spPr>
          <a:xfrm>
            <a:off x="2927715" y="1237945"/>
            <a:ext cx="265752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KLASSEN LÄR SIG</a:t>
            </a:r>
            <a:endParaRPr lang="en-US" sz="1050" dirty="0"/>
          </a:p>
        </p:txBody>
      </p:sp>
      <p:sp>
        <p:nvSpPr>
          <p:cNvPr id="11" name="Text 9"/>
          <p:cNvSpPr txBox="1"/>
          <p:nvPr/>
        </p:nvSpPr>
        <p:spPr>
          <a:xfrm>
            <a:off x="5694966" y="1237945"/>
            <a:ext cx="3307330"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DU ÖVAR</a:t>
            </a:r>
            <a:endParaRPr lang="en-US" sz="1050" dirty="0"/>
          </a:p>
        </p:txBody>
      </p:sp>
      <p:sp>
        <p:nvSpPr>
          <p:cNvPr id="12" name="Text 10"/>
          <p:cNvSpPr txBox="1"/>
          <p:nvPr/>
        </p:nvSpPr>
        <p:spPr>
          <a:xfrm>
            <a:off x="9112024" y="1237945"/>
            <a:ext cx="2622471"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GÅ VIDARE NÄR</a:t>
            </a:r>
            <a:endParaRPr lang="en-US" sz="1050" dirty="0"/>
          </a:p>
        </p:txBody>
      </p:sp>
      <p:sp>
        <p:nvSpPr>
          <p:cNvPr id="13" name="Shape 11"/>
          <p:cNvSpPr/>
          <p:nvPr/>
        </p:nvSpPr>
        <p:spPr>
          <a:xfrm>
            <a:off x="420624" y="1475689"/>
            <a:ext cx="11350447" cy="9144"/>
          </a:xfrm>
          <a:prstGeom prst="rect">
            <a:avLst/>
          </a:prstGeom>
          <a:solidFill>
            <a:srgbClr val="E1E6EB"/>
          </a:solidFill>
          <a:ln w="12700">
            <a:solidFill>
              <a:srgbClr val="E1E6EB"/>
            </a:solidFill>
            <a:prstDash val="solid"/>
          </a:ln>
        </p:spPr>
      </p:sp>
      <p:sp>
        <p:nvSpPr>
          <p:cNvPr id="14" name="Text 12"/>
          <p:cNvSpPr txBox="1"/>
          <p:nvPr/>
        </p:nvSpPr>
        <p:spPr>
          <a:xfrm>
            <a:off x="493776" y="1530553"/>
            <a:ext cx="2305923" cy="428574"/>
          </a:xfrm>
          <a:prstGeom prst="rect">
            <a:avLst/>
          </a:prstGeom>
          <a:noFill/>
          <a:ln/>
        </p:spPr>
        <p:txBody>
          <a:bodyPr wrap="square" lIns="0" tIns="0" rIns="0" bIns="0" rtlCol="0" anchor="t"/>
          <a:lstStyle/>
          <a:p>
            <a:pPr algn="l" indent="0" marL="0">
              <a:buNone/>
            </a:pPr>
            <a:r>
              <a:rPr lang="en-US" sz="1265" b="1" dirty="0">
                <a:solidFill>
                  <a:srgbClr val="14202B"/>
                </a:solidFill>
                <a:latin typeface="Calibri" pitchFamily="34" charset="0"/>
                <a:ea typeface="Calibri" pitchFamily="34" charset="-122"/>
                <a:cs typeface="Calibri" pitchFamily="34" charset="-120"/>
              </a:rPr>
              <a:t>1. Jag gör: Signalen och miniwhiteboarden</a:t>
            </a:r>
            <a:endParaRPr lang="en-US" sz="1265" dirty="0"/>
          </a:p>
        </p:txBody>
      </p:sp>
      <p:sp>
        <p:nvSpPr>
          <p:cNvPr id="15" name="Shape 13"/>
          <p:cNvSpPr/>
          <p:nvPr/>
        </p:nvSpPr>
        <p:spPr>
          <a:xfrm>
            <a:off x="2854563" y="1475689"/>
            <a:ext cx="9144" cy="501726"/>
          </a:xfrm>
          <a:prstGeom prst="rect">
            <a:avLst/>
          </a:prstGeom>
          <a:solidFill>
            <a:srgbClr val="E1E6EB"/>
          </a:solidFill>
          <a:ln w="12700">
            <a:solidFill>
              <a:srgbClr val="E1E6EB"/>
            </a:solidFill>
            <a:prstDash val="solid"/>
          </a:ln>
        </p:spPr>
      </p:sp>
      <p:sp>
        <p:nvSpPr>
          <p:cNvPr id="16" name="Text 14"/>
          <p:cNvSpPr txBox="1"/>
          <p:nvPr/>
        </p:nvSpPr>
        <p:spPr>
          <a:xfrm>
            <a:off x="2927715" y="1530553"/>
            <a:ext cx="2639235" cy="428574"/>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Att skriva stegen och visa samtidigt på signalen.</a:t>
            </a:r>
            <a:endParaRPr lang="en-US" sz="1265" dirty="0"/>
          </a:p>
        </p:txBody>
      </p:sp>
      <p:sp>
        <p:nvSpPr>
          <p:cNvPr id="17" name="Shape 15"/>
          <p:cNvSpPr/>
          <p:nvPr/>
        </p:nvSpPr>
        <p:spPr>
          <a:xfrm>
            <a:off x="5621814" y="1475689"/>
            <a:ext cx="9144" cy="501726"/>
          </a:xfrm>
          <a:prstGeom prst="rect">
            <a:avLst/>
          </a:prstGeom>
          <a:solidFill>
            <a:srgbClr val="E1E6EB"/>
          </a:solidFill>
          <a:ln w="12700">
            <a:solidFill>
              <a:srgbClr val="E1E6EB"/>
            </a:solidFill>
            <a:prstDash val="solid"/>
          </a:ln>
        </p:spPr>
      </p:sp>
      <p:sp>
        <p:nvSpPr>
          <p:cNvPr id="18" name="Text 16"/>
          <p:cNvSpPr txBox="1"/>
          <p:nvPr/>
        </p:nvSpPr>
        <p:spPr>
          <a:xfrm>
            <a:off x="5694966" y="1530553"/>
            <a:ext cx="3289042" cy="428574"/>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Att visa ett steg och låta alla pröva det innan nästa.</a:t>
            </a:r>
            <a:endParaRPr lang="en-US" sz="1265" dirty="0"/>
          </a:p>
        </p:txBody>
      </p:sp>
      <p:sp>
        <p:nvSpPr>
          <p:cNvPr id="19" name="Shape 17"/>
          <p:cNvSpPr/>
          <p:nvPr/>
        </p:nvSpPr>
        <p:spPr>
          <a:xfrm>
            <a:off x="9038872" y="1475689"/>
            <a:ext cx="9144" cy="501726"/>
          </a:xfrm>
          <a:prstGeom prst="rect">
            <a:avLst/>
          </a:prstGeom>
          <a:solidFill>
            <a:srgbClr val="E1E6EB"/>
          </a:solidFill>
          <a:ln w="12700">
            <a:solidFill>
              <a:srgbClr val="E1E6EB"/>
            </a:solidFill>
            <a:prstDash val="solid"/>
          </a:ln>
        </p:spPr>
      </p:sp>
      <p:sp>
        <p:nvSpPr>
          <p:cNvPr id="20" name="Text 18"/>
          <p:cNvSpPr txBox="1"/>
          <p:nvPr/>
        </p:nvSpPr>
        <p:spPr>
          <a:xfrm>
            <a:off x="9112024" y="1530553"/>
            <a:ext cx="2604183" cy="428574"/>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nästan alla visar på signalen inom tio sekunder</a:t>
            </a:r>
            <a:endParaRPr lang="en-US" sz="1265" dirty="0"/>
          </a:p>
        </p:txBody>
      </p:sp>
      <p:sp>
        <p:nvSpPr>
          <p:cNvPr id="21" name="Shape 19"/>
          <p:cNvSpPr/>
          <p:nvPr/>
        </p:nvSpPr>
        <p:spPr>
          <a:xfrm>
            <a:off x="420624" y="1977415"/>
            <a:ext cx="11350447" cy="697725"/>
          </a:xfrm>
          <a:prstGeom prst="rect">
            <a:avLst/>
          </a:prstGeom>
          <a:solidFill>
            <a:srgbClr val="F8FAFC"/>
          </a:solidFill>
          <a:ln w="12700">
            <a:solidFill>
              <a:srgbClr val="F8FAFC"/>
            </a:solidFill>
            <a:prstDash val="solid"/>
          </a:ln>
        </p:spPr>
      </p:sp>
      <p:sp>
        <p:nvSpPr>
          <p:cNvPr id="22" name="Shape 20"/>
          <p:cNvSpPr/>
          <p:nvPr/>
        </p:nvSpPr>
        <p:spPr>
          <a:xfrm>
            <a:off x="420624" y="1977415"/>
            <a:ext cx="11350447" cy="9144"/>
          </a:xfrm>
          <a:prstGeom prst="rect">
            <a:avLst/>
          </a:prstGeom>
          <a:solidFill>
            <a:srgbClr val="E1E6EB"/>
          </a:solidFill>
          <a:ln w="12700">
            <a:solidFill>
              <a:srgbClr val="E1E6EB"/>
            </a:solidFill>
            <a:prstDash val="solid"/>
          </a:ln>
        </p:spPr>
      </p:sp>
      <p:sp>
        <p:nvSpPr>
          <p:cNvPr id="23" name="Text 21"/>
          <p:cNvSpPr txBox="1"/>
          <p:nvPr/>
        </p:nvSpPr>
        <p:spPr>
          <a:xfrm>
            <a:off x="493776" y="2032279"/>
            <a:ext cx="2305923" cy="624573"/>
          </a:xfrm>
          <a:prstGeom prst="rect">
            <a:avLst/>
          </a:prstGeom>
          <a:noFill/>
          <a:ln/>
        </p:spPr>
        <p:txBody>
          <a:bodyPr wrap="square" lIns="0" tIns="0" rIns="0" bIns="0" rtlCol="0" anchor="t"/>
          <a:lstStyle/>
          <a:p>
            <a:pPr algn="l" indent="0" marL="0">
              <a:buNone/>
            </a:pPr>
            <a:r>
              <a:rPr lang="en-US" sz="1265" b="1" dirty="0">
                <a:solidFill>
                  <a:srgbClr val="14202B"/>
                </a:solidFill>
                <a:latin typeface="Calibri" pitchFamily="34" charset="0"/>
                <a:ea typeface="Calibri" pitchFamily="34" charset="-122"/>
                <a:cs typeface="Calibri" pitchFamily="34" charset="-120"/>
              </a:rPr>
              <a:t>2. Vi gör: Tavlan och bänkarna</a:t>
            </a:r>
            <a:endParaRPr lang="en-US" sz="1265" dirty="0"/>
          </a:p>
        </p:txBody>
      </p:sp>
      <p:sp>
        <p:nvSpPr>
          <p:cNvPr id="24" name="Shape 22"/>
          <p:cNvSpPr/>
          <p:nvPr/>
        </p:nvSpPr>
        <p:spPr>
          <a:xfrm>
            <a:off x="2854563" y="1977415"/>
            <a:ext cx="9144" cy="697725"/>
          </a:xfrm>
          <a:prstGeom prst="rect">
            <a:avLst/>
          </a:prstGeom>
          <a:solidFill>
            <a:srgbClr val="E1E6EB"/>
          </a:solidFill>
          <a:ln w="12700">
            <a:solidFill>
              <a:srgbClr val="E1E6EB"/>
            </a:solidFill>
            <a:prstDash val="solid"/>
          </a:ln>
        </p:spPr>
      </p:sp>
      <p:sp>
        <p:nvSpPr>
          <p:cNvPr id="25" name="Text 23"/>
          <p:cNvSpPr txBox="1"/>
          <p:nvPr/>
        </p:nvSpPr>
        <p:spPr>
          <a:xfrm>
            <a:off x="2927715" y="2032279"/>
            <a:ext cx="2639235" cy="624573"/>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Att göra om steget när du har pekat på det.</a:t>
            </a:r>
            <a:endParaRPr lang="en-US" sz="1265" dirty="0"/>
          </a:p>
        </p:txBody>
      </p:sp>
      <p:sp>
        <p:nvSpPr>
          <p:cNvPr id="26" name="Shape 24"/>
          <p:cNvSpPr/>
          <p:nvPr/>
        </p:nvSpPr>
        <p:spPr>
          <a:xfrm>
            <a:off x="5621814" y="1977415"/>
            <a:ext cx="9144" cy="697725"/>
          </a:xfrm>
          <a:prstGeom prst="rect">
            <a:avLst/>
          </a:prstGeom>
          <a:solidFill>
            <a:srgbClr val="E1E6EB"/>
          </a:solidFill>
          <a:ln w="12700">
            <a:solidFill>
              <a:srgbClr val="E1E6EB"/>
            </a:solidFill>
            <a:prstDash val="solid"/>
          </a:ln>
        </p:spPr>
      </p:sp>
      <p:sp>
        <p:nvSpPr>
          <p:cNvPr id="27" name="Text 25"/>
          <p:cNvSpPr txBox="1"/>
          <p:nvPr/>
        </p:nvSpPr>
        <p:spPr>
          <a:xfrm>
            <a:off x="5694966" y="2032279"/>
            <a:ext cx="3289042" cy="624573"/>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Att gå längs raderna medan de skriver, stanna högst en halv minut och gå tillbaka till tavlan när tre eller fler har samma fel.</a:t>
            </a:r>
            <a:endParaRPr lang="en-US" sz="1265" dirty="0"/>
          </a:p>
        </p:txBody>
      </p:sp>
      <p:sp>
        <p:nvSpPr>
          <p:cNvPr id="28" name="Shape 26"/>
          <p:cNvSpPr/>
          <p:nvPr/>
        </p:nvSpPr>
        <p:spPr>
          <a:xfrm>
            <a:off x="9038872" y="1977415"/>
            <a:ext cx="9144" cy="697725"/>
          </a:xfrm>
          <a:prstGeom prst="rect">
            <a:avLst/>
          </a:prstGeom>
          <a:solidFill>
            <a:srgbClr val="E1E6EB"/>
          </a:solidFill>
          <a:ln w="12700">
            <a:solidFill>
              <a:srgbClr val="E1E6EB"/>
            </a:solidFill>
            <a:prstDash val="solid"/>
          </a:ln>
        </p:spPr>
      </p:sp>
      <p:sp>
        <p:nvSpPr>
          <p:cNvPr id="29" name="Text 27"/>
          <p:cNvSpPr txBox="1"/>
          <p:nvPr/>
        </p:nvSpPr>
        <p:spPr>
          <a:xfrm>
            <a:off x="9112024" y="2032279"/>
            <a:ext cx="2604183" cy="624573"/>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nästan alla som du rättade gör samma slags uppgift rätt senare i lektionen</a:t>
            </a:r>
            <a:endParaRPr lang="en-US" sz="1265" dirty="0"/>
          </a:p>
        </p:txBody>
      </p:sp>
      <p:sp>
        <p:nvSpPr>
          <p:cNvPr id="30" name="Shape 28"/>
          <p:cNvSpPr/>
          <p:nvPr/>
        </p:nvSpPr>
        <p:spPr>
          <a:xfrm>
            <a:off x="420624" y="2675141"/>
            <a:ext cx="11350447" cy="9144"/>
          </a:xfrm>
          <a:prstGeom prst="rect">
            <a:avLst/>
          </a:prstGeom>
          <a:solidFill>
            <a:srgbClr val="E1E6EB"/>
          </a:solidFill>
          <a:ln w="12700">
            <a:solidFill>
              <a:srgbClr val="E1E6EB"/>
            </a:solidFill>
            <a:prstDash val="solid"/>
          </a:ln>
        </p:spPr>
      </p:sp>
      <p:sp>
        <p:nvSpPr>
          <p:cNvPr id="31" name="Text 29"/>
          <p:cNvSpPr txBox="1"/>
          <p:nvPr/>
        </p:nvSpPr>
        <p:spPr>
          <a:xfrm>
            <a:off x="493776" y="2730005"/>
            <a:ext cx="2305923" cy="428574"/>
          </a:xfrm>
          <a:prstGeom prst="rect">
            <a:avLst/>
          </a:prstGeom>
          <a:noFill/>
          <a:ln/>
        </p:spPr>
        <p:txBody>
          <a:bodyPr wrap="square" lIns="0" tIns="0" rIns="0" bIns="0" rtlCol="0" anchor="t"/>
          <a:lstStyle/>
          <a:p>
            <a:pPr algn="l" indent="0" marL="0">
              <a:buNone/>
            </a:pPr>
            <a:r>
              <a:rPr lang="en-US" sz="1265" b="1" dirty="0">
                <a:solidFill>
                  <a:srgbClr val="14202B"/>
                </a:solidFill>
                <a:latin typeface="Calibri" pitchFamily="34" charset="0"/>
                <a:ea typeface="Calibri" pitchFamily="34" charset="-122"/>
                <a:cs typeface="Calibri" pitchFamily="34" charset="-120"/>
              </a:rPr>
              <a:t>3. Vi gör: Utfallen och bordet</a:t>
            </a:r>
            <a:endParaRPr lang="en-US" sz="1265" dirty="0"/>
          </a:p>
        </p:txBody>
      </p:sp>
      <p:sp>
        <p:nvSpPr>
          <p:cNvPr id="32" name="Shape 30"/>
          <p:cNvSpPr/>
          <p:nvPr/>
        </p:nvSpPr>
        <p:spPr>
          <a:xfrm>
            <a:off x="2854563" y="2675141"/>
            <a:ext cx="9144" cy="501726"/>
          </a:xfrm>
          <a:prstGeom prst="rect">
            <a:avLst/>
          </a:prstGeom>
          <a:solidFill>
            <a:srgbClr val="E1E6EB"/>
          </a:solidFill>
          <a:ln w="12700">
            <a:solidFill>
              <a:srgbClr val="E1E6EB"/>
            </a:solidFill>
            <a:prstDash val="solid"/>
          </a:ln>
        </p:spPr>
      </p:sp>
      <p:sp>
        <p:nvSpPr>
          <p:cNvPr id="33" name="Text 31"/>
          <p:cNvSpPr txBox="1"/>
          <p:nvPr/>
        </p:nvSpPr>
        <p:spPr>
          <a:xfrm>
            <a:off x="2927715" y="2730005"/>
            <a:ext cx="2639235" cy="428574"/>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Att gå till bordet när kontrollen visar fel, och att börja Du gör själv.</a:t>
            </a:r>
            <a:endParaRPr lang="en-US" sz="1265" dirty="0"/>
          </a:p>
        </p:txBody>
      </p:sp>
      <p:sp>
        <p:nvSpPr>
          <p:cNvPr id="34" name="Shape 32"/>
          <p:cNvSpPr/>
          <p:nvPr/>
        </p:nvSpPr>
        <p:spPr>
          <a:xfrm>
            <a:off x="5621814" y="2675141"/>
            <a:ext cx="9144" cy="501726"/>
          </a:xfrm>
          <a:prstGeom prst="rect">
            <a:avLst/>
          </a:prstGeom>
          <a:solidFill>
            <a:srgbClr val="E1E6EB"/>
          </a:solidFill>
          <a:ln w="12700">
            <a:solidFill>
              <a:srgbClr val="E1E6EB"/>
            </a:solidFill>
            <a:prstDash val="solid"/>
          </a:ln>
        </p:spPr>
      </p:sp>
      <p:sp>
        <p:nvSpPr>
          <p:cNvPr id="35" name="Text 33"/>
          <p:cNvSpPr txBox="1"/>
          <p:nvPr/>
        </p:nvSpPr>
        <p:spPr>
          <a:xfrm>
            <a:off x="5694966" y="2730005"/>
            <a:ext cx="3289042" cy="428574"/>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Att räkna eleverna med fel och följa utfallet, också när det betyder ett varv till.</a:t>
            </a:r>
            <a:endParaRPr lang="en-US" sz="1265" dirty="0"/>
          </a:p>
        </p:txBody>
      </p:sp>
      <p:sp>
        <p:nvSpPr>
          <p:cNvPr id="36" name="Shape 34"/>
          <p:cNvSpPr/>
          <p:nvPr/>
        </p:nvSpPr>
        <p:spPr>
          <a:xfrm>
            <a:off x="9038872" y="2675141"/>
            <a:ext cx="9144" cy="501726"/>
          </a:xfrm>
          <a:prstGeom prst="rect">
            <a:avLst/>
          </a:prstGeom>
          <a:solidFill>
            <a:srgbClr val="E1E6EB"/>
          </a:solidFill>
          <a:ln w="12700">
            <a:solidFill>
              <a:srgbClr val="E1E6EB"/>
            </a:solidFill>
            <a:prstDash val="solid"/>
          </a:ln>
        </p:spPr>
      </p:sp>
      <p:sp>
        <p:nvSpPr>
          <p:cNvPr id="37" name="Text 35"/>
          <p:cNvSpPr txBox="1"/>
          <p:nvPr/>
        </p:nvSpPr>
        <p:spPr>
          <a:xfrm>
            <a:off x="9112024" y="2730005"/>
            <a:ext cx="2604183" cy="428574"/>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de som har fel går till bordet utan att du säger det</a:t>
            </a:r>
            <a:endParaRPr lang="en-US" sz="1265" dirty="0"/>
          </a:p>
        </p:txBody>
      </p:sp>
      <p:sp>
        <p:nvSpPr>
          <p:cNvPr id="38" name="Shape 36"/>
          <p:cNvSpPr/>
          <p:nvPr/>
        </p:nvSpPr>
        <p:spPr>
          <a:xfrm>
            <a:off x="420624" y="3176867"/>
            <a:ext cx="11350447" cy="501726"/>
          </a:xfrm>
          <a:prstGeom prst="rect">
            <a:avLst/>
          </a:prstGeom>
          <a:solidFill>
            <a:srgbClr val="F8FAFC"/>
          </a:solidFill>
          <a:ln w="12700">
            <a:solidFill>
              <a:srgbClr val="F8FAFC"/>
            </a:solidFill>
            <a:prstDash val="solid"/>
          </a:ln>
        </p:spPr>
      </p:sp>
      <p:sp>
        <p:nvSpPr>
          <p:cNvPr id="39" name="Shape 37"/>
          <p:cNvSpPr/>
          <p:nvPr/>
        </p:nvSpPr>
        <p:spPr>
          <a:xfrm>
            <a:off x="420624" y="3176867"/>
            <a:ext cx="11350447" cy="9144"/>
          </a:xfrm>
          <a:prstGeom prst="rect">
            <a:avLst/>
          </a:prstGeom>
          <a:solidFill>
            <a:srgbClr val="E1E6EB"/>
          </a:solidFill>
          <a:ln w="12700">
            <a:solidFill>
              <a:srgbClr val="E1E6EB"/>
            </a:solidFill>
            <a:prstDash val="solid"/>
          </a:ln>
        </p:spPr>
      </p:sp>
      <p:sp>
        <p:nvSpPr>
          <p:cNvPr id="40" name="Text 38"/>
          <p:cNvSpPr txBox="1"/>
          <p:nvPr/>
        </p:nvSpPr>
        <p:spPr>
          <a:xfrm>
            <a:off x="493776" y="3231731"/>
            <a:ext cx="2305923" cy="428574"/>
          </a:xfrm>
          <a:prstGeom prst="rect">
            <a:avLst/>
          </a:prstGeom>
          <a:noFill/>
          <a:ln/>
        </p:spPr>
        <p:txBody>
          <a:bodyPr wrap="square" lIns="0" tIns="0" rIns="0" bIns="0" rtlCol="0" anchor="t"/>
          <a:lstStyle/>
          <a:p>
            <a:pPr algn="l" indent="0" marL="0">
              <a:buNone/>
            </a:pPr>
            <a:r>
              <a:rPr lang="en-US" sz="1265" b="1" dirty="0">
                <a:solidFill>
                  <a:srgbClr val="14202B"/>
                </a:solidFill>
                <a:latin typeface="Calibri" pitchFamily="34" charset="0"/>
                <a:ea typeface="Calibri" pitchFamily="34" charset="-122"/>
                <a:cs typeface="Calibri" pitchFamily="34" charset="-120"/>
              </a:rPr>
              <a:t>4. Du gör: Paret</a:t>
            </a:r>
            <a:endParaRPr lang="en-US" sz="1265" dirty="0"/>
          </a:p>
        </p:txBody>
      </p:sp>
      <p:sp>
        <p:nvSpPr>
          <p:cNvPr id="41" name="Shape 39"/>
          <p:cNvSpPr/>
          <p:nvPr/>
        </p:nvSpPr>
        <p:spPr>
          <a:xfrm>
            <a:off x="2854563" y="3176867"/>
            <a:ext cx="9144" cy="501726"/>
          </a:xfrm>
          <a:prstGeom prst="rect">
            <a:avLst/>
          </a:prstGeom>
          <a:solidFill>
            <a:srgbClr val="E1E6EB"/>
          </a:solidFill>
          <a:ln w="12700">
            <a:solidFill>
              <a:srgbClr val="E1E6EB"/>
            </a:solidFill>
            <a:prstDash val="solid"/>
          </a:ln>
        </p:spPr>
      </p:sp>
      <p:sp>
        <p:nvSpPr>
          <p:cNvPr id="42" name="Text 40"/>
          <p:cNvSpPr txBox="1"/>
          <p:nvPr/>
        </p:nvSpPr>
        <p:spPr>
          <a:xfrm>
            <a:off x="2927715" y="3231731"/>
            <a:ext cx="2639235" cy="428574"/>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Att öva i par efter kontrollen och säga stegen till varandra.</a:t>
            </a:r>
            <a:endParaRPr lang="en-US" sz="1265" dirty="0"/>
          </a:p>
        </p:txBody>
      </p:sp>
      <p:sp>
        <p:nvSpPr>
          <p:cNvPr id="43" name="Shape 41"/>
          <p:cNvSpPr/>
          <p:nvPr/>
        </p:nvSpPr>
        <p:spPr>
          <a:xfrm>
            <a:off x="5621814" y="3176867"/>
            <a:ext cx="9144" cy="501726"/>
          </a:xfrm>
          <a:prstGeom prst="rect">
            <a:avLst/>
          </a:prstGeom>
          <a:solidFill>
            <a:srgbClr val="E1E6EB"/>
          </a:solidFill>
          <a:ln w="12700">
            <a:solidFill>
              <a:srgbClr val="E1E6EB"/>
            </a:solidFill>
            <a:prstDash val="solid"/>
          </a:ln>
        </p:spPr>
      </p:sp>
      <p:sp>
        <p:nvSpPr>
          <p:cNvPr id="44" name="Text 42"/>
          <p:cNvSpPr txBox="1"/>
          <p:nvPr/>
        </p:nvSpPr>
        <p:spPr>
          <a:xfrm>
            <a:off x="5694966" y="3231731"/>
            <a:ext cx="3289042" cy="428574"/>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Att sätta ihop paren och gå mellan bordet och paren.</a:t>
            </a:r>
            <a:endParaRPr lang="en-US" sz="1265" dirty="0"/>
          </a:p>
        </p:txBody>
      </p:sp>
      <p:sp>
        <p:nvSpPr>
          <p:cNvPr id="45" name="Shape 43"/>
          <p:cNvSpPr/>
          <p:nvPr/>
        </p:nvSpPr>
        <p:spPr>
          <a:xfrm>
            <a:off x="9038872" y="3176867"/>
            <a:ext cx="9144" cy="501726"/>
          </a:xfrm>
          <a:prstGeom prst="rect">
            <a:avLst/>
          </a:prstGeom>
          <a:solidFill>
            <a:srgbClr val="E1E6EB"/>
          </a:solidFill>
          <a:ln w="12700">
            <a:solidFill>
              <a:srgbClr val="E1E6EB"/>
            </a:solidFill>
            <a:prstDash val="solid"/>
          </a:ln>
        </p:spPr>
      </p:sp>
      <p:sp>
        <p:nvSpPr>
          <p:cNvPr id="46" name="Text 44"/>
          <p:cNvSpPr txBox="1"/>
          <p:nvPr/>
        </p:nvSpPr>
        <p:spPr>
          <a:xfrm>
            <a:off x="9112024" y="3231731"/>
            <a:ext cx="2604183" cy="428574"/>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paren säger stegen till varandra utan att du påminner</a:t>
            </a:r>
            <a:endParaRPr lang="en-US" sz="1265" dirty="0"/>
          </a:p>
        </p:txBody>
      </p:sp>
      <p:sp>
        <p:nvSpPr>
          <p:cNvPr id="47" name="Shape 45"/>
          <p:cNvSpPr/>
          <p:nvPr/>
        </p:nvSpPr>
        <p:spPr>
          <a:xfrm>
            <a:off x="420624" y="1183081"/>
            <a:ext cx="11350447" cy="2495512"/>
          </a:xfrm>
          <a:prstGeom prst="rect">
            <a:avLst/>
          </a:prstGeom>
          <a:ln w="12700">
            <a:solidFill>
              <a:srgbClr val="14202B"/>
            </a:solidFill>
            <a:prstDash val="solid"/>
          </a:ln>
        </p:spPr>
      </p:sp>
      <p:sp>
        <p:nvSpPr>
          <p:cNvPr id="48" name="Shape 46"/>
          <p:cNvSpPr/>
          <p:nvPr/>
        </p:nvSpPr>
        <p:spPr>
          <a:xfrm>
            <a:off x="6086704" y="3770033"/>
            <a:ext cx="18288" cy="2886799"/>
          </a:xfrm>
          <a:prstGeom prst="rect">
            <a:avLst/>
          </a:prstGeom>
          <a:solidFill>
            <a:srgbClr val="14202B"/>
          </a:solidFill>
          <a:ln w="12700">
            <a:solidFill>
              <a:srgbClr val="14202B"/>
            </a:solidFill>
            <a:prstDash val="solid"/>
          </a:ln>
        </p:spPr>
      </p:sp>
      <p:sp>
        <p:nvSpPr>
          <p:cNvPr id="49" name="Shape 47"/>
          <p:cNvSpPr/>
          <p:nvPr/>
        </p:nvSpPr>
        <p:spPr>
          <a:xfrm>
            <a:off x="420624" y="3843185"/>
            <a:ext cx="5519776" cy="1485481"/>
          </a:xfrm>
          <a:prstGeom prst="rect">
            <a:avLst/>
          </a:prstGeom>
          <a:solidFill>
            <a:srgbClr val="FBF3E4"/>
          </a:solidFill>
          <a:ln w="12700">
            <a:solidFill>
              <a:srgbClr val="FBF3E4"/>
            </a:solidFill>
            <a:prstDash val="solid"/>
          </a:ln>
        </p:spPr>
      </p:sp>
      <p:sp>
        <p:nvSpPr>
          <p:cNvPr id="50" name="Shape 48"/>
          <p:cNvSpPr/>
          <p:nvPr/>
        </p:nvSpPr>
        <p:spPr>
          <a:xfrm>
            <a:off x="420624" y="3843185"/>
            <a:ext cx="36576" cy="1485481"/>
          </a:xfrm>
          <a:prstGeom prst="rect">
            <a:avLst/>
          </a:prstGeom>
          <a:solidFill>
            <a:srgbClr val="8A5A1E"/>
          </a:solidFill>
          <a:ln w="12700">
            <a:solidFill>
              <a:srgbClr val="8A5A1E"/>
            </a:solidFill>
            <a:prstDash val="solid"/>
          </a:ln>
        </p:spPr>
      </p:sp>
      <p:sp>
        <p:nvSpPr>
          <p:cNvPr id="51" name="Text 49"/>
          <p:cNvSpPr txBox="1"/>
          <p:nvPr/>
        </p:nvSpPr>
        <p:spPr>
          <a:xfrm>
            <a:off x="612648" y="3952913"/>
            <a:ext cx="5154016" cy="1266025"/>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MED DIG PÅ VÄGEN  </a:t>
            </a:r>
            <a:pPr algn="l" indent="0" marL="0">
              <a:buNone/>
            </a:pPr>
            <a:r>
              <a:rPr lang="en-US" sz="1323" dirty="0">
                <a:solidFill>
                  <a:srgbClr val="14202B"/>
                </a:solidFill>
                <a:latin typeface="Calibri" pitchFamily="34" charset="0"/>
                <a:ea typeface="Calibri" pitchFamily="34" charset="-122"/>
                <a:cs typeface="Calibri" pitchFamily="34" charset="-120"/>
              </a:rPr>
              <a:t>Arbetslaget ses före första lektionen och planerar tillsammans. Vecka 2 besöker specialläraren en lektion, från Jag gör till fem minuter in i Du gör, räknar hur många som visar stegen och läser exit‑lapparna. Vecka 4 ser en kollega eller rektor samma delar. I slutet av vecka 4 ses arbetslaget igen för att berätta vad ni såg och bestämma hur ni fortsätter.</a:t>
            </a:r>
            <a:endParaRPr lang="en-US" sz="1323" dirty="0"/>
          </a:p>
        </p:txBody>
      </p:sp>
      <p:sp>
        <p:nvSpPr>
          <p:cNvPr id="52" name="Shape 50"/>
          <p:cNvSpPr/>
          <p:nvPr/>
        </p:nvSpPr>
        <p:spPr>
          <a:xfrm>
            <a:off x="420624" y="5493258"/>
            <a:ext cx="5519776" cy="1075665"/>
          </a:xfrm>
          <a:prstGeom prst="rect">
            <a:avLst/>
          </a:prstGeom>
          <a:solidFill>
            <a:srgbClr val="FBF3E4"/>
          </a:solidFill>
          <a:ln w="12700">
            <a:solidFill>
              <a:srgbClr val="FBF3E4"/>
            </a:solidFill>
            <a:prstDash val="solid"/>
          </a:ln>
        </p:spPr>
      </p:sp>
      <p:sp>
        <p:nvSpPr>
          <p:cNvPr id="53" name="Shape 51"/>
          <p:cNvSpPr/>
          <p:nvPr/>
        </p:nvSpPr>
        <p:spPr>
          <a:xfrm>
            <a:off x="420624" y="5493258"/>
            <a:ext cx="36576" cy="1075665"/>
          </a:xfrm>
          <a:prstGeom prst="rect">
            <a:avLst/>
          </a:prstGeom>
          <a:solidFill>
            <a:srgbClr val="8A5A1E"/>
          </a:solidFill>
          <a:ln w="12700">
            <a:solidFill>
              <a:srgbClr val="8A5A1E"/>
            </a:solidFill>
            <a:prstDash val="solid"/>
          </a:ln>
        </p:spPr>
      </p:sp>
      <p:sp>
        <p:nvSpPr>
          <p:cNvPr id="54" name="Text 52"/>
          <p:cNvSpPr txBox="1"/>
          <p:nvPr/>
        </p:nvSpPr>
        <p:spPr>
          <a:xfrm>
            <a:off x="612648" y="5602986"/>
            <a:ext cx="5154016" cy="856209"/>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EFTER DE FÖRSTA VECKORNA  </a:t>
            </a:r>
            <a:pPr algn="l" indent="0" marL="0">
              <a:buNone/>
            </a:pPr>
            <a:r>
              <a:rPr lang="en-US" sz="1323" dirty="0">
                <a:solidFill>
                  <a:srgbClr val="14202B"/>
                </a:solidFill>
                <a:latin typeface="Calibri" pitchFamily="34" charset="0"/>
                <a:ea typeface="Calibri" pitchFamily="34" charset="-122"/>
                <a:cs typeface="Calibri" pitchFamily="34" charset="-120"/>
              </a:rPr>
              <a:t>En kollega eller specialläraren ser en lektion i månaden terminen ut. Elever som inte lär sig det nya får stödundervisning, som De fyra räknesätten i grupp, när ni har läst deras exit‑lappar.</a:t>
            </a:r>
            <a:endParaRPr lang="en-US" sz="1323" dirty="0"/>
          </a:p>
        </p:txBody>
      </p:sp>
      <p:sp>
        <p:nvSpPr>
          <p:cNvPr id="55" name="Text 53"/>
          <p:cNvSpPr txBox="1"/>
          <p:nvPr/>
        </p:nvSpPr>
        <p:spPr>
          <a:xfrm>
            <a:off x="6388456" y="3843185"/>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OM DET GLIDER</a:t>
            </a:r>
            <a:endParaRPr lang="en-US" sz="1200" dirty="0"/>
          </a:p>
        </p:txBody>
      </p:sp>
      <p:sp>
        <p:nvSpPr>
          <p:cNvPr id="56" name="Shape 54"/>
          <p:cNvSpPr/>
          <p:nvPr/>
        </p:nvSpPr>
        <p:spPr>
          <a:xfrm>
            <a:off x="6388456" y="4117505"/>
            <a:ext cx="5382616" cy="292608"/>
          </a:xfrm>
          <a:prstGeom prst="rect">
            <a:avLst/>
          </a:prstGeom>
          <a:solidFill>
            <a:srgbClr val="14202B"/>
          </a:solidFill>
          <a:ln w="12700">
            <a:solidFill>
              <a:srgbClr val="14202B"/>
            </a:solidFill>
            <a:prstDash val="solid"/>
          </a:ln>
        </p:spPr>
      </p:sp>
      <p:sp>
        <p:nvSpPr>
          <p:cNvPr id="57" name="Text 55"/>
          <p:cNvSpPr txBox="1"/>
          <p:nvPr/>
        </p:nvSpPr>
        <p:spPr>
          <a:xfrm>
            <a:off x="6461608" y="4172369"/>
            <a:ext cx="1799135"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FALLGROPEN</a:t>
            </a:r>
            <a:endParaRPr lang="en-US" sz="1050" dirty="0"/>
          </a:p>
        </p:txBody>
      </p:sp>
      <p:sp>
        <p:nvSpPr>
          <p:cNvPr id="58" name="Text 56"/>
          <p:cNvSpPr txBox="1"/>
          <p:nvPr/>
        </p:nvSpPr>
        <p:spPr>
          <a:xfrm>
            <a:off x="8370471" y="4172369"/>
            <a:ext cx="336402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PRÖVA I STÄLLET</a:t>
            </a:r>
            <a:endParaRPr lang="en-US" sz="1050" dirty="0"/>
          </a:p>
        </p:txBody>
      </p:sp>
      <p:sp>
        <p:nvSpPr>
          <p:cNvPr id="59" name="Shape 57"/>
          <p:cNvSpPr/>
          <p:nvPr/>
        </p:nvSpPr>
        <p:spPr>
          <a:xfrm>
            <a:off x="6388456" y="4410113"/>
            <a:ext cx="5382616" cy="9144"/>
          </a:xfrm>
          <a:prstGeom prst="rect">
            <a:avLst/>
          </a:prstGeom>
          <a:solidFill>
            <a:srgbClr val="E1E6EB"/>
          </a:solidFill>
          <a:ln w="12700">
            <a:solidFill>
              <a:srgbClr val="E1E6EB"/>
            </a:solidFill>
            <a:prstDash val="solid"/>
          </a:ln>
        </p:spPr>
      </p:sp>
      <p:sp>
        <p:nvSpPr>
          <p:cNvPr id="60" name="Text 58"/>
          <p:cNvSpPr txBox="1"/>
          <p:nvPr/>
        </p:nvSpPr>
        <p:spPr>
          <a:xfrm>
            <a:off x="6461608" y="4464977"/>
            <a:ext cx="1780847" cy="428574"/>
          </a:xfrm>
          <a:prstGeom prst="rect">
            <a:avLst/>
          </a:prstGeom>
          <a:noFill/>
          <a:ln/>
        </p:spPr>
        <p:txBody>
          <a:bodyPr wrap="square" lIns="0" tIns="0" rIns="0" bIns="0" rtlCol="0" anchor="t"/>
          <a:lstStyle/>
          <a:p>
            <a:pPr algn="l" indent="0" marL="0">
              <a:buNone/>
            </a:pPr>
            <a:r>
              <a:rPr lang="en-US" sz="1265" b="1" dirty="0">
                <a:solidFill>
                  <a:srgbClr val="14202B"/>
                </a:solidFill>
                <a:latin typeface="Calibri" pitchFamily="34" charset="0"/>
                <a:ea typeface="Calibri" pitchFamily="34" charset="-122"/>
                <a:cs typeface="Calibri" pitchFamily="34" charset="-120"/>
              </a:rPr>
              <a:t>1 Genomgången blir en föreläsning</a:t>
            </a:r>
            <a:endParaRPr lang="en-US" sz="1265" dirty="0"/>
          </a:p>
        </p:txBody>
      </p:sp>
      <p:sp>
        <p:nvSpPr>
          <p:cNvPr id="61" name="Shape 59"/>
          <p:cNvSpPr/>
          <p:nvPr/>
        </p:nvSpPr>
        <p:spPr>
          <a:xfrm>
            <a:off x="8297319" y="4410113"/>
            <a:ext cx="9144" cy="501726"/>
          </a:xfrm>
          <a:prstGeom prst="rect">
            <a:avLst/>
          </a:prstGeom>
          <a:solidFill>
            <a:srgbClr val="E1E6EB"/>
          </a:solidFill>
          <a:ln w="12700">
            <a:solidFill>
              <a:srgbClr val="E1E6EB"/>
            </a:solidFill>
            <a:prstDash val="solid"/>
          </a:ln>
        </p:spPr>
      </p:sp>
      <p:sp>
        <p:nvSpPr>
          <p:cNvPr id="62" name="Text 60"/>
          <p:cNvSpPr txBox="1"/>
          <p:nvPr/>
        </p:nvSpPr>
        <p:spPr>
          <a:xfrm>
            <a:off x="8370471" y="4464977"/>
            <a:ext cx="3345736" cy="428574"/>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Små steg, och låt alla pröva och visa efter varje steg.</a:t>
            </a:r>
            <a:endParaRPr lang="en-US" sz="1265" dirty="0"/>
          </a:p>
        </p:txBody>
      </p:sp>
      <p:sp>
        <p:nvSpPr>
          <p:cNvPr id="63" name="Shape 61"/>
          <p:cNvSpPr/>
          <p:nvPr/>
        </p:nvSpPr>
        <p:spPr>
          <a:xfrm>
            <a:off x="6388456" y="4911839"/>
            <a:ext cx="5382616" cy="501726"/>
          </a:xfrm>
          <a:prstGeom prst="rect">
            <a:avLst/>
          </a:prstGeom>
          <a:solidFill>
            <a:srgbClr val="F8FAFC"/>
          </a:solidFill>
          <a:ln w="12700">
            <a:solidFill>
              <a:srgbClr val="F8FAFC"/>
            </a:solidFill>
            <a:prstDash val="solid"/>
          </a:ln>
        </p:spPr>
      </p:sp>
      <p:sp>
        <p:nvSpPr>
          <p:cNvPr id="64" name="Shape 62"/>
          <p:cNvSpPr/>
          <p:nvPr/>
        </p:nvSpPr>
        <p:spPr>
          <a:xfrm>
            <a:off x="6388456" y="4911839"/>
            <a:ext cx="5382616" cy="9144"/>
          </a:xfrm>
          <a:prstGeom prst="rect">
            <a:avLst/>
          </a:prstGeom>
          <a:solidFill>
            <a:srgbClr val="E1E6EB"/>
          </a:solidFill>
          <a:ln w="12700">
            <a:solidFill>
              <a:srgbClr val="E1E6EB"/>
            </a:solidFill>
            <a:prstDash val="solid"/>
          </a:ln>
        </p:spPr>
      </p:sp>
      <p:sp>
        <p:nvSpPr>
          <p:cNvPr id="65" name="Text 63"/>
          <p:cNvSpPr txBox="1"/>
          <p:nvPr/>
        </p:nvSpPr>
        <p:spPr>
          <a:xfrm>
            <a:off x="6461608" y="4966703"/>
            <a:ext cx="1780847" cy="428574"/>
          </a:xfrm>
          <a:prstGeom prst="rect">
            <a:avLst/>
          </a:prstGeom>
          <a:noFill/>
          <a:ln/>
        </p:spPr>
        <p:txBody>
          <a:bodyPr wrap="square" lIns="0" tIns="0" rIns="0" bIns="0" rtlCol="0" anchor="t"/>
          <a:lstStyle/>
          <a:p>
            <a:pPr algn="l" indent="0" marL="0">
              <a:buNone/>
            </a:pPr>
            <a:r>
              <a:rPr lang="en-US" sz="1265" b="1" dirty="0">
                <a:solidFill>
                  <a:srgbClr val="14202B"/>
                </a:solidFill>
                <a:latin typeface="Calibri" pitchFamily="34" charset="0"/>
                <a:ea typeface="Calibri" pitchFamily="34" charset="-122"/>
                <a:cs typeface="Calibri" pitchFamily="34" charset="-120"/>
              </a:rPr>
              <a:t>2 Bara svaret syns</a:t>
            </a:r>
            <a:endParaRPr lang="en-US" sz="1265" dirty="0"/>
          </a:p>
        </p:txBody>
      </p:sp>
      <p:sp>
        <p:nvSpPr>
          <p:cNvPr id="66" name="Shape 64"/>
          <p:cNvSpPr/>
          <p:nvPr/>
        </p:nvSpPr>
        <p:spPr>
          <a:xfrm>
            <a:off x="8297319" y="4911839"/>
            <a:ext cx="9144" cy="501726"/>
          </a:xfrm>
          <a:prstGeom prst="rect">
            <a:avLst/>
          </a:prstGeom>
          <a:solidFill>
            <a:srgbClr val="E1E6EB"/>
          </a:solidFill>
          <a:ln w="12700">
            <a:solidFill>
              <a:srgbClr val="E1E6EB"/>
            </a:solidFill>
            <a:prstDash val="solid"/>
          </a:ln>
        </p:spPr>
      </p:sp>
      <p:sp>
        <p:nvSpPr>
          <p:cNvPr id="67" name="Text 65"/>
          <p:cNvSpPr txBox="1"/>
          <p:nvPr/>
        </p:nvSpPr>
        <p:spPr>
          <a:xfrm>
            <a:off x="8370471" y="4966703"/>
            <a:ext cx="3345736" cy="428574"/>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Låt alla skriva stegen i den form du visade, och läs det steg där felet brukar sitta.</a:t>
            </a:r>
            <a:endParaRPr lang="en-US" sz="1265" dirty="0"/>
          </a:p>
        </p:txBody>
      </p:sp>
      <p:sp>
        <p:nvSpPr>
          <p:cNvPr id="68" name="Shape 66"/>
          <p:cNvSpPr/>
          <p:nvPr/>
        </p:nvSpPr>
        <p:spPr>
          <a:xfrm>
            <a:off x="6388456" y="5413565"/>
            <a:ext cx="5382616" cy="9144"/>
          </a:xfrm>
          <a:prstGeom prst="rect">
            <a:avLst/>
          </a:prstGeom>
          <a:solidFill>
            <a:srgbClr val="E1E6EB"/>
          </a:solidFill>
          <a:ln w="12700">
            <a:solidFill>
              <a:srgbClr val="E1E6EB"/>
            </a:solidFill>
            <a:prstDash val="solid"/>
          </a:ln>
        </p:spPr>
      </p:sp>
      <p:sp>
        <p:nvSpPr>
          <p:cNvPr id="69" name="Text 67"/>
          <p:cNvSpPr txBox="1"/>
          <p:nvPr/>
        </p:nvSpPr>
        <p:spPr>
          <a:xfrm>
            <a:off x="6461608" y="5468429"/>
            <a:ext cx="1780847" cy="624573"/>
          </a:xfrm>
          <a:prstGeom prst="rect">
            <a:avLst/>
          </a:prstGeom>
          <a:noFill/>
          <a:ln/>
        </p:spPr>
        <p:txBody>
          <a:bodyPr wrap="square" lIns="0" tIns="0" rIns="0" bIns="0" rtlCol="0" anchor="t"/>
          <a:lstStyle/>
          <a:p>
            <a:pPr algn="l" indent="0" marL="0">
              <a:buNone/>
            </a:pPr>
            <a:r>
              <a:rPr lang="en-US" sz="1265" b="1" dirty="0">
                <a:solidFill>
                  <a:srgbClr val="14202B"/>
                </a:solidFill>
                <a:latin typeface="Calibri" pitchFamily="34" charset="0"/>
                <a:ea typeface="Calibri" pitchFamily="34" charset="-122"/>
                <a:cs typeface="Calibri" pitchFamily="34" charset="-120"/>
              </a:rPr>
              <a:t>3 Rättningen kommer efteråt</a:t>
            </a:r>
            <a:endParaRPr lang="en-US" sz="1265" dirty="0"/>
          </a:p>
        </p:txBody>
      </p:sp>
      <p:sp>
        <p:nvSpPr>
          <p:cNvPr id="70" name="Shape 68"/>
          <p:cNvSpPr/>
          <p:nvPr/>
        </p:nvSpPr>
        <p:spPr>
          <a:xfrm>
            <a:off x="8297319" y="5413565"/>
            <a:ext cx="9144" cy="697725"/>
          </a:xfrm>
          <a:prstGeom prst="rect">
            <a:avLst/>
          </a:prstGeom>
          <a:solidFill>
            <a:srgbClr val="E1E6EB"/>
          </a:solidFill>
          <a:ln w="12700">
            <a:solidFill>
              <a:srgbClr val="E1E6EB"/>
            </a:solidFill>
            <a:prstDash val="solid"/>
          </a:ln>
        </p:spPr>
      </p:sp>
      <p:sp>
        <p:nvSpPr>
          <p:cNvPr id="71" name="Text 69"/>
          <p:cNvSpPr txBox="1"/>
          <p:nvPr/>
        </p:nvSpPr>
        <p:spPr>
          <a:xfrm>
            <a:off x="8370471" y="5468429"/>
            <a:ext cx="3345736" cy="624573"/>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Gå till elevernas arbete medan de skriver och rätta där, och eleven gör det rätta själv. Exit‑lappen säger var nästa lektion börjar.</a:t>
            </a:r>
            <a:endParaRPr lang="en-US" sz="1265" dirty="0"/>
          </a:p>
        </p:txBody>
      </p:sp>
      <p:sp>
        <p:nvSpPr>
          <p:cNvPr id="72" name="Shape 70"/>
          <p:cNvSpPr/>
          <p:nvPr/>
        </p:nvSpPr>
        <p:spPr>
          <a:xfrm>
            <a:off x="6388456" y="6111291"/>
            <a:ext cx="5382616" cy="501726"/>
          </a:xfrm>
          <a:prstGeom prst="rect">
            <a:avLst/>
          </a:prstGeom>
          <a:solidFill>
            <a:srgbClr val="F8FAFC"/>
          </a:solidFill>
          <a:ln w="12700">
            <a:solidFill>
              <a:srgbClr val="F8FAFC"/>
            </a:solidFill>
            <a:prstDash val="solid"/>
          </a:ln>
        </p:spPr>
      </p:sp>
      <p:sp>
        <p:nvSpPr>
          <p:cNvPr id="73" name="Shape 71"/>
          <p:cNvSpPr/>
          <p:nvPr/>
        </p:nvSpPr>
        <p:spPr>
          <a:xfrm>
            <a:off x="6388456" y="6111291"/>
            <a:ext cx="5382616" cy="9144"/>
          </a:xfrm>
          <a:prstGeom prst="rect">
            <a:avLst/>
          </a:prstGeom>
          <a:solidFill>
            <a:srgbClr val="E1E6EB"/>
          </a:solidFill>
          <a:ln w="12700">
            <a:solidFill>
              <a:srgbClr val="E1E6EB"/>
            </a:solidFill>
            <a:prstDash val="solid"/>
          </a:ln>
        </p:spPr>
      </p:sp>
      <p:sp>
        <p:nvSpPr>
          <p:cNvPr id="74" name="Text 72"/>
          <p:cNvSpPr txBox="1"/>
          <p:nvPr/>
        </p:nvSpPr>
        <p:spPr>
          <a:xfrm>
            <a:off x="6461608" y="6166155"/>
            <a:ext cx="1780847" cy="428574"/>
          </a:xfrm>
          <a:prstGeom prst="rect">
            <a:avLst/>
          </a:prstGeom>
          <a:noFill/>
          <a:ln/>
        </p:spPr>
        <p:txBody>
          <a:bodyPr wrap="square" lIns="0" tIns="0" rIns="0" bIns="0" rtlCol="0" anchor="t"/>
          <a:lstStyle/>
          <a:p>
            <a:pPr algn="l" indent="0" marL="0">
              <a:buNone/>
            </a:pPr>
            <a:r>
              <a:rPr lang="en-US" sz="1265" b="1" dirty="0">
                <a:solidFill>
                  <a:srgbClr val="14202B"/>
                </a:solidFill>
                <a:latin typeface="Calibri" pitchFamily="34" charset="0"/>
                <a:ea typeface="Calibri" pitchFamily="34" charset="-122"/>
                <a:cs typeface="Calibri" pitchFamily="34" charset="-120"/>
              </a:rPr>
              <a:t>4 Kontrollen hoppas över</a:t>
            </a:r>
            <a:endParaRPr lang="en-US" sz="1265" dirty="0"/>
          </a:p>
        </p:txBody>
      </p:sp>
      <p:sp>
        <p:nvSpPr>
          <p:cNvPr id="75" name="Shape 73"/>
          <p:cNvSpPr/>
          <p:nvPr/>
        </p:nvSpPr>
        <p:spPr>
          <a:xfrm>
            <a:off x="8297319" y="6111291"/>
            <a:ext cx="9144" cy="501726"/>
          </a:xfrm>
          <a:prstGeom prst="rect">
            <a:avLst/>
          </a:prstGeom>
          <a:solidFill>
            <a:srgbClr val="E1E6EB"/>
          </a:solidFill>
          <a:ln w="12700">
            <a:solidFill>
              <a:srgbClr val="E1E6EB"/>
            </a:solidFill>
            <a:prstDash val="solid"/>
          </a:ln>
        </p:spPr>
      </p:sp>
      <p:sp>
        <p:nvSpPr>
          <p:cNvPr id="76" name="Text 74"/>
          <p:cNvSpPr txBox="1"/>
          <p:nvPr/>
        </p:nvSpPr>
        <p:spPr>
          <a:xfrm>
            <a:off x="8370471" y="6166155"/>
            <a:ext cx="3345736" cy="428574"/>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Två planerade uppgifter som alla löser och visar, och utfallet bestämt före lektionen.</a:t>
            </a:r>
            <a:endParaRPr lang="en-US" sz="1265" dirty="0"/>
          </a:p>
        </p:txBody>
      </p:sp>
      <p:sp>
        <p:nvSpPr>
          <p:cNvPr id="77" name="Shape 75"/>
          <p:cNvSpPr/>
          <p:nvPr/>
        </p:nvSpPr>
        <p:spPr>
          <a:xfrm>
            <a:off x="6388456" y="4117505"/>
            <a:ext cx="5382616" cy="2495512"/>
          </a:xfrm>
          <a:prstGeom prst="rect">
            <a:avLst/>
          </a:prstGeom>
          <a:ln w="12700">
            <a:solidFill>
              <a:srgbClr val="14202B"/>
            </a:solidFill>
            <a:prstDash val="solid"/>
          </a:ln>
        </p:spPr>
      </p:sp>
      <p:sp>
        <p:nvSpPr>
          <p:cNvPr id="78" name="Text 76"/>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niclasfohlin.se/metoder/explicit-undervisning/lathund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Explicit undervisning</dc:title>
  <dc:subject>När klassen ska lära sig något nytt där det finns ett rätt sätt att göra, visar du det vid tavlan, ett steg i taget, och alla elever prövar och visar hur de tänker. Du går till deras arbete och rättar felen på plats, varv efter varv, tills nästan alla kan. Först då övar eleverna själva eller i par.</dc:subject>
  <dc:creator>Niclas Fohlin</dc:creator>
  <cp:lastModifiedBy>Niclas Fohlin</cp:lastModifiedBy>
  <cp:revision>1</cp:revision>
  <dcterms:created xsi:type="dcterms:W3CDTF">2026-11-04T00:00:00Z</dcterms:created>
  <dcterms:modified xsi:type="dcterms:W3CDTF">2026-11-04T00:00:00Z</dcterms:modified>
</cp:coreProperties>
</file>