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Formativ bedömning, filmerna: Så ser läraren vad klassen förstod: frågan, beslutet och en ny fråga, När klassen är delad, Tre högar och nästa lektion. © Niclas Fohlin · niclasfohlin.se/metoder/formativ-bedomning/lathund Bilderna i filmerna: Fluent Emoji, © Microsoft Corporation, MIT-licens.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Formativ bedömning, lathundens sida 1: Metoden. © Niclas Fohlin · niclasfohlin.se/metoder/formativ-bedomning/lathund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Formativ bedömning, lathundens sida 2: Vägen till måndag. © Niclas Fohlin · niclasfohlin.se/metoder/formativ-bedomning/lathund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Formativ bedömning, lathundens sida 3: Planering. © Niclas Fohlin · niclasfohlin.se/metoder/formativ-bedomning/lathund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Formativ bedömning, lathundens sida 4: De första veckorna. © Niclas Fohlin · niclasfohlin.se/metoder/formativ-bedomning/lathund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0" Type="http://schemas.openxmlformats.org/officeDocument/2006/relationships/hyperlink" Target="https://niclasfohlin.se/metoder/formativ-bedomning/lathund" TargetMode="External"/><Relationship Id="rId1" Type="http://schemas.openxmlformats.org/officeDocument/2006/relationships/video" Target="../media/media-1-1.mp4"/><Relationship Id="rId2" Type="http://schemas.microsoft.com/office/2007/relationships/media" Target="../media/media-1-1.mp4"/><Relationship Id="rId3" Type="http://schemas.openxmlformats.org/officeDocument/2006/relationships/image" Target="../media/image-1-3.png"/><Relationship Id="rId4" Type="http://schemas.openxmlformats.org/officeDocument/2006/relationships/video" Target="../media/media-1-4.mp4"/><Relationship Id="rId5" Type="http://schemas.microsoft.com/office/2007/relationships/media" Target="../media/media-1-4.mp4"/><Relationship Id="rId6" Type="http://schemas.openxmlformats.org/officeDocument/2006/relationships/image" Target="../media/image-1-6.png"/><Relationship Id="rId7" Type="http://schemas.openxmlformats.org/officeDocument/2006/relationships/video" Target="../media/media-1-7.mp4"/><Relationship Id="rId8" Type="http://schemas.microsoft.com/office/2007/relationships/media" Target="../media/media-1-7.mp4"/><Relationship Id="rId9" Type="http://schemas.openxmlformats.org/officeDocument/2006/relationships/image" Target="../media/image-1-9.png"/><Relationship Id="rId11" Type="http://schemas.openxmlformats.org/officeDocument/2006/relationships/slideLayout" Target="../slideLayouts/slideLayout1.xml"/><Relationship Id="rId1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Formativ bedömning</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FILMERNA</a:t>
            </a:r>
            <a:endParaRPr lang="en-US" sz="1275" dirty="0"/>
          </a:p>
        </p:txBody>
      </p:sp>
      <p:sp>
        <p:nvSpPr>
          <p:cNvPr id="6" name="Shape 4"/>
          <p:cNvSpPr/>
          <p:nvPr/>
        </p:nvSpPr>
        <p:spPr>
          <a:xfrm rot="5400000">
            <a:off x="425196" y="790956"/>
            <a:ext cx="137160" cy="118872"/>
          </a:xfrm>
          <a:prstGeom prst="triangle">
            <a:avLst/>
          </a:prstGeom>
          <a:solidFill>
            <a:srgbClr val="8A5A1E"/>
          </a:solidFill>
          <a:ln w="12700">
            <a:solidFill>
              <a:srgbClr val="8A5A1E"/>
            </a:solidFill>
            <a:prstDash val="solid"/>
          </a:ln>
        </p:spPr>
      </p:sp>
      <p:sp>
        <p:nvSpPr>
          <p:cNvPr id="7" name="Text 5"/>
          <p:cNvSpPr txBox="1"/>
          <p:nvPr/>
        </p:nvSpPr>
        <p:spPr>
          <a:xfrm>
            <a:off x="640080" y="749808"/>
            <a:ext cx="338114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 1 · 30 SEKUNDER</a:t>
            </a:r>
            <a:endParaRPr lang="en-US" sz="1200" dirty="0"/>
          </a:p>
        </p:txBody>
      </p:sp>
      <p:pic>
        <p:nvPicPr>
          <p:cNvPr id="8" name="Media 0" descr="Så ser läraren vad klassen förstod: frågan, beslutet och en ny fråga, filmen: Läraren frågar hela klassen. Läraren säger: ”Tänk själv. Håll svaret nere.” Alla visar samtidigt. Läraren säger: ”1, 2, 3, visa!” Läraren räknar: 6 av 24 har samma fel. Läraren skriver felet bredvid det rätta, utan namn. Läraren säger: ”Jag såg samma fel. Därför frågar jag: vad skiljer dem?” Läraren visar skillnaden. Nu en ny fråga. Alla visar igen. Nu har 1 av 24 fel. Läraren säger: ”1, 2, 3, visa!” Läraren säger: ”Det rätta är 4/5. Har du något annat?”">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0624" y="1051560"/>
            <a:ext cx="3600602" cy="2025339"/>
          </a:xfrm>
          <a:prstGeom prst="rect">
            <a:avLst/>
          </a:prstGeom>
        </p:spPr>
      </p:pic>
      <p:sp>
        <p:nvSpPr>
          <p:cNvPr id="9" name="Text 6"/>
          <p:cNvSpPr txBox="1"/>
          <p:nvPr/>
        </p:nvSpPr>
        <p:spPr>
          <a:xfrm>
            <a:off x="420624" y="3625539"/>
            <a:ext cx="3600602" cy="526796"/>
          </a:xfrm>
          <a:prstGeom prst="rect">
            <a:avLst/>
          </a:prstGeom>
          <a:noFill/>
          <a:ln/>
        </p:spPr>
        <p:txBody>
          <a:bodyPr wrap="square" lIns="0" tIns="0" rIns="0" bIns="0" rtlCol="0" anchor="t"/>
          <a:lstStyle/>
          <a:p>
            <a:pPr algn="l" indent="0" marL="0">
              <a:buNone/>
            </a:pPr>
            <a:r>
              <a:rPr lang="en-US" sz="1700" b="1" dirty="0">
                <a:solidFill>
                  <a:srgbClr val="14202B"/>
                </a:solidFill>
                <a:latin typeface="Calibri" pitchFamily="34" charset="0"/>
                <a:ea typeface="Calibri" pitchFamily="34" charset="-122"/>
                <a:cs typeface="Calibri" pitchFamily="34" charset="-120"/>
              </a:rPr>
              <a:t>Så ser läraren vad klassen förstod: frågan, beslutet och en ny fråga</a:t>
            </a:r>
            <a:endParaRPr lang="en-US" sz="1700" dirty="0"/>
          </a:p>
        </p:txBody>
      </p:sp>
      <p:sp>
        <p:nvSpPr>
          <p:cNvPr id="10" name="Text 7"/>
          <p:cNvSpPr txBox="1"/>
          <p:nvPr/>
        </p:nvSpPr>
        <p:spPr>
          <a:xfrm>
            <a:off x="420624" y="4243775"/>
            <a:ext cx="3600602" cy="2047297"/>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Läraren frågar, och alla tänker själva.</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Alla visar, och 6 av 24 har samma fel.</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Läraren säger vad hen såg, med felet bredvid det rätta.</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Alla svarar på en ny fråga, och nu har 1 av 24 fel.</a:t>
            </a:r>
            <a:endParaRPr lang="en-US" sz="1400" dirty="0"/>
          </a:p>
        </p:txBody>
      </p:sp>
      <p:sp>
        <p:nvSpPr>
          <p:cNvPr id="11" name="Shape 8"/>
          <p:cNvSpPr/>
          <p:nvPr/>
        </p:nvSpPr>
        <p:spPr>
          <a:xfrm rot="5400000">
            <a:off x="4300118" y="790956"/>
            <a:ext cx="137160" cy="118872"/>
          </a:xfrm>
          <a:prstGeom prst="triangle">
            <a:avLst/>
          </a:prstGeom>
          <a:solidFill>
            <a:srgbClr val="8A5A1E"/>
          </a:solidFill>
          <a:ln w="12700">
            <a:solidFill>
              <a:srgbClr val="8A5A1E"/>
            </a:solidFill>
            <a:prstDash val="solid"/>
          </a:ln>
        </p:spPr>
      </p:sp>
      <p:sp>
        <p:nvSpPr>
          <p:cNvPr id="12" name="Text 9"/>
          <p:cNvSpPr txBox="1"/>
          <p:nvPr/>
        </p:nvSpPr>
        <p:spPr>
          <a:xfrm>
            <a:off x="4515002" y="749808"/>
            <a:ext cx="338114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 2 · 30 SEKUNDER</a:t>
            </a:r>
            <a:endParaRPr lang="en-US" sz="1200" dirty="0"/>
          </a:p>
        </p:txBody>
      </p:sp>
      <p:pic>
        <p:nvPicPr>
          <p:cNvPr id="13" name="Media 1" descr="När klassen är delad, filmen: Läraren läser upp ett påstående med ett vanligt fel. Läraren säger: ”Tänk själv.” Alla visar samtidigt, och klassen är delad. Läraren säger: ”1, 2, 3, visa!” Läraren säger inte svaret än. Läraren säger: ”Jag ser olika svar. Säg till din kompis varför.” Eleven säger: ”Regeringen bestämmer ju.” Eleven säger: ”Men riksdagen röstar.” Alla visar igen, och nu har fler rätt. Läraren säger: ”1, 2, 3, visa!” Först nu säger läraren vad som stämmer. Läraren säger: ”Det är riksdagen som stiftar lagarna.”">
            <a:hlinkClick r:id="" action="ppaction://media"/>
          </p:cNvPr>
          <p:cNvPicPr>
            <a:picLocks noChangeAspect="1"/>
          </p:cNvPicPr>
          <p:nvPr>
            <a:videoFile r:link="rId4"/>
            <p:extLst>
              <p:ext uri="{DAA4B4D4-6D71-4841-9C94-3DE7FCFB9230}">
                <p14:media xmlns:p14="http://schemas.microsoft.com/office/powerpoint/2010/main" r:embed="rId5"/>
              </p:ext>
            </p:extLst>
          </p:nvPr>
        </p:nvPicPr>
        <p:blipFill>
          <a:blip r:embed="rId6"/>
          <a:stretch>
            <a:fillRect/>
          </a:stretch>
        </p:blipFill>
        <p:spPr>
          <a:xfrm>
            <a:off x="4295546" y="1051560"/>
            <a:ext cx="3600602" cy="2025339"/>
          </a:xfrm>
          <a:prstGeom prst="rect">
            <a:avLst/>
          </a:prstGeom>
        </p:spPr>
      </p:pic>
      <p:sp>
        <p:nvSpPr>
          <p:cNvPr id="14" name="Text 10"/>
          <p:cNvSpPr txBox="1"/>
          <p:nvPr/>
        </p:nvSpPr>
        <p:spPr>
          <a:xfrm>
            <a:off x="4295546" y="3625539"/>
            <a:ext cx="3600602" cy="526796"/>
          </a:xfrm>
          <a:prstGeom prst="rect">
            <a:avLst/>
          </a:prstGeom>
          <a:noFill/>
          <a:ln/>
        </p:spPr>
        <p:txBody>
          <a:bodyPr wrap="square" lIns="0" tIns="0" rIns="0" bIns="0" rtlCol="0" anchor="t"/>
          <a:lstStyle/>
          <a:p>
            <a:pPr algn="l" indent="0" marL="0">
              <a:buNone/>
            </a:pPr>
            <a:r>
              <a:rPr lang="en-US" sz="1700" b="1" dirty="0">
                <a:solidFill>
                  <a:srgbClr val="14202B"/>
                </a:solidFill>
                <a:latin typeface="Calibri" pitchFamily="34" charset="0"/>
                <a:ea typeface="Calibri" pitchFamily="34" charset="-122"/>
                <a:cs typeface="Calibri" pitchFamily="34" charset="-120"/>
              </a:rPr>
              <a:t>När klassen är delad</a:t>
            </a:r>
            <a:endParaRPr lang="en-US" sz="1700" dirty="0"/>
          </a:p>
        </p:txBody>
      </p:sp>
      <p:sp>
        <p:nvSpPr>
          <p:cNvPr id="15" name="Text 11"/>
          <p:cNvSpPr txBox="1"/>
          <p:nvPr/>
        </p:nvSpPr>
        <p:spPr>
          <a:xfrm>
            <a:off x="4295546" y="4243775"/>
            <a:ext cx="3600602" cy="2047297"/>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Den som håller med visar tumme upp, annars stopphand.</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Läraren väntar med svaret, och paren förklarar.</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Alla visar igen, och nu har fler rätt.</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Först nu säger läraren vad som stämmer, och varför.</a:t>
            </a:r>
            <a:endParaRPr lang="en-US" sz="1400" dirty="0"/>
          </a:p>
        </p:txBody>
      </p:sp>
      <p:sp>
        <p:nvSpPr>
          <p:cNvPr id="16" name="Shape 12"/>
          <p:cNvSpPr/>
          <p:nvPr/>
        </p:nvSpPr>
        <p:spPr>
          <a:xfrm rot="5400000">
            <a:off x="8175041" y="790956"/>
            <a:ext cx="137160" cy="118872"/>
          </a:xfrm>
          <a:prstGeom prst="triangle">
            <a:avLst/>
          </a:prstGeom>
          <a:solidFill>
            <a:srgbClr val="8A5A1E"/>
          </a:solidFill>
          <a:ln w="12700">
            <a:solidFill>
              <a:srgbClr val="8A5A1E"/>
            </a:solidFill>
            <a:prstDash val="solid"/>
          </a:ln>
        </p:spPr>
      </p:sp>
      <p:sp>
        <p:nvSpPr>
          <p:cNvPr id="17" name="Text 13"/>
          <p:cNvSpPr txBox="1"/>
          <p:nvPr/>
        </p:nvSpPr>
        <p:spPr>
          <a:xfrm>
            <a:off x="8389925" y="749808"/>
            <a:ext cx="338114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 3 · 30 SEKUNDER</a:t>
            </a:r>
            <a:endParaRPr lang="en-US" sz="1200" dirty="0"/>
          </a:p>
        </p:txBody>
      </p:sp>
      <p:pic>
        <p:nvPicPr>
          <p:cNvPr id="18" name="Media 2" descr="Tre högar och nästa lektion, filmen: Sist i lektionen skriver alla på en lapp. Läraren säger: ”Ett svar och ett skäl. Det här är inget betyg.” Efter lektionen lägger läraren tre högar på fem minuter. Nästa lektion börjar med det läraren såg. Läraren säger: ”Ni skrev, så jag ändrade. Nio av er satte punkt bara sist.” Alla svarar på en ny fråga om felet. Läraren säger: ”1, 2, 3, visa!” Eleven säger: ”Två meningar! Punkt efter sov.” Eleverna ser att deras svar ändrade lektionen.">
            <a:hlinkClick r:id="" action="ppaction://media"/>
          </p:cNvPr>
          <p:cNvPicPr>
            <a:picLocks noChangeAspect="1"/>
          </p:cNvPicPr>
          <p:nvPr>
            <a:videoFile r:link="rId7"/>
            <p:extLst>
              <p:ext uri="{DAA4B4D4-6D71-4841-9C94-3DE7FCFB9230}">
                <p14:media xmlns:p14="http://schemas.microsoft.com/office/powerpoint/2010/main" r:embed="rId8"/>
              </p:ext>
            </p:extLst>
          </p:nvPr>
        </p:nvPicPr>
        <p:blipFill>
          <a:blip r:embed="rId9"/>
          <a:stretch>
            <a:fillRect/>
          </a:stretch>
        </p:blipFill>
        <p:spPr>
          <a:xfrm>
            <a:off x="8170469" y="1051560"/>
            <a:ext cx="3600602" cy="2025339"/>
          </a:xfrm>
          <a:prstGeom prst="rect">
            <a:avLst/>
          </a:prstGeom>
        </p:spPr>
      </p:pic>
      <p:sp>
        <p:nvSpPr>
          <p:cNvPr id="19" name="Text 14"/>
          <p:cNvSpPr txBox="1"/>
          <p:nvPr/>
        </p:nvSpPr>
        <p:spPr>
          <a:xfrm>
            <a:off x="8170469" y="3625539"/>
            <a:ext cx="3600602" cy="526796"/>
          </a:xfrm>
          <a:prstGeom prst="rect">
            <a:avLst/>
          </a:prstGeom>
          <a:noFill/>
          <a:ln/>
        </p:spPr>
        <p:txBody>
          <a:bodyPr wrap="square" lIns="0" tIns="0" rIns="0" bIns="0" rtlCol="0" anchor="t"/>
          <a:lstStyle/>
          <a:p>
            <a:pPr algn="l" indent="0" marL="0">
              <a:buNone/>
            </a:pPr>
            <a:r>
              <a:rPr lang="en-US" sz="1700" b="1" dirty="0">
                <a:solidFill>
                  <a:srgbClr val="14202B"/>
                </a:solidFill>
                <a:latin typeface="Calibri" pitchFamily="34" charset="0"/>
                <a:ea typeface="Calibri" pitchFamily="34" charset="-122"/>
                <a:cs typeface="Calibri" pitchFamily="34" charset="-120"/>
              </a:rPr>
              <a:t>Tre högar och nästa lektion</a:t>
            </a:r>
            <a:endParaRPr lang="en-US" sz="1700" dirty="0"/>
          </a:p>
        </p:txBody>
      </p:sp>
      <p:sp>
        <p:nvSpPr>
          <p:cNvPr id="20" name="Text 15"/>
          <p:cNvSpPr txBox="1"/>
          <p:nvPr/>
        </p:nvSpPr>
        <p:spPr>
          <a:xfrm>
            <a:off x="8170469" y="4243775"/>
            <a:ext cx="3600602" cy="2047297"/>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Alla skriver sitt svar på exit-lappen.</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Läraren lägger tre högar: rätt, felet och något annat.</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Nästa lektion börjar med det läraren såg.</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Eleverna ser att deras svar ändrade lektionen.</a:t>
            </a:r>
            <a:endParaRPr lang="en-US" sz="1400" dirty="0"/>
          </a:p>
        </p:txBody>
      </p:sp>
      <p:sp>
        <p:nvSpPr>
          <p:cNvPr id="21" name="Text 16"/>
          <p:cNvSpPr txBox="1"/>
          <p:nvPr/>
        </p:nvSpPr>
        <p:spPr>
          <a:xfrm>
            <a:off x="420624" y="6345936"/>
            <a:ext cx="11350447" cy="219456"/>
          </a:xfrm>
          <a:prstGeom prst="rect">
            <a:avLst/>
          </a:prstGeom>
          <a:noFill/>
          <a:ln/>
        </p:spPr>
        <p:txBody>
          <a:bodyPr wrap="square" lIns="0" tIns="0" rIns="0" bIns="0" rtlCol="0" anchor="t"/>
          <a:lstStyle/>
          <a:p>
            <a:pPr indent="0" marL="0">
              <a:buNone/>
            </a:pPr>
            <a:r>
              <a:rPr lang="en-US" sz="1100" dirty="0">
                <a:solidFill>
                  <a:srgbClr val="4B5866"/>
                </a:solidFill>
                <a:latin typeface="Calibri" pitchFamily="34" charset="0"/>
                <a:ea typeface="Calibri" pitchFamily="34" charset="-122"/>
                <a:cs typeface="Calibri" pitchFamily="34" charset="-120"/>
              </a:rPr>
              <a:t>Klicka på en film för att spela den. Spelar filmen inte här? Se den på </a:t>
            </a:r>
            <a:pPr indent="0" marL="0">
              <a:buNone/>
            </a:pPr>
            <a:r>
              <a:rPr lang="en-US" sz="1100" u="sng" dirty="0">
                <a:solidFill>
                  <a:srgbClr val="4B5866"/>
                </a:solidFill>
                <a:latin typeface="Calibri" pitchFamily="34" charset="0"/>
                <a:ea typeface="Calibri" pitchFamily="34" charset="-122"/>
                <a:cs typeface="Calibri" pitchFamily="34" charset="-120"/>
                <a:hlinkClick r:id="rId10" invalidUrl="" action="" tgtFrame="" tooltip="" history="1" highlightClick="0" endSnd="0">
                  <a:extLst>
                    <a:ext uri="{A12FA001-AC4F-418D-AE19-62706E023703}">
                      <ahyp:hlinkClr xmlns:ahyp="http://schemas.microsoft.com/office/drawing/2018/hyperlinkcolor" val="tx"/>
                    </a:ext>
                  </a:extLst>
                </a:hlinkClick>
              </a:rPr>
              <a:t>niclasfohlin.se/metoder/formativ-bedomning/lathund</a:t>
            </a:r>
            <a:endParaRPr lang="en-US" sz="1100" dirty="0"/>
          </a:p>
        </p:txBody>
      </p:sp>
      <p:sp>
        <p:nvSpPr>
          <p:cNvPr id="22" name="Text 17"/>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niclasfohlin.se/metoder/formativ-bedomning/lathund</a:t>
            </a:r>
            <a:endParaRPr lang="en-US" sz="75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seq concurrent="1" nextAc="seek">
              <p:cTn id="7" restart="whenNotActive" fill="hold" evtFilter="cancelBubble" nodeType="interactiveSeq">
                <p:stCondLst>
                  <p:cond evt="onClick" delay="0">
                    <p:tgtEl>
                      <p:spTgt spid="1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3"/>
                                        </p:tgtEl>
                                      </p:cBhvr>
                                    </p:cmd>
                                  </p:childTnLst>
                                </p:cTn>
                              </p:par>
                            </p:childTnLst>
                          </p:cTn>
                        </p:par>
                      </p:childTnLst>
                    </p:cTn>
                  </p:par>
                </p:childTnLst>
              </p:cTn>
              <p:nextCondLst>
                <p:cond evt="onClick" delay="0">
                  <p:tgtEl>
                    <p:spTgt spid="13"/>
                  </p:tgtEl>
                </p:cond>
              </p:nextCondLst>
            </p:seq>
            <p:seq concurrent="1" nextAc="seek">
              <p:cTn id="12" restart="whenNotActive" fill="hold" evtFilter="cancelBubble" nodeType="interactiveSeq">
                <p:stCondLst>
                  <p:cond evt="onClick" delay="0">
                    <p:tgtEl>
                      <p:spTgt spid="18"/>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8"/>
                                        </p:tgtEl>
                                      </p:cBhvr>
                                    </p:cmd>
                                  </p:childTnLst>
                                </p:cTn>
                              </p:par>
                            </p:childTnLst>
                          </p:cTn>
                        </p:par>
                      </p:childTnLst>
                    </p:cTn>
                  </p:par>
                </p:childTnLst>
              </p:cTn>
              <p:nextCondLst>
                <p:cond evt="onClick" delay="0">
                  <p:tgtEl>
                    <p:spTgt spid="18"/>
                  </p:tgtEl>
                </p:cond>
              </p:nextCondLst>
            </p:seq>
            <p:video fullScrn="1">
              <p:cMediaNode vol="80000">
                <p:cTn id="17" fill="hold" display="0">
                  <p:stCondLst>
                    <p:cond delay="indefinite"/>
                  </p:stCondLst>
                </p:cTn>
                <p:tgtEl>
                  <p:spTgt spid="8"/>
                </p:tgtEl>
              </p:cMediaNode>
            </p:video>
            <p:video fullScrn="1">
              <p:cMediaNode vol="80000">
                <p:cTn id="18" fill="hold" display="0">
                  <p:stCondLst>
                    <p:cond delay="indefinite"/>
                  </p:stCondLst>
                </p:cTn>
                <p:tgtEl>
                  <p:spTgt spid="13"/>
                </p:tgtEl>
              </p:cMediaNode>
            </p:video>
            <p:video fullScrn="1">
              <p:cMediaNode vol="80000">
                <p:cTn id="19" fill="hold" display="0">
                  <p:stCondLst>
                    <p:cond delay="indefinite"/>
                  </p:stCondLst>
                </p:cTn>
                <p:tgtEl>
                  <p:spTgt spid="18"/>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Formativ bedömning</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METODEN · 1/4</a:t>
            </a:r>
            <a:endParaRPr lang="en-US" sz="1275" dirty="0"/>
          </a:p>
        </p:txBody>
      </p:sp>
      <p:sp>
        <p:nvSpPr>
          <p:cNvPr id="6" name="Shape 4"/>
          <p:cNvSpPr/>
          <p:nvPr/>
        </p:nvSpPr>
        <p:spPr>
          <a:xfrm>
            <a:off x="0" y="603504"/>
            <a:ext cx="12191695" cy="1036066"/>
          </a:xfrm>
          <a:prstGeom prst="rect">
            <a:avLst/>
          </a:prstGeom>
          <a:solidFill>
            <a:srgbClr val="F3F6FA"/>
          </a:solidFill>
          <a:ln w="12700">
            <a:solidFill>
              <a:srgbClr val="F3F6FA"/>
            </a:solidFill>
            <a:prstDash val="solid"/>
          </a:ln>
        </p:spPr>
      </p:sp>
      <p:sp>
        <p:nvSpPr>
          <p:cNvPr id="7" name="Shape 5"/>
          <p:cNvSpPr/>
          <p:nvPr/>
        </p:nvSpPr>
        <p:spPr>
          <a:xfrm>
            <a:off x="0" y="1621282"/>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2669223"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LEKTIONEN</a:t>
            </a:r>
            <a:endParaRPr lang="en-US" sz="1200" dirty="0"/>
          </a:p>
        </p:txBody>
      </p:sp>
      <p:sp>
        <p:nvSpPr>
          <p:cNvPr id="9" name="Text 7"/>
          <p:cNvSpPr txBox="1"/>
          <p:nvPr/>
        </p:nvSpPr>
        <p:spPr>
          <a:xfrm>
            <a:off x="420624" y="932688"/>
            <a:ext cx="2669223" cy="433832"/>
          </a:xfrm>
          <a:prstGeom prst="rect">
            <a:avLst/>
          </a:prstGeom>
          <a:noFill/>
          <a:ln/>
        </p:spPr>
        <p:txBody>
          <a:bodyPr wrap="square" lIns="0" tIns="0" rIns="0" bIns="0" rtlCol="0" anchor="t"/>
          <a:lstStyle/>
          <a:p>
            <a:pPr algn="l" indent="0" marL="0">
              <a:buNone/>
            </a:pPr>
            <a:r>
              <a:rPr lang="en-US" sz="1400" b="1" dirty="0">
                <a:solidFill>
                  <a:srgbClr val="14202B"/>
                </a:solidFill>
                <a:latin typeface="Calibri" pitchFamily="34" charset="0"/>
                <a:ea typeface="Calibri" pitchFamily="34" charset="-122"/>
                <a:cs typeface="Calibri" pitchFamily="34" charset="-120"/>
              </a:rPr>
              <a:t>Din lektion, 45 minuter, minst tre lektioner i veckan</a:t>
            </a:r>
            <a:endParaRPr lang="en-US" sz="1400" dirty="0"/>
          </a:p>
        </p:txBody>
      </p:sp>
      <p:sp>
        <p:nvSpPr>
          <p:cNvPr id="10" name="Shape 8"/>
          <p:cNvSpPr/>
          <p:nvPr/>
        </p:nvSpPr>
        <p:spPr>
          <a:xfrm>
            <a:off x="3217863" y="603504"/>
            <a:ext cx="9144" cy="1017778"/>
          </a:xfrm>
          <a:prstGeom prst="rect">
            <a:avLst/>
          </a:prstGeom>
          <a:solidFill>
            <a:srgbClr val="E1E6EB"/>
          </a:solidFill>
          <a:ln w="12700">
            <a:solidFill>
              <a:srgbClr val="E1E6EB"/>
            </a:solidFill>
            <a:prstDash val="solid"/>
          </a:ln>
        </p:spPr>
      </p:sp>
      <p:sp>
        <p:nvSpPr>
          <p:cNvPr id="11" name="Text 9"/>
          <p:cNvSpPr txBox="1"/>
          <p:nvPr/>
        </p:nvSpPr>
        <p:spPr>
          <a:xfrm>
            <a:off x="3455607" y="704088"/>
            <a:ext cx="24714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DE FÖRSTA VECKORNA</a:t>
            </a:r>
            <a:endParaRPr lang="en-US" sz="1200" dirty="0"/>
          </a:p>
        </p:txBody>
      </p:sp>
      <p:sp>
        <p:nvSpPr>
          <p:cNvPr id="12" name="Text 10"/>
          <p:cNvSpPr txBox="1"/>
          <p:nvPr/>
        </p:nvSpPr>
        <p:spPr>
          <a:xfrm>
            <a:off x="3455607" y="932688"/>
            <a:ext cx="2471408" cy="216916"/>
          </a:xfrm>
          <a:prstGeom prst="rect">
            <a:avLst/>
          </a:prstGeom>
          <a:noFill/>
          <a:ln/>
        </p:spPr>
        <p:txBody>
          <a:bodyPr wrap="square" lIns="0" tIns="0" rIns="0" bIns="0" rtlCol="0" anchor="t"/>
          <a:lstStyle/>
          <a:p>
            <a:pPr algn="l" indent="0" marL="0">
              <a:buNone/>
            </a:pPr>
            <a:r>
              <a:rPr lang="en-US" sz="1400" b="1" dirty="0">
                <a:solidFill>
                  <a:srgbClr val="14202B"/>
                </a:solidFill>
                <a:latin typeface="Calibri" pitchFamily="34" charset="0"/>
                <a:ea typeface="Calibri" pitchFamily="34" charset="-122"/>
                <a:cs typeface="Calibri" pitchFamily="34" charset="-120"/>
              </a:rPr>
              <a:t>Fem veckor att komma igång</a:t>
            </a:r>
            <a:endParaRPr lang="en-US" sz="1400" dirty="0"/>
          </a:p>
        </p:txBody>
      </p:sp>
      <p:sp>
        <p:nvSpPr>
          <p:cNvPr id="13" name="Shape 11"/>
          <p:cNvSpPr/>
          <p:nvPr/>
        </p:nvSpPr>
        <p:spPr>
          <a:xfrm>
            <a:off x="6055031" y="603504"/>
            <a:ext cx="9144" cy="1017778"/>
          </a:xfrm>
          <a:prstGeom prst="rect">
            <a:avLst/>
          </a:prstGeom>
          <a:solidFill>
            <a:srgbClr val="E1E6EB"/>
          </a:solidFill>
          <a:ln w="12700">
            <a:solidFill>
              <a:srgbClr val="E1E6EB"/>
            </a:solidFill>
            <a:prstDash val="solid"/>
          </a:ln>
        </p:spPr>
      </p:sp>
      <p:sp>
        <p:nvSpPr>
          <p:cNvPr id="14" name="Text 12"/>
          <p:cNvSpPr txBox="1"/>
          <p:nvPr/>
        </p:nvSpPr>
        <p:spPr>
          <a:xfrm>
            <a:off x="6292775" y="704088"/>
            <a:ext cx="2823824"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LÄRANDE TOTALT</a:t>
            </a:r>
            <a:endParaRPr lang="en-US" sz="1200" dirty="0"/>
          </a:p>
        </p:txBody>
      </p:sp>
      <p:sp>
        <p:nvSpPr>
          <p:cNvPr id="15" name="Text 13"/>
          <p:cNvSpPr txBox="1"/>
          <p:nvPr/>
        </p:nvSpPr>
        <p:spPr>
          <a:xfrm>
            <a:off x="6292775" y="932688"/>
            <a:ext cx="2823824" cy="216916"/>
          </a:xfrm>
          <a:prstGeom prst="rect">
            <a:avLst/>
          </a:prstGeom>
          <a:noFill/>
          <a:ln/>
        </p:spPr>
        <p:txBody>
          <a:bodyPr wrap="square" lIns="0" tIns="0" rIns="0" bIns="0" rtlCol="0" anchor="t"/>
          <a:lstStyle/>
          <a:p>
            <a:pPr algn="l" indent="0" marL="0">
              <a:buNone/>
            </a:pPr>
            <a:r>
              <a:rPr lang="en-US" sz="1400" b="1" dirty="0">
                <a:solidFill>
                  <a:srgbClr val="14202B"/>
                </a:solidFill>
                <a:latin typeface="Calibri" pitchFamily="34" charset="0"/>
                <a:ea typeface="Calibri" pitchFamily="34" charset="-122"/>
                <a:cs typeface="Calibri" pitchFamily="34" charset="-120"/>
              </a:rPr>
              <a:t>Gott stöd</a:t>
            </a:r>
            <a:endParaRPr lang="en-US" sz="1400" dirty="0"/>
          </a:p>
        </p:txBody>
      </p:sp>
      <p:sp>
        <p:nvSpPr>
          <p:cNvPr id="16" name="Text 14"/>
          <p:cNvSpPr txBox="1"/>
          <p:nvPr/>
        </p:nvSpPr>
        <p:spPr>
          <a:xfrm>
            <a:off x="6292775" y="1186180"/>
            <a:ext cx="2823824" cy="325374"/>
          </a:xfrm>
          <a:prstGeom prst="rect">
            <a:avLst/>
          </a:prstGeom>
          <a:noFill/>
          <a:ln/>
        </p:spPr>
        <p:txBody>
          <a:bodyPr wrap="square" lIns="0" tIns="0" rIns="0" bIns="0" rtlCol="0" anchor="t"/>
          <a:lstStyle/>
          <a:p>
            <a:pPr algn="l" indent="0" marL="0">
              <a:buNone/>
            </a:pPr>
            <a:r>
              <a:rPr lang="en-US" sz="1050" dirty="0">
                <a:solidFill>
                  <a:srgbClr val="4B5866"/>
                </a:solidFill>
                <a:latin typeface="Calibri" pitchFamily="34" charset="0"/>
                <a:ea typeface="Calibri" pitchFamily="34" charset="-122"/>
                <a:cs typeface="Calibri" pitchFamily="34" charset="-120"/>
              </a:rPr>
              <a:t>Måttlig effekt, mest prövat i åk 1–⁠6 och i elevgrupper som behöver stöd.</a:t>
            </a:r>
            <a:endParaRPr lang="en-US" sz="1050" dirty="0"/>
          </a:p>
        </p:txBody>
      </p:sp>
      <p:sp>
        <p:nvSpPr>
          <p:cNvPr id="17" name="Shape 15"/>
          <p:cNvSpPr/>
          <p:nvPr/>
        </p:nvSpPr>
        <p:spPr>
          <a:xfrm>
            <a:off x="9244615" y="603504"/>
            <a:ext cx="9144" cy="1017778"/>
          </a:xfrm>
          <a:prstGeom prst="rect">
            <a:avLst/>
          </a:prstGeom>
          <a:solidFill>
            <a:srgbClr val="E1E6EB"/>
          </a:solidFill>
          <a:ln w="12700">
            <a:solidFill>
              <a:srgbClr val="E1E6EB"/>
            </a:solidFill>
            <a:prstDash val="solid"/>
          </a:ln>
        </p:spPr>
      </p:sp>
      <p:sp>
        <p:nvSpPr>
          <p:cNvPr id="18" name="Text 16"/>
          <p:cNvSpPr txBox="1"/>
          <p:nvPr/>
        </p:nvSpPr>
        <p:spPr>
          <a:xfrm>
            <a:off x="9482359" y="704088"/>
            <a:ext cx="1239556"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SVÅRIGHET</a:t>
            </a:r>
            <a:endParaRPr lang="en-US" sz="1200" dirty="0"/>
          </a:p>
        </p:txBody>
      </p:sp>
      <p:sp>
        <p:nvSpPr>
          <p:cNvPr id="19" name="Text 17"/>
          <p:cNvSpPr txBox="1"/>
          <p:nvPr/>
        </p:nvSpPr>
        <p:spPr>
          <a:xfrm>
            <a:off x="9482359" y="932688"/>
            <a:ext cx="1239556" cy="216916"/>
          </a:xfrm>
          <a:prstGeom prst="rect">
            <a:avLst/>
          </a:prstGeom>
          <a:noFill/>
          <a:ln/>
        </p:spPr>
        <p:txBody>
          <a:bodyPr wrap="square" lIns="0" tIns="0" rIns="0" bIns="0" rtlCol="0" anchor="t"/>
          <a:lstStyle/>
          <a:p>
            <a:pPr algn="l" indent="0" marL="0">
              <a:buNone/>
            </a:pPr>
            <a:r>
              <a:rPr lang="en-US" sz="1400" b="1" dirty="0">
                <a:solidFill>
                  <a:srgbClr val="14202B"/>
                </a:solidFill>
                <a:latin typeface="Calibri" pitchFamily="34" charset="0"/>
                <a:ea typeface="Calibri" pitchFamily="34" charset="-122"/>
                <a:cs typeface="Calibri" pitchFamily="34" charset="-120"/>
              </a:rPr>
              <a:t>Medelsvårt</a:t>
            </a:r>
            <a:endParaRPr lang="en-US" sz="1400" dirty="0"/>
          </a:p>
        </p:txBody>
      </p:sp>
      <p:sp>
        <p:nvSpPr>
          <p:cNvPr id="20" name="Shape 18"/>
          <p:cNvSpPr/>
          <p:nvPr/>
        </p:nvSpPr>
        <p:spPr>
          <a:xfrm>
            <a:off x="10849932" y="603504"/>
            <a:ext cx="9144" cy="1017778"/>
          </a:xfrm>
          <a:prstGeom prst="rect">
            <a:avLst/>
          </a:prstGeom>
          <a:solidFill>
            <a:srgbClr val="E1E6EB"/>
          </a:solidFill>
          <a:ln w="12700">
            <a:solidFill>
              <a:srgbClr val="E1E6EB"/>
            </a:solidFill>
            <a:prstDash val="solid"/>
          </a:ln>
        </p:spPr>
      </p:sp>
      <p:sp>
        <p:nvSpPr>
          <p:cNvPr id="21" name="Text 19"/>
          <p:cNvSpPr txBox="1"/>
          <p:nvPr/>
        </p:nvSpPr>
        <p:spPr>
          <a:xfrm>
            <a:off x="11087676" y="704088"/>
            <a:ext cx="738259"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KOSTNAD</a:t>
            </a:r>
            <a:endParaRPr lang="en-US" sz="1200" dirty="0"/>
          </a:p>
        </p:txBody>
      </p:sp>
      <p:sp>
        <p:nvSpPr>
          <p:cNvPr id="22" name="Text 20"/>
          <p:cNvSpPr txBox="1"/>
          <p:nvPr/>
        </p:nvSpPr>
        <p:spPr>
          <a:xfrm>
            <a:off x="11087676" y="932688"/>
            <a:ext cx="738259" cy="216916"/>
          </a:xfrm>
          <a:prstGeom prst="rect">
            <a:avLst/>
          </a:prstGeom>
          <a:noFill/>
          <a:ln/>
        </p:spPr>
        <p:txBody>
          <a:bodyPr wrap="square" lIns="0" tIns="0" rIns="0" bIns="0" rtlCol="0" anchor="t"/>
          <a:lstStyle/>
          <a:p>
            <a:pPr algn="l" indent="0" marL="0">
              <a:buNone/>
            </a:pPr>
            <a:r>
              <a:rPr lang="en-US" sz="1400" b="1" dirty="0">
                <a:solidFill>
                  <a:srgbClr val="14202B"/>
                </a:solidFill>
                <a:latin typeface="Calibri" pitchFamily="34" charset="0"/>
                <a:ea typeface="Calibri" pitchFamily="34" charset="-122"/>
                <a:cs typeface="Calibri" pitchFamily="34" charset="-120"/>
              </a:rPr>
              <a:t>Låg</a:t>
            </a:r>
            <a:endParaRPr lang="en-US" sz="1400" dirty="0"/>
          </a:p>
        </p:txBody>
      </p:sp>
      <p:sp>
        <p:nvSpPr>
          <p:cNvPr id="23" name="Shape 21"/>
          <p:cNvSpPr/>
          <p:nvPr/>
        </p:nvSpPr>
        <p:spPr>
          <a:xfrm>
            <a:off x="6086704" y="1639570"/>
            <a:ext cx="18288" cy="5017262"/>
          </a:xfrm>
          <a:prstGeom prst="rect">
            <a:avLst/>
          </a:prstGeom>
          <a:solidFill>
            <a:srgbClr val="14202B"/>
          </a:solidFill>
          <a:ln w="12700">
            <a:solidFill>
              <a:srgbClr val="14202B"/>
            </a:solidFill>
            <a:prstDash val="solid"/>
          </a:ln>
        </p:spPr>
      </p:sp>
      <p:sp>
        <p:nvSpPr>
          <p:cNvPr id="24" name="Text 22"/>
          <p:cNvSpPr txBox="1"/>
          <p:nvPr/>
        </p:nvSpPr>
        <p:spPr>
          <a:xfrm>
            <a:off x="420624" y="1822450"/>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METODEN</a:t>
            </a:r>
            <a:endParaRPr lang="en-US" sz="1200" dirty="0"/>
          </a:p>
        </p:txBody>
      </p:sp>
      <p:sp>
        <p:nvSpPr>
          <p:cNvPr id="25" name="Text 23"/>
          <p:cNvSpPr txBox="1"/>
          <p:nvPr/>
        </p:nvSpPr>
        <p:spPr>
          <a:xfrm>
            <a:off x="420624" y="2096770"/>
            <a:ext cx="5519776" cy="1257300"/>
          </a:xfrm>
          <a:prstGeom prst="rect">
            <a:avLst/>
          </a:prstGeom>
          <a:noFill/>
          <a:ln/>
        </p:spPr>
        <p:txBody>
          <a:bodyPr wrap="square" lIns="0" tIns="0" rIns="0" bIns="0" rtlCol="0" anchor="t"/>
          <a:lstStyle/>
          <a:p>
            <a:pPr algn="l" indent="0" marL="0">
              <a:spcAft>
                <a:spcPts val="750"/>
              </a:spcAft>
              <a:buNone/>
            </a:pPr>
            <a:r>
              <a:rPr lang="en-US" sz="1500" dirty="0">
                <a:solidFill>
                  <a:srgbClr val="14202B"/>
                </a:solidFill>
                <a:latin typeface="Calibri" pitchFamily="34" charset="0"/>
                <a:ea typeface="Calibri" pitchFamily="34" charset="-122"/>
                <a:cs typeface="Calibri" pitchFamily="34" charset="-120"/>
              </a:rPr>
              <a:t>Du lägger ett lager över din egen planering, så att du får veta vad alla har förstått medan du kan göra något åt det. Det du ser avgör nästa steg.</a:t>
            </a:r>
            <a:endParaRPr lang="en-US" sz="1500" dirty="0"/>
          </a:p>
          <a:p>
            <a:pPr algn="l" indent="0" marL="0">
              <a:spcAft>
                <a:spcPts val="750"/>
              </a:spcAft>
              <a:buNone/>
            </a:pPr>
            <a:r>
              <a:rPr lang="en-US" sz="1500" dirty="0">
                <a:solidFill>
                  <a:srgbClr val="14202B"/>
                </a:solidFill>
                <a:latin typeface="Calibri" pitchFamily="34" charset="0"/>
                <a:ea typeface="Calibri" pitchFamily="34" charset="-122"/>
                <a:cs typeface="Calibri" pitchFamily="34" charset="-120"/>
              </a:rPr>
              <a:t>Lärandet går till så här. Eleverna tar ställning, du får veta vad som hindrar dem, och de märker att deras svar ändrar lektionen.</a:t>
            </a:r>
            <a:endParaRPr lang="en-US" sz="1500" dirty="0"/>
          </a:p>
        </p:txBody>
      </p:sp>
      <p:sp>
        <p:nvSpPr>
          <p:cNvPr id="26" name="Shape 24"/>
          <p:cNvSpPr/>
          <p:nvPr/>
        </p:nvSpPr>
        <p:spPr>
          <a:xfrm>
            <a:off x="420624" y="3518662"/>
            <a:ext cx="5519776" cy="924211"/>
          </a:xfrm>
          <a:prstGeom prst="rect">
            <a:avLst/>
          </a:prstGeom>
          <a:solidFill>
            <a:srgbClr val="FBF3E4"/>
          </a:solidFill>
          <a:ln w="12700">
            <a:solidFill>
              <a:srgbClr val="FBF3E4"/>
            </a:solidFill>
            <a:prstDash val="solid"/>
          </a:ln>
        </p:spPr>
      </p:sp>
      <p:sp>
        <p:nvSpPr>
          <p:cNvPr id="27" name="Shape 25"/>
          <p:cNvSpPr/>
          <p:nvPr/>
        </p:nvSpPr>
        <p:spPr>
          <a:xfrm>
            <a:off x="420624" y="3518662"/>
            <a:ext cx="36576" cy="924211"/>
          </a:xfrm>
          <a:prstGeom prst="rect">
            <a:avLst/>
          </a:prstGeom>
          <a:solidFill>
            <a:srgbClr val="8A5A1E"/>
          </a:solidFill>
          <a:ln w="12700">
            <a:solidFill>
              <a:srgbClr val="8A5A1E"/>
            </a:solidFill>
            <a:prstDash val="solid"/>
          </a:ln>
        </p:spPr>
      </p:sp>
      <p:sp>
        <p:nvSpPr>
          <p:cNvPr id="28" name="Text 26"/>
          <p:cNvSpPr txBox="1"/>
          <p:nvPr/>
        </p:nvSpPr>
        <p:spPr>
          <a:xfrm>
            <a:off x="612648" y="3628390"/>
            <a:ext cx="5154016" cy="704755"/>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DET SVÅRASTE  </a:t>
            </a:r>
            <a:pPr algn="l" indent="0" marL="0">
              <a:buNone/>
            </a:pPr>
            <a:r>
              <a:rPr lang="en-US" sz="1438" dirty="0">
                <a:solidFill>
                  <a:srgbClr val="14202B"/>
                </a:solidFill>
                <a:latin typeface="Calibri" pitchFamily="34" charset="0"/>
                <a:ea typeface="Calibri" pitchFamily="34" charset="-122"/>
                <a:cs typeface="Calibri" pitchFamily="34" charset="-120"/>
              </a:rPr>
              <a:t>Det som ofta försvinner är beslutet: alla visar, men nästa steg är detsamma som innan du frågade. Tänk igenom före frågan vad du gör vid varje utfall, och säg högt vad du såg.</a:t>
            </a:r>
            <a:endParaRPr lang="en-US" sz="1438" dirty="0"/>
          </a:p>
        </p:txBody>
      </p:sp>
      <p:sp>
        <p:nvSpPr>
          <p:cNvPr id="29" name="Text 27"/>
          <p:cNvSpPr txBox="1"/>
          <p:nvPr/>
        </p:nvSpPr>
        <p:spPr>
          <a:xfrm>
            <a:off x="6388456" y="1822450"/>
            <a:ext cx="538261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KÄRNAN</a:t>
            </a:r>
            <a:endParaRPr lang="en-US" sz="1200" dirty="0"/>
          </a:p>
        </p:txBody>
      </p:sp>
      <p:sp>
        <p:nvSpPr>
          <p:cNvPr id="30" name="Shape 28"/>
          <p:cNvSpPr/>
          <p:nvPr/>
        </p:nvSpPr>
        <p:spPr>
          <a:xfrm>
            <a:off x="6388456" y="2096770"/>
            <a:ext cx="2627300" cy="1569784"/>
          </a:xfrm>
          <a:prstGeom prst="rect">
            <a:avLst/>
          </a:prstGeom>
          <a:solidFill>
            <a:srgbClr val="FFFFFF"/>
          </a:solidFill>
          <a:ln w="9525">
            <a:solidFill>
              <a:srgbClr val="E1E6EB"/>
            </a:solidFill>
            <a:prstDash val="solid"/>
          </a:ln>
        </p:spPr>
      </p:sp>
      <p:sp>
        <p:nvSpPr>
          <p:cNvPr id="31" name="Text 29"/>
          <p:cNvSpPr/>
          <p:nvPr/>
        </p:nvSpPr>
        <p:spPr>
          <a:xfrm>
            <a:off x="6498184" y="2188210"/>
            <a:ext cx="274320" cy="274320"/>
          </a:xfrm>
          <a:prstGeom prst="ellipse">
            <a:avLst/>
          </a:prstGeom>
          <a:solidFill>
            <a:srgbClr val="1D4F91"/>
          </a:solidFill>
          <a:ln>
            <a:solidFill>
              <a:srgbClr val="1D4F91"/>
            </a:solid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32" name="Text 30"/>
          <p:cNvSpPr txBox="1"/>
          <p:nvPr/>
        </p:nvSpPr>
        <p:spPr>
          <a:xfrm>
            <a:off x="6863944" y="2188210"/>
            <a:ext cx="2042084" cy="464820"/>
          </a:xfrm>
          <a:prstGeom prst="rect">
            <a:avLst/>
          </a:prstGeom>
          <a:noFill/>
          <a:ln/>
        </p:spPr>
        <p:txBody>
          <a:bodyPr wrap="square" lIns="0" tIns="0" rIns="0" bIns="0" rtlCol="0" anchor="t"/>
          <a:lstStyle/>
          <a:p>
            <a:pPr algn="l" indent="0" marL="0">
              <a:buNone/>
            </a:pPr>
            <a:r>
              <a:rPr lang="en-US" sz="1500" b="1" dirty="0">
                <a:solidFill>
                  <a:srgbClr val="14202B"/>
                </a:solidFill>
                <a:latin typeface="Calibri" pitchFamily="34" charset="0"/>
                <a:ea typeface="Calibri" pitchFamily="34" charset="-122"/>
                <a:cs typeface="Calibri" pitchFamily="34" charset="-120"/>
              </a:rPr>
              <a:t>En fråga som säger något</a:t>
            </a:r>
            <a:endParaRPr lang="en-US" sz="1500" dirty="0"/>
          </a:p>
        </p:txBody>
      </p:sp>
      <p:sp>
        <p:nvSpPr>
          <p:cNvPr id="33" name="Text 31"/>
          <p:cNvSpPr txBox="1"/>
          <p:nvPr/>
        </p:nvSpPr>
        <p:spPr>
          <a:xfrm>
            <a:off x="6498184" y="2707894"/>
            <a:ext cx="2407844" cy="610076"/>
          </a:xfrm>
          <a:prstGeom prst="rect">
            <a:avLst/>
          </a:prstGeom>
          <a:noFill/>
          <a:ln/>
        </p:spPr>
        <p:txBody>
          <a:bodyPr wrap="square" lIns="0" tIns="0" rIns="0" bIns="0" rtlCol="0" anchor="t"/>
          <a:lstStyle/>
          <a:p>
            <a:pPr algn="l" indent="0" marL="0">
              <a:buNone/>
            </a:pPr>
            <a:r>
              <a:rPr lang="en-US" sz="1313" dirty="0">
                <a:solidFill>
                  <a:srgbClr val="14202B"/>
                </a:solidFill>
                <a:latin typeface="Calibri" pitchFamily="34" charset="0"/>
                <a:ea typeface="Calibri" pitchFamily="34" charset="-122"/>
                <a:cs typeface="Calibri" pitchFamily="34" charset="-120"/>
              </a:rPr>
              <a:t>Du ställer en fråga där rätt och fel tänkande ger olika svar, och du vet vilket fel du letar efter.</a:t>
            </a:r>
            <a:endParaRPr lang="en-US" sz="1313" dirty="0"/>
          </a:p>
        </p:txBody>
      </p:sp>
      <p:sp>
        <p:nvSpPr>
          <p:cNvPr id="34" name="Text 32"/>
          <p:cNvSpPr txBox="1"/>
          <p:nvPr/>
        </p:nvSpPr>
        <p:spPr>
          <a:xfrm>
            <a:off x="6498184" y="3391122"/>
            <a:ext cx="2407844" cy="183991"/>
          </a:xfrm>
          <a:prstGeom prst="rect">
            <a:avLst/>
          </a:prstGeom>
          <a:noFill/>
          <a:ln/>
        </p:spPr>
        <p:txBody>
          <a:bodyPr wrap="square" lIns="0" tIns="0" rIns="0" bIns="0" rtlCol="0" anchor="t"/>
          <a:lstStyle/>
          <a:p>
            <a:pPr algn="l" indent="0" marL="0">
              <a:buNone/>
            </a:pPr>
            <a:r>
              <a:rPr lang="en-US" sz="1188" i="1" dirty="0">
                <a:solidFill>
                  <a:srgbClr val="4B5866"/>
                </a:solidFill>
                <a:latin typeface="Calibri" pitchFamily="34" charset="0"/>
                <a:ea typeface="Calibri" pitchFamily="34" charset="-122"/>
                <a:cs typeface="Calibri" pitchFamily="34" charset="-120"/>
              </a:rPr>
              <a:t>Alla visar och Exit‑lappen</a:t>
            </a:r>
            <a:endParaRPr lang="en-US" sz="1188" dirty="0"/>
          </a:p>
        </p:txBody>
      </p:sp>
      <p:sp>
        <p:nvSpPr>
          <p:cNvPr id="35" name="Shape 33"/>
          <p:cNvSpPr/>
          <p:nvPr/>
        </p:nvSpPr>
        <p:spPr>
          <a:xfrm>
            <a:off x="9143771" y="2096770"/>
            <a:ext cx="2627300" cy="1569784"/>
          </a:xfrm>
          <a:prstGeom prst="rect">
            <a:avLst/>
          </a:prstGeom>
          <a:solidFill>
            <a:srgbClr val="FFFFFF"/>
          </a:solidFill>
          <a:ln w="9525">
            <a:solidFill>
              <a:srgbClr val="E1E6EB"/>
            </a:solidFill>
            <a:prstDash val="solid"/>
          </a:ln>
        </p:spPr>
      </p:sp>
      <p:sp>
        <p:nvSpPr>
          <p:cNvPr id="36" name="Text 34"/>
          <p:cNvSpPr/>
          <p:nvPr/>
        </p:nvSpPr>
        <p:spPr>
          <a:xfrm>
            <a:off x="9253499" y="2188210"/>
            <a:ext cx="274320" cy="274320"/>
          </a:xfrm>
          <a:prstGeom prst="ellipse">
            <a:avLst/>
          </a:prstGeom>
          <a:solidFill>
            <a:srgbClr val="1D4F91"/>
          </a:solidFill>
          <a:ln>
            <a:solidFill>
              <a:srgbClr val="1D4F91"/>
            </a:solid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37" name="Text 35"/>
          <p:cNvSpPr txBox="1"/>
          <p:nvPr/>
        </p:nvSpPr>
        <p:spPr>
          <a:xfrm>
            <a:off x="9619259" y="2188210"/>
            <a:ext cx="2042084" cy="274320"/>
          </a:xfrm>
          <a:prstGeom prst="rect">
            <a:avLst/>
          </a:prstGeom>
          <a:noFill/>
          <a:ln/>
        </p:spPr>
        <p:txBody>
          <a:bodyPr wrap="square" lIns="0" tIns="0" rIns="0" bIns="0" rtlCol="0" anchor="ctr"/>
          <a:lstStyle/>
          <a:p>
            <a:pPr algn="l" indent="0" marL="0">
              <a:buNone/>
            </a:pPr>
            <a:r>
              <a:rPr lang="en-US" sz="1500" b="1" dirty="0">
                <a:solidFill>
                  <a:srgbClr val="14202B"/>
                </a:solidFill>
                <a:latin typeface="Calibri" pitchFamily="34" charset="0"/>
                <a:ea typeface="Calibri" pitchFamily="34" charset="-122"/>
                <a:cs typeface="Calibri" pitchFamily="34" charset="-120"/>
              </a:rPr>
              <a:t>Alla visar samtidigt</a:t>
            </a:r>
            <a:endParaRPr lang="en-US" sz="1500" dirty="0"/>
          </a:p>
        </p:txBody>
      </p:sp>
      <p:sp>
        <p:nvSpPr>
          <p:cNvPr id="38" name="Text 36"/>
          <p:cNvSpPr txBox="1"/>
          <p:nvPr/>
        </p:nvSpPr>
        <p:spPr>
          <a:xfrm>
            <a:off x="9253499" y="2517394"/>
            <a:ext cx="2407844" cy="610076"/>
          </a:xfrm>
          <a:prstGeom prst="rect">
            <a:avLst/>
          </a:prstGeom>
          <a:noFill/>
          <a:ln/>
        </p:spPr>
        <p:txBody>
          <a:bodyPr wrap="square" lIns="0" tIns="0" rIns="0" bIns="0" rtlCol="0" anchor="t"/>
          <a:lstStyle/>
          <a:p>
            <a:pPr algn="l" indent="0" marL="0">
              <a:buNone/>
            </a:pPr>
            <a:r>
              <a:rPr lang="en-US" sz="1313" dirty="0">
                <a:solidFill>
                  <a:srgbClr val="14202B"/>
                </a:solidFill>
                <a:latin typeface="Calibri" pitchFamily="34" charset="0"/>
                <a:ea typeface="Calibri" pitchFamily="34" charset="-122"/>
                <a:cs typeface="Calibri" pitchFamily="34" charset="-120"/>
              </a:rPr>
              <a:t>Alla tänker först själva och visar sedan samtidigt, så att du ser hela klassen på en gång.</a:t>
            </a:r>
            <a:endParaRPr lang="en-US" sz="1313" dirty="0"/>
          </a:p>
        </p:txBody>
      </p:sp>
      <p:sp>
        <p:nvSpPr>
          <p:cNvPr id="39" name="Text 37"/>
          <p:cNvSpPr txBox="1"/>
          <p:nvPr/>
        </p:nvSpPr>
        <p:spPr>
          <a:xfrm>
            <a:off x="9253499" y="3391122"/>
            <a:ext cx="2407844" cy="183991"/>
          </a:xfrm>
          <a:prstGeom prst="rect">
            <a:avLst/>
          </a:prstGeom>
          <a:noFill/>
          <a:ln/>
        </p:spPr>
        <p:txBody>
          <a:bodyPr wrap="square" lIns="0" tIns="0" rIns="0" bIns="0" rtlCol="0" anchor="t"/>
          <a:lstStyle/>
          <a:p>
            <a:pPr algn="l" indent="0" marL="0">
              <a:buNone/>
            </a:pPr>
            <a:r>
              <a:rPr lang="en-US" sz="1188" i="1" dirty="0">
                <a:solidFill>
                  <a:srgbClr val="4B5866"/>
                </a:solidFill>
                <a:latin typeface="Calibri" pitchFamily="34" charset="0"/>
                <a:ea typeface="Calibri" pitchFamily="34" charset="-122"/>
                <a:cs typeface="Calibri" pitchFamily="34" charset="-120"/>
              </a:rPr>
              <a:t>Alla visar</a:t>
            </a:r>
            <a:endParaRPr lang="en-US" sz="1188" dirty="0"/>
          </a:p>
        </p:txBody>
      </p:sp>
      <p:sp>
        <p:nvSpPr>
          <p:cNvPr id="40" name="Shape 38"/>
          <p:cNvSpPr/>
          <p:nvPr/>
        </p:nvSpPr>
        <p:spPr>
          <a:xfrm>
            <a:off x="6388456" y="3794569"/>
            <a:ext cx="2627300" cy="1379284"/>
          </a:xfrm>
          <a:prstGeom prst="rect">
            <a:avLst/>
          </a:prstGeom>
          <a:solidFill>
            <a:srgbClr val="FFFFFF"/>
          </a:solidFill>
          <a:ln w="9525">
            <a:solidFill>
              <a:srgbClr val="E1E6EB"/>
            </a:solidFill>
            <a:prstDash val="solid"/>
          </a:ln>
        </p:spPr>
      </p:sp>
      <p:sp>
        <p:nvSpPr>
          <p:cNvPr id="41" name="Text 39"/>
          <p:cNvSpPr/>
          <p:nvPr/>
        </p:nvSpPr>
        <p:spPr>
          <a:xfrm>
            <a:off x="6498184" y="3886009"/>
            <a:ext cx="274320" cy="274320"/>
          </a:xfrm>
          <a:prstGeom prst="ellipse">
            <a:avLst/>
          </a:prstGeom>
          <a:solidFill>
            <a:srgbClr val="1D4F91"/>
          </a:solidFill>
          <a:ln>
            <a:solidFill>
              <a:srgbClr val="1D4F91"/>
            </a:solid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42" name="Text 40"/>
          <p:cNvSpPr txBox="1"/>
          <p:nvPr/>
        </p:nvSpPr>
        <p:spPr>
          <a:xfrm>
            <a:off x="6863944" y="3886009"/>
            <a:ext cx="2042084" cy="274320"/>
          </a:xfrm>
          <a:prstGeom prst="rect">
            <a:avLst/>
          </a:prstGeom>
          <a:noFill/>
          <a:ln/>
        </p:spPr>
        <p:txBody>
          <a:bodyPr wrap="square" lIns="0" tIns="0" rIns="0" bIns="0" rtlCol="0" anchor="ctr"/>
          <a:lstStyle/>
          <a:p>
            <a:pPr algn="l" indent="0" marL="0">
              <a:buNone/>
            </a:pPr>
            <a:r>
              <a:rPr lang="en-US" sz="1500" b="1" dirty="0">
                <a:solidFill>
                  <a:srgbClr val="14202B"/>
                </a:solidFill>
                <a:latin typeface="Calibri" pitchFamily="34" charset="0"/>
                <a:ea typeface="Calibri" pitchFamily="34" charset="-122"/>
                <a:cs typeface="Calibri" pitchFamily="34" charset="-120"/>
              </a:rPr>
              <a:t>Beslutet</a:t>
            </a:r>
            <a:endParaRPr lang="en-US" sz="1500" dirty="0"/>
          </a:p>
        </p:txBody>
      </p:sp>
      <p:sp>
        <p:nvSpPr>
          <p:cNvPr id="43" name="Text 41"/>
          <p:cNvSpPr txBox="1"/>
          <p:nvPr/>
        </p:nvSpPr>
        <p:spPr>
          <a:xfrm>
            <a:off x="6498184" y="4215194"/>
            <a:ext cx="2407844" cy="610076"/>
          </a:xfrm>
          <a:prstGeom prst="rect">
            <a:avLst/>
          </a:prstGeom>
          <a:noFill/>
          <a:ln/>
        </p:spPr>
        <p:txBody>
          <a:bodyPr wrap="square" lIns="0" tIns="0" rIns="0" bIns="0" rtlCol="0" anchor="t"/>
          <a:lstStyle/>
          <a:p>
            <a:pPr algn="l" indent="0" marL="0">
              <a:buNone/>
            </a:pPr>
            <a:r>
              <a:rPr lang="en-US" sz="1313" dirty="0">
                <a:solidFill>
                  <a:srgbClr val="14202B"/>
                </a:solidFill>
                <a:latin typeface="Calibri" pitchFamily="34" charset="0"/>
                <a:ea typeface="Calibri" pitchFamily="34" charset="-122"/>
                <a:cs typeface="Calibri" pitchFamily="34" charset="-120"/>
              </a:rPr>
              <a:t>Före frågan har du tänkt igenom vad du gör vid varje utfall, och nästa steg följer det du såg.</a:t>
            </a:r>
            <a:endParaRPr lang="en-US" sz="1313" dirty="0"/>
          </a:p>
        </p:txBody>
      </p:sp>
      <p:sp>
        <p:nvSpPr>
          <p:cNvPr id="44" name="Text 42"/>
          <p:cNvSpPr txBox="1"/>
          <p:nvPr/>
        </p:nvSpPr>
        <p:spPr>
          <a:xfrm>
            <a:off x="6498184" y="4898422"/>
            <a:ext cx="2407844" cy="183991"/>
          </a:xfrm>
          <a:prstGeom prst="rect">
            <a:avLst/>
          </a:prstGeom>
          <a:noFill/>
          <a:ln/>
        </p:spPr>
        <p:txBody>
          <a:bodyPr wrap="square" lIns="0" tIns="0" rIns="0" bIns="0" rtlCol="0" anchor="t"/>
          <a:lstStyle/>
          <a:p>
            <a:pPr algn="l" indent="0" marL="0">
              <a:buNone/>
            </a:pPr>
            <a:r>
              <a:rPr lang="en-US" sz="1188" i="1" dirty="0">
                <a:solidFill>
                  <a:srgbClr val="4B5866"/>
                </a:solidFill>
                <a:latin typeface="Calibri" pitchFamily="34" charset="0"/>
                <a:ea typeface="Calibri" pitchFamily="34" charset="-122"/>
                <a:cs typeface="Calibri" pitchFamily="34" charset="-120"/>
              </a:rPr>
              <a:t>Starten och Beslutet</a:t>
            </a:r>
            <a:endParaRPr lang="en-US" sz="1188" dirty="0"/>
          </a:p>
        </p:txBody>
      </p:sp>
      <p:sp>
        <p:nvSpPr>
          <p:cNvPr id="45" name="Shape 43"/>
          <p:cNvSpPr/>
          <p:nvPr/>
        </p:nvSpPr>
        <p:spPr>
          <a:xfrm>
            <a:off x="9143771" y="3794569"/>
            <a:ext cx="2627300" cy="1379284"/>
          </a:xfrm>
          <a:prstGeom prst="rect">
            <a:avLst/>
          </a:prstGeom>
          <a:solidFill>
            <a:srgbClr val="FFFFFF"/>
          </a:solidFill>
          <a:ln w="9525">
            <a:solidFill>
              <a:srgbClr val="E1E6EB"/>
            </a:solidFill>
            <a:prstDash val="solid"/>
          </a:ln>
        </p:spPr>
      </p:sp>
      <p:sp>
        <p:nvSpPr>
          <p:cNvPr id="46" name="Text 44"/>
          <p:cNvSpPr/>
          <p:nvPr/>
        </p:nvSpPr>
        <p:spPr>
          <a:xfrm>
            <a:off x="9253499" y="3886009"/>
            <a:ext cx="274320" cy="274320"/>
          </a:xfrm>
          <a:prstGeom prst="ellipse">
            <a:avLst/>
          </a:prstGeom>
          <a:solidFill>
            <a:srgbClr val="1D4F91"/>
          </a:solidFill>
          <a:ln>
            <a:solidFill>
              <a:srgbClr val="1D4F91"/>
            </a:solid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a:t>
            </a:r>
            <a:endParaRPr lang="en-US" sz="1100" dirty="0"/>
          </a:p>
        </p:txBody>
      </p:sp>
      <p:sp>
        <p:nvSpPr>
          <p:cNvPr id="47" name="Text 45"/>
          <p:cNvSpPr txBox="1"/>
          <p:nvPr/>
        </p:nvSpPr>
        <p:spPr>
          <a:xfrm>
            <a:off x="9619259" y="3886009"/>
            <a:ext cx="2042084" cy="274320"/>
          </a:xfrm>
          <a:prstGeom prst="rect">
            <a:avLst/>
          </a:prstGeom>
          <a:noFill/>
          <a:ln/>
        </p:spPr>
        <p:txBody>
          <a:bodyPr wrap="square" lIns="0" tIns="0" rIns="0" bIns="0" rtlCol="0" anchor="ctr"/>
          <a:lstStyle/>
          <a:p>
            <a:pPr algn="l" indent="0" marL="0">
              <a:buNone/>
            </a:pPr>
            <a:r>
              <a:rPr lang="en-US" sz="1500" b="1" dirty="0">
                <a:solidFill>
                  <a:srgbClr val="14202B"/>
                </a:solidFill>
                <a:latin typeface="Calibri" pitchFamily="34" charset="0"/>
                <a:ea typeface="Calibri" pitchFamily="34" charset="-122"/>
                <a:cs typeface="Calibri" pitchFamily="34" charset="-120"/>
              </a:rPr>
              <a:t>Alla visar igen</a:t>
            </a:r>
            <a:endParaRPr lang="en-US" sz="1500" dirty="0"/>
          </a:p>
        </p:txBody>
      </p:sp>
      <p:sp>
        <p:nvSpPr>
          <p:cNvPr id="48" name="Text 46"/>
          <p:cNvSpPr txBox="1"/>
          <p:nvPr/>
        </p:nvSpPr>
        <p:spPr>
          <a:xfrm>
            <a:off x="9253499" y="4215194"/>
            <a:ext cx="2407844" cy="406718"/>
          </a:xfrm>
          <a:prstGeom prst="rect">
            <a:avLst/>
          </a:prstGeom>
          <a:noFill/>
          <a:ln/>
        </p:spPr>
        <p:txBody>
          <a:bodyPr wrap="square" lIns="0" tIns="0" rIns="0" bIns="0" rtlCol="0" anchor="t"/>
          <a:lstStyle/>
          <a:p>
            <a:pPr algn="l" indent="0" marL="0">
              <a:buNone/>
            </a:pPr>
            <a:r>
              <a:rPr lang="en-US" sz="1313" dirty="0">
                <a:solidFill>
                  <a:srgbClr val="14202B"/>
                </a:solidFill>
                <a:latin typeface="Calibri" pitchFamily="34" charset="0"/>
                <a:ea typeface="Calibri" pitchFamily="34" charset="-122"/>
                <a:cs typeface="Calibri" pitchFamily="34" charset="-120"/>
              </a:rPr>
              <a:t>Efter en ändring visar alla igen, så att ni ser om det hjälpte.</a:t>
            </a:r>
            <a:endParaRPr lang="en-US" sz="1313" dirty="0"/>
          </a:p>
        </p:txBody>
      </p:sp>
      <p:sp>
        <p:nvSpPr>
          <p:cNvPr id="49" name="Text 47"/>
          <p:cNvSpPr txBox="1"/>
          <p:nvPr/>
        </p:nvSpPr>
        <p:spPr>
          <a:xfrm>
            <a:off x="9253499" y="4898422"/>
            <a:ext cx="2407844" cy="183991"/>
          </a:xfrm>
          <a:prstGeom prst="rect">
            <a:avLst/>
          </a:prstGeom>
          <a:noFill/>
          <a:ln/>
        </p:spPr>
        <p:txBody>
          <a:bodyPr wrap="square" lIns="0" tIns="0" rIns="0" bIns="0" rtlCol="0" anchor="t"/>
          <a:lstStyle/>
          <a:p>
            <a:pPr algn="l" indent="0" marL="0">
              <a:buNone/>
            </a:pPr>
            <a:r>
              <a:rPr lang="en-US" sz="1188" i="1" dirty="0">
                <a:solidFill>
                  <a:srgbClr val="4B5866"/>
                </a:solidFill>
                <a:latin typeface="Calibri" pitchFamily="34" charset="0"/>
                <a:ea typeface="Calibri" pitchFamily="34" charset="-122"/>
                <a:cs typeface="Calibri" pitchFamily="34" charset="-120"/>
              </a:rPr>
              <a:t>Starten och Beslutet</a:t>
            </a:r>
            <a:endParaRPr lang="en-US" sz="1188" dirty="0"/>
          </a:p>
        </p:txBody>
      </p:sp>
      <p:sp>
        <p:nvSpPr>
          <p:cNvPr id="50" name="Text 48"/>
          <p:cNvSpPr txBox="1"/>
          <p:nvPr/>
        </p:nvSpPr>
        <p:spPr>
          <a:xfrm>
            <a:off x="6388456" y="5301869"/>
            <a:ext cx="5382616" cy="203359"/>
          </a:xfrm>
          <a:prstGeom prst="rect">
            <a:avLst/>
          </a:prstGeom>
          <a:noFill/>
          <a:ln/>
        </p:spPr>
        <p:txBody>
          <a:bodyPr wrap="square" lIns="0" tIns="0" rIns="0" bIns="0" rtlCol="0" anchor="t"/>
          <a:lstStyle/>
          <a:p>
            <a:pPr algn="ctr" indent="0" marL="0">
              <a:buNone/>
            </a:pPr>
            <a:r>
              <a:rPr lang="en-US" sz="1313" i="1" dirty="0">
                <a:solidFill>
                  <a:srgbClr val="4B5866"/>
                </a:solidFill>
                <a:latin typeface="Calibri" pitchFamily="34" charset="0"/>
                <a:ea typeface="Calibri" pitchFamily="34" charset="-122"/>
                <a:cs typeface="Calibri" pitchFamily="34" charset="-120"/>
              </a:rPr>
              <a:t>Du frågar, alla visar, du väljer vad ni gör, och efter en ändring visar alla igen.</a:t>
            </a:r>
            <a:endParaRPr lang="en-US" sz="1313" dirty="0"/>
          </a:p>
        </p:txBody>
      </p:sp>
      <p:sp>
        <p:nvSpPr>
          <p:cNvPr id="51" name="Text 49"/>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niclasfohlin.se/metoder/formativ-bedomning/lathund</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Vägen till måndag</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2/4</a:t>
            </a:r>
            <a:endParaRPr lang="en-US" sz="1275" dirty="0"/>
          </a:p>
        </p:txBody>
      </p:sp>
      <p:sp>
        <p:nvSpPr>
          <p:cNvPr id="6" name="Shape 4"/>
          <p:cNvSpPr/>
          <p:nvPr/>
        </p:nvSpPr>
        <p:spPr>
          <a:xfrm>
            <a:off x="0" y="603504"/>
            <a:ext cx="12191695" cy="18288"/>
          </a:xfrm>
          <a:prstGeom prst="rect">
            <a:avLst/>
          </a:prstGeom>
          <a:solidFill>
            <a:srgbClr val="14202B"/>
          </a:solidFill>
          <a:ln w="12700">
            <a:solidFill>
              <a:srgbClr val="14202B"/>
            </a:solidFill>
            <a:prstDash val="solid"/>
          </a:ln>
        </p:spPr>
      </p:sp>
      <p:sp>
        <p:nvSpPr>
          <p:cNvPr id="7" name="Shape 5"/>
          <p:cNvSpPr/>
          <p:nvPr/>
        </p:nvSpPr>
        <p:spPr>
          <a:xfrm>
            <a:off x="6086704" y="621792"/>
            <a:ext cx="18288" cy="6035040"/>
          </a:xfrm>
          <a:prstGeom prst="rect">
            <a:avLst/>
          </a:prstGeom>
          <a:solidFill>
            <a:srgbClr val="14202B"/>
          </a:solidFill>
          <a:ln w="12700">
            <a:solidFill>
              <a:srgbClr val="14202B"/>
            </a:solidFill>
            <a:prstDash val="solid"/>
          </a:ln>
        </p:spPr>
      </p:sp>
      <p:sp>
        <p:nvSpPr>
          <p:cNvPr id="8" name="Shape 6"/>
          <p:cNvSpPr/>
          <p:nvPr/>
        </p:nvSpPr>
        <p:spPr>
          <a:xfrm>
            <a:off x="420624" y="804672"/>
            <a:ext cx="5519776" cy="4050856"/>
          </a:xfrm>
          <a:prstGeom prst="rect">
            <a:avLst/>
          </a:prstGeom>
          <a:solidFill>
            <a:srgbClr val="FFFFFF"/>
          </a:solidFill>
          <a:ln w="12700">
            <a:solidFill>
              <a:srgbClr val="14202B"/>
            </a:solidFill>
            <a:prstDash val="solid"/>
          </a:ln>
        </p:spPr>
      </p:sp>
      <p:sp>
        <p:nvSpPr>
          <p:cNvPr id="9" name="Shape 7"/>
          <p:cNvSpPr/>
          <p:nvPr/>
        </p:nvSpPr>
        <p:spPr>
          <a:xfrm>
            <a:off x="429768" y="813816"/>
            <a:ext cx="5501488" cy="310896"/>
          </a:xfrm>
          <a:prstGeom prst="rect">
            <a:avLst/>
          </a:prstGeom>
          <a:solidFill>
            <a:srgbClr val="14202B"/>
          </a:solidFill>
          <a:ln w="12700">
            <a:solidFill>
              <a:srgbClr val="14202B"/>
            </a:solidFill>
            <a:prstDash val="solid"/>
          </a:ln>
        </p:spPr>
      </p:sp>
      <p:sp>
        <p:nvSpPr>
          <p:cNvPr id="10" name="Text 8"/>
          <p:cNvSpPr txBox="1"/>
          <p:nvPr/>
        </p:nvSpPr>
        <p:spPr>
          <a:xfrm>
            <a:off x="557784" y="868680"/>
            <a:ext cx="524545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FÖRE FÖRSTA LEKTIONEN</a:t>
            </a:r>
            <a:endParaRPr lang="en-US" sz="1200" dirty="0"/>
          </a:p>
        </p:txBody>
      </p:sp>
      <p:sp>
        <p:nvSpPr>
          <p:cNvPr id="11" name="Text 9"/>
          <p:cNvSpPr txBox="1"/>
          <p:nvPr/>
        </p:nvSpPr>
        <p:spPr>
          <a:xfrm>
            <a:off x="566928" y="1225296"/>
            <a:ext cx="5227168" cy="500316"/>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  Läs lathundens sida 1–⁠2 och lektionskortet, och se huvudfilmen. Under vecka 1 läser du Metoden, Lagret och Kom igång.</a:t>
            </a:r>
            <a:endParaRPr lang="en-US" sz="1438" dirty="0"/>
          </a:p>
        </p:txBody>
      </p:sp>
      <p:sp>
        <p:nvSpPr>
          <p:cNvPr id="12" name="Text 10"/>
          <p:cNvSpPr txBox="1"/>
          <p:nvPr/>
        </p:nvSpPr>
        <p:spPr>
          <a:xfrm>
            <a:off x="566928" y="1725613"/>
            <a:ext cx="5227168" cy="500316"/>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  Välj den klass och det ämne där du redan vet vilka fel eleverna gör.</a:t>
            </a:r>
            <a:endParaRPr lang="en-US" sz="1438" dirty="0"/>
          </a:p>
        </p:txBody>
      </p:sp>
      <p:sp>
        <p:nvSpPr>
          <p:cNvPr id="13" name="Text 11"/>
          <p:cNvSpPr txBox="1"/>
          <p:nvPr/>
        </p:nvSpPr>
        <p:spPr>
          <a:xfrm>
            <a:off x="566928" y="2225929"/>
            <a:ext cx="5227168" cy="500316"/>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  Välj vad du gör mindre av, till exempel en övning, så att du hinner stanna.</a:t>
            </a:r>
            <a:endParaRPr lang="en-US" sz="1438" dirty="0"/>
          </a:p>
        </p:txBody>
      </p:sp>
      <p:sp>
        <p:nvSpPr>
          <p:cNvPr id="14" name="Text 12"/>
          <p:cNvSpPr txBox="1"/>
          <p:nvPr/>
        </p:nvSpPr>
        <p:spPr>
          <a:xfrm>
            <a:off x="566928" y="2726246"/>
            <a:ext cx="5227168" cy="500316"/>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  Skriv ett vanligt fel som en mening till varje lektion vecka 1. Ta gärna ett ur Frågor att låna i Kom igång.</a:t>
            </a:r>
            <a:endParaRPr lang="en-US" sz="1438" dirty="0"/>
          </a:p>
        </p:txBody>
      </p:sp>
      <p:sp>
        <p:nvSpPr>
          <p:cNvPr id="15" name="Text 13"/>
          <p:cNvSpPr txBox="1"/>
          <p:nvPr/>
        </p:nvSpPr>
        <p:spPr>
          <a:xfrm>
            <a:off x="566928" y="3226562"/>
            <a:ext cx="5227168" cy="500316"/>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  Skriv gärna ut: vecka 1 affischen Så visar vi, vecka 2 exit‑lappar, vecka 5 färgkort. Vecka 3: miniwhiteboards.</a:t>
            </a:r>
            <a:endParaRPr lang="en-US" sz="1438" dirty="0"/>
          </a:p>
        </p:txBody>
      </p:sp>
      <p:sp>
        <p:nvSpPr>
          <p:cNvPr id="16" name="Text 14"/>
          <p:cNvSpPr txBox="1"/>
          <p:nvPr/>
        </p:nvSpPr>
        <p:spPr>
          <a:xfrm>
            <a:off x="566928" y="3726879"/>
            <a:ext cx="5227168" cy="277590"/>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  Boka besöken i vecka 2 och 4, ett av dem med specialläraren.</a:t>
            </a:r>
            <a:endParaRPr lang="en-US" sz="1438" dirty="0"/>
          </a:p>
        </p:txBody>
      </p:sp>
      <p:sp>
        <p:nvSpPr>
          <p:cNvPr id="17" name="Text 15"/>
          <p:cNvSpPr txBox="1"/>
          <p:nvPr/>
        </p:nvSpPr>
        <p:spPr>
          <a:xfrm>
            <a:off x="566928" y="4004469"/>
            <a:ext cx="5227168" cy="500316"/>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  Bestäm signalen med arbetslaget. Börjar du ensam är signalen ”1, 2, 3, visa!”</a:t>
            </a:r>
            <a:endParaRPr lang="en-US" sz="1438" dirty="0"/>
          </a:p>
        </p:txBody>
      </p:sp>
      <p:sp>
        <p:nvSpPr>
          <p:cNvPr id="18" name="Text 16"/>
          <p:cNvSpPr txBox="1"/>
          <p:nvPr/>
        </p:nvSpPr>
        <p:spPr>
          <a:xfrm>
            <a:off x="566928" y="4504785"/>
            <a:ext cx="5227168" cy="277590"/>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  Läs under Första lektionen vad du säger till klassen.</a:t>
            </a:r>
            <a:endParaRPr lang="en-US" sz="1438" dirty="0"/>
          </a:p>
        </p:txBody>
      </p:sp>
      <p:sp>
        <p:nvSpPr>
          <p:cNvPr id="19" name="Text 17"/>
          <p:cNvSpPr txBox="1"/>
          <p:nvPr/>
        </p:nvSpPr>
        <p:spPr>
          <a:xfrm>
            <a:off x="420624" y="5020120"/>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FÖRSTA LEKTIONEN</a:t>
            </a:r>
            <a:endParaRPr lang="en-US" sz="1200" dirty="0"/>
          </a:p>
        </p:txBody>
      </p:sp>
      <p:sp>
        <p:nvSpPr>
          <p:cNvPr id="20" name="Text 18"/>
          <p:cNvSpPr txBox="1"/>
          <p:nvPr/>
        </p:nvSpPr>
        <p:spPr>
          <a:xfrm>
            <a:off x="420624" y="5294439"/>
            <a:ext cx="5519776" cy="1162050"/>
          </a:xfrm>
          <a:prstGeom prst="rect">
            <a:avLst/>
          </a:prstGeom>
          <a:noFill/>
          <a:ln/>
        </p:spPr>
        <p:txBody>
          <a:bodyPr wrap="square" lIns="0" tIns="0" rIns="0" bIns="0" rtlCol="0" anchor="t"/>
          <a:lstStyle/>
          <a:p>
            <a:pPr algn="l" indent="0" marL="0">
              <a:spcAft>
                <a:spcPts val="750"/>
              </a:spcAft>
              <a:buNone/>
            </a:pPr>
            <a:r>
              <a:rPr lang="en-US" sz="1500" dirty="0">
                <a:solidFill>
                  <a:srgbClr val="14202B"/>
                </a:solidFill>
                <a:latin typeface="Calibri" pitchFamily="34" charset="0"/>
                <a:ea typeface="Calibri" pitchFamily="34" charset="-122"/>
                <a:cs typeface="Calibri" pitchFamily="34" charset="-120"/>
              </a:rPr>
              <a:t>Du håller din egen lektion och lägger till ett påstående. Tre rader räcker: frågan, felet och vad du gör om många har fel. Säg: ”Jag behöver veta vad ni har förstått. Det är inget prov.” Öva signalen först. Säg sedan ett vanligt fel, ibland något sant. Är klassen delad säger paren varför, alla visar igen, och du säger svaret.</a:t>
            </a:r>
            <a:endParaRPr lang="en-US" sz="1500" dirty="0"/>
          </a:p>
        </p:txBody>
      </p:sp>
      <p:sp>
        <p:nvSpPr>
          <p:cNvPr id="21" name="Text 19"/>
          <p:cNvSpPr txBox="1"/>
          <p:nvPr/>
        </p:nvSpPr>
        <p:spPr>
          <a:xfrm>
            <a:off x="6388456" y="804672"/>
            <a:ext cx="538261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MINUTERNA</a:t>
            </a:r>
            <a:endParaRPr lang="en-US" sz="1200" dirty="0"/>
          </a:p>
        </p:txBody>
      </p:sp>
      <p:sp>
        <p:nvSpPr>
          <p:cNvPr id="22" name="Shape 20"/>
          <p:cNvSpPr/>
          <p:nvPr/>
        </p:nvSpPr>
        <p:spPr>
          <a:xfrm>
            <a:off x="6388456" y="1078992"/>
            <a:ext cx="5382616" cy="292608"/>
          </a:xfrm>
          <a:prstGeom prst="rect">
            <a:avLst/>
          </a:prstGeom>
          <a:solidFill>
            <a:srgbClr val="14202B"/>
          </a:solidFill>
          <a:ln w="12700">
            <a:solidFill>
              <a:srgbClr val="14202B"/>
            </a:solidFill>
            <a:prstDash val="solid"/>
          </a:ln>
        </p:spPr>
      </p:sp>
      <p:sp>
        <p:nvSpPr>
          <p:cNvPr id="23" name="Text 21"/>
          <p:cNvSpPr txBox="1"/>
          <p:nvPr/>
        </p:nvSpPr>
        <p:spPr>
          <a:xfrm>
            <a:off x="6461608" y="1133856"/>
            <a:ext cx="621792"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MINUT</a:t>
            </a:r>
            <a:endParaRPr lang="en-US" sz="1050" dirty="0"/>
          </a:p>
        </p:txBody>
      </p:sp>
      <p:sp>
        <p:nvSpPr>
          <p:cNvPr id="24" name="Text 22"/>
          <p:cNvSpPr txBox="1"/>
          <p:nvPr/>
        </p:nvSpPr>
        <p:spPr>
          <a:xfrm>
            <a:off x="7193128" y="1133856"/>
            <a:ext cx="987552"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DELEN</a:t>
            </a:r>
            <a:endParaRPr lang="en-US" sz="1050" dirty="0"/>
          </a:p>
        </p:txBody>
      </p:sp>
      <p:sp>
        <p:nvSpPr>
          <p:cNvPr id="25" name="Text 23"/>
          <p:cNvSpPr txBox="1"/>
          <p:nvPr/>
        </p:nvSpPr>
        <p:spPr>
          <a:xfrm>
            <a:off x="8290408" y="1133856"/>
            <a:ext cx="3444088"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DU SÄGER</a:t>
            </a:r>
            <a:endParaRPr lang="en-US" sz="1050" dirty="0"/>
          </a:p>
        </p:txBody>
      </p:sp>
      <p:sp>
        <p:nvSpPr>
          <p:cNvPr id="26" name="Shape 24"/>
          <p:cNvSpPr/>
          <p:nvPr/>
        </p:nvSpPr>
        <p:spPr>
          <a:xfrm>
            <a:off x="6388456" y="1371600"/>
            <a:ext cx="5382616" cy="9144"/>
          </a:xfrm>
          <a:prstGeom prst="rect">
            <a:avLst/>
          </a:prstGeom>
          <a:solidFill>
            <a:srgbClr val="E1E6EB"/>
          </a:solidFill>
          <a:ln w="12700">
            <a:solidFill>
              <a:srgbClr val="E1E6EB"/>
            </a:solidFill>
            <a:prstDash val="solid"/>
          </a:ln>
        </p:spPr>
      </p:sp>
      <p:sp>
        <p:nvSpPr>
          <p:cNvPr id="27" name="Text 25"/>
          <p:cNvSpPr txBox="1"/>
          <p:nvPr/>
        </p:nvSpPr>
        <p:spPr>
          <a:xfrm>
            <a:off x="6461608" y="1426464"/>
            <a:ext cx="603504" cy="462661"/>
          </a:xfrm>
          <a:prstGeom prst="rect">
            <a:avLst/>
          </a:prstGeom>
          <a:noFill/>
          <a:ln/>
        </p:spPr>
        <p:txBody>
          <a:bodyPr wrap="square" lIns="0" tIns="0" rIns="0" bIns="0" rtlCol="0" anchor="t"/>
          <a:lstStyle/>
          <a:p>
            <a:pPr algn="l" indent="0" marL="0">
              <a:buNone/>
            </a:pPr>
            <a:r>
              <a:rPr lang="en-US" sz="1375" b="1" dirty="0">
                <a:solidFill>
                  <a:srgbClr val="14202B"/>
                </a:solidFill>
                <a:latin typeface="Calibri" pitchFamily="34" charset="0"/>
                <a:ea typeface="Calibri" pitchFamily="34" charset="-122"/>
                <a:cs typeface="Calibri" pitchFamily="34" charset="-120"/>
              </a:rPr>
              <a:t>0–⁠15</a:t>
            </a:r>
            <a:endParaRPr lang="en-US" sz="1375" dirty="0"/>
          </a:p>
        </p:txBody>
      </p:sp>
      <p:sp>
        <p:nvSpPr>
          <p:cNvPr id="28" name="Shape 26"/>
          <p:cNvSpPr/>
          <p:nvPr/>
        </p:nvSpPr>
        <p:spPr>
          <a:xfrm>
            <a:off x="7119976" y="1371600"/>
            <a:ext cx="9144" cy="535813"/>
          </a:xfrm>
          <a:prstGeom prst="rect">
            <a:avLst/>
          </a:prstGeom>
          <a:solidFill>
            <a:srgbClr val="E1E6EB"/>
          </a:solidFill>
          <a:ln w="12700">
            <a:solidFill>
              <a:srgbClr val="E1E6EB"/>
            </a:solidFill>
            <a:prstDash val="solid"/>
          </a:ln>
        </p:spPr>
      </p:sp>
      <p:sp>
        <p:nvSpPr>
          <p:cNvPr id="29" name="Text 27"/>
          <p:cNvSpPr txBox="1"/>
          <p:nvPr/>
        </p:nvSpPr>
        <p:spPr>
          <a:xfrm>
            <a:off x="7193128" y="1426464"/>
            <a:ext cx="969264" cy="462661"/>
          </a:xfrm>
          <a:prstGeom prst="rect">
            <a:avLst/>
          </a:prstGeom>
          <a:noFill/>
          <a:ln/>
        </p:spPr>
        <p:txBody>
          <a:bodyPr wrap="square" lIns="0" tIns="0" rIns="0" bIns="0" rtlCol="0" anchor="t"/>
          <a:lstStyle/>
          <a:p>
            <a:pPr algn="l" indent="0" marL="0">
              <a:buNone/>
            </a:pPr>
            <a:r>
              <a:rPr lang="en-US" sz="1375" dirty="0">
                <a:solidFill>
                  <a:srgbClr val="14202B"/>
                </a:solidFill>
                <a:latin typeface="Calibri" pitchFamily="34" charset="0"/>
                <a:ea typeface="Calibri" pitchFamily="34" charset="-122"/>
                <a:cs typeface="Calibri" pitchFamily="34" charset="-120"/>
              </a:rPr>
              <a:t>Din planering</a:t>
            </a:r>
            <a:endParaRPr lang="en-US" sz="1375" dirty="0"/>
          </a:p>
        </p:txBody>
      </p:sp>
      <p:sp>
        <p:nvSpPr>
          <p:cNvPr id="30" name="Shape 28"/>
          <p:cNvSpPr/>
          <p:nvPr/>
        </p:nvSpPr>
        <p:spPr>
          <a:xfrm>
            <a:off x="8217256" y="1371600"/>
            <a:ext cx="9144" cy="535813"/>
          </a:xfrm>
          <a:prstGeom prst="rect">
            <a:avLst/>
          </a:prstGeom>
          <a:solidFill>
            <a:srgbClr val="E1E6EB"/>
          </a:solidFill>
          <a:ln w="12700">
            <a:solidFill>
              <a:srgbClr val="E1E6EB"/>
            </a:solidFill>
            <a:prstDash val="solid"/>
          </a:ln>
        </p:spPr>
      </p:sp>
      <p:sp>
        <p:nvSpPr>
          <p:cNvPr id="31" name="Text 29"/>
          <p:cNvSpPr txBox="1"/>
          <p:nvPr/>
        </p:nvSpPr>
        <p:spPr>
          <a:xfrm>
            <a:off x="8290408" y="1426464"/>
            <a:ext cx="3425800" cy="462661"/>
          </a:xfrm>
          <a:prstGeom prst="rect">
            <a:avLst/>
          </a:prstGeom>
          <a:noFill/>
          <a:ln/>
        </p:spPr>
        <p:txBody>
          <a:bodyPr wrap="square" lIns="0" tIns="0" rIns="0" bIns="0" rtlCol="0" anchor="t"/>
          <a:lstStyle/>
          <a:p>
            <a:pPr algn="l" indent="0" marL="0">
              <a:buNone/>
            </a:pPr>
            <a:r>
              <a:rPr lang="en-US" sz="1375" i="1" dirty="0">
                <a:solidFill>
                  <a:srgbClr val="14202B"/>
                </a:solidFill>
                <a:latin typeface="Calibri" pitchFamily="34" charset="0"/>
                <a:ea typeface="Calibri" pitchFamily="34" charset="-122"/>
                <a:cs typeface="Calibri" pitchFamily="34" charset="-120"/>
              </a:rPr>
              <a:t>”Snart kommer en fråga.”</a:t>
            </a:r>
            <a:endParaRPr lang="en-US" sz="1375" dirty="0"/>
          </a:p>
        </p:txBody>
      </p:sp>
      <p:sp>
        <p:nvSpPr>
          <p:cNvPr id="32" name="Shape 30"/>
          <p:cNvSpPr/>
          <p:nvPr/>
        </p:nvSpPr>
        <p:spPr>
          <a:xfrm>
            <a:off x="6388456" y="1907413"/>
            <a:ext cx="5382616" cy="322771"/>
          </a:xfrm>
          <a:prstGeom prst="rect">
            <a:avLst/>
          </a:prstGeom>
          <a:solidFill>
            <a:srgbClr val="F8FAFC"/>
          </a:solidFill>
          <a:ln w="12700">
            <a:solidFill>
              <a:srgbClr val="F8FAFC"/>
            </a:solidFill>
            <a:prstDash val="solid"/>
          </a:ln>
        </p:spPr>
      </p:sp>
      <p:sp>
        <p:nvSpPr>
          <p:cNvPr id="33" name="Shape 31"/>
          <p:cNvSpPr/>
          <p:nvPr/>
        </p:nvSpPr>
        <p:spPr>
          <a:xfrm>
            <a:off x="6388456" y="1907413"/>
            <a:ext cx="5382616" cy="9144"/>
          </a:xfrm>
          <a:prstGeom prst="rect">
            <a:avLst/>
          </a:prstGeom>
          <a:solidFill>
            <a:srgbClr val="E1E6EB"/>
          </a:solidFill>
          <a:ln w="12700">
            <a:solidFill>
              <a:srgbClr val="E1E6EB"/>
            </a:solidFill>
            <a:prstDash val="solid"/>
          </a:ln>
        </p:spPr>
      </p:sp>
      <p:sp>
        <p:nvSpPr>
          <p:cNvPr id="34" name="Text 32"/>
          <p:cNvSpPr txBox="1"/>
          <p:nvPr/>
        </p:nvSpPr>
        <p:spPr>
          <a:xfrm>
            <a:off x="6461608" y="1962277"/>
            <a:ext cx="603504" cy="249619"/>
          </a:xfrm>
          <a:prstGeom prst="rect">
            <a:avLst/>
          </a:prstGeom>
          <a:noFill/>
          <a:ln/>
        </p:spPr>
        <p:txBody>
          <a:bodyPr wrap="square" lIns="0" tIns="0" rIns="0" bIns="0" rtlCol="0" anchor="t"/>
          <a:lstStyle/>
          <a:p>
            <a:pPr algn="l" indent="0" marL="0">
              <a:buNone/>
            </a:pPr>
            <a:r>
              <a:rPr lang="en-US" sz="1375" b="1" dirty="0">
                <a:solidFill>
                  <a:srgbClr val="14202B"/>
                </a:solidFill>
                <a:latin typeface="Calibri" pitchFamily="34" charset="0"/>
                <a:ea typeface="Calibri" pitchFamily="34" charset="-122"/>
                <a:cs typeface="Calibri" pitchFamily="34" charset="-120"/>
              </a:rPr>
              <a:t>15–⁠25</a:t>
            </a:r>
            <a:endParaRPr lang="en-US" sz="1375" dirty="0"/>
          </a:p>
        </p:txBody>
      </p:sp>
      <p:sp>
        <p:nvSpPr>
          <p:cNvPr id="35" name="Shape 33"/>
          <p:cNvSpPr/>
          <p:nvPr/>
        </p:nvSpPr>
        <p:spPr>
          <a:xfrm>
            <a:off x="7119976" y="1907413"/>
            <a:ext cx="9144" cy="322771"/>
          </a:xfrm>
          <a:prstGeom prst="rect">
            <a:avLst/>
          </a:prstGeom>
          <a:solidFill>
            <a:srgbClr val="E1E6EB"/>
          </a:solidFill>
          <a:ln w="12700">
            <a:solidFill>
              <a:srgbClr val="E1E6EB"/>
            </a:solidFill>
            <a:prstDash val="solid"/>
          </a:ln>
        </p:spPr>
      </p:sp>
      <p:sp>
        <p:nvSpPr>
          <p:cNvPr id="36" name="Text 34"/>
          <p:cNvSpPr txBox="1"/>
          <p:nvPr/>
        </p:nvSpPr>
        <p:spPr>
          <a:xfrm>
            <a:off x="7193128" y="1962277"/>
            <a:ext cx="969264" cy="249619"/>
          </a:xfrm>
          <a:prstGeom prst="rect">
            <a:avLst/>
          </a:prstGeom>
          <a:noFill/>
          <a:ln/>
        </p:spPr>
        <p:txBody>
          <a:bodyPr wrap="square" lIns="0" tIns="0" rIns="0" bIns="0" rtlCol="0" anchor="t"/>
          <a:lstStyle/>
          <a:p>
            <a:pPr algn="l" indent="0" marL="0">
              <a:buNone/>
            </a:pPr>
            <a:r>
              <a:rPr lang="en-US" sz="1375" dirty="0">
                <a:solidFill>
                  <a:srgbClr val="14202B"/>
                </a:solidFill>
                <a:latin typeface="Calibri" pitchFamily="34" charset="0"/>
                <a:ea typeface="Calibri" pitchFamily="34" charset="-122"/>
                <a:cs typeface="Calibri" pitchFamily="34" charset="-120"/>
              </a:rPr>
              <a:t>Alla visar</a:t>
            </a:r>
            <a:endParaRPr lang="en-US" sz="1375" dirty="0"/>
          </a:p>
        </p:txBody>
      </p:sp>
      <p:sp>
        <p:nvSpPr>
          <p:cNvPr id="37" name="Shape 35"/>
          <p:cNvSpPr/>
          <p:nvPr/>
        </p:nvSpPr>
        <p:spPr>
          <a:xfrm>
            <a:off x="8217256" y="1907413"/>
            <a:ext cx="9144" cy="322771"/>
          </a:xfrm>
          <a:prstGeom prst="rect">
            <a:avLst/>
          </a:prstGeom>
          <a:solidFill>
            <a:srgbClr val="E1E6EB"/>
          </a:solidFill>
          <a:ln w="12700">
            <a:solidFill>
              <a:srgbClr val="E1E6EB"/>
            </a:solidFill>
            <a:prstDash val="solid"/>
          </a:ln>
        </p:spPr>
      </p:sp>
      <p:sp>
        <p:nvSpPr>
          <p:cNvPr id="38" name="Text 36"/>
          <p:cNvSpPr txBox="1"/>
          <p:nvPr/>
        </p:nvSpPr>
        <p:spPr>
          <a:xfrm>
            <a:off x="8290408" y="1962277"/>
            <a:ext cx="3425800" cy="249619"/>
          </a:xfrm>
          <a:prstGeom prst="rect">
            <a:avLst/>
          </a:prstGeom>
          <a:noFill/>
          <a:ln/>
        </p:spPr>
        <p:txBody>
          <a:bodyPr wrap="square" lIns="0" tIns="0" rIns="0" bIns="0" rtlCol="0" anchor="t"/>
          <a:lstStyle/>
          <a:p>
            <a:pPr algn="l" indent="0" marL="0">
              <a:buNone/>
            </a:pPr>
            <a:r>
              <a:rPr lang="en-US" sz="1375" i="1" dirty="0">
                <a:solidFill>
                  <a:srgbClr val="14202B"/>
                </a:solidFill>
                <a:latin typeface="Calibri" pitchFamily="34" charset="0"/>
                <a:ea typeface="Calibri" pitchFamily="34" charset="-122"/>
                <a:cs typeface="Calibri" pitchFamily="34" charset="-120"/>
              </a:rPr>
              <a:t>”Tänk själv. Håll svaret nere.” ”1, 2, 3, visa!”</a:t>
            </a:r>
            <a:endParaRPr lang="en-US" sz="1375" dirty="0"/>
          </a:p>
        </p:txBody>
      </p:sp>
      <p:sp>
        <p:nvSpPr>
          <p:cNvPr id="39" name="Shape 37"/>
          <p:cNvSpPr/>
          <p:nvPr/>
        </p:nvSpPr>
        <p:spPr>
          <a:xfrm>
            <a:off x="6388456" y="2230183"/>
            <a:ext cx="5382616" cy="9144"/>
          </a:xfrm>
          <a:prstGeom prst="rect">
            <a:avLst/>
          </a:prstGeom>
          <a:solidFill>
            <a:srgbClr val="E1E6EB"/>
          </a:solidFill>
          <a:ln w="12700">
            <a:solidFill>
              <a:srgbClr val="E1E6EB"/>
            </a:solidFill>
            <a:prstDash val="solid"/>
          </a:ln>
        </p:spPr>
      </p:sp>
      <p:sp>
        <p:nvSpPr>
          <p:cNvPr id="40" name="Text 38"/>
          <p:cNvSpPr txBox="1"/>
          <p:nvPr/>
        </p:nvSpPr>
        <p:spPr>
          <a:xfrm>
            <a:off x="6461608" y="2285047"/>
            <a:ext cx="603504" cy="249619"/>
          </a:xfrm>
          <a:prstGeom prst="rect">
            <a:avLst/>
          </a:prstGeom>
          <a:noFill/>
          <a:ln/>
        </p:spPr>
        <p:txBody>
          <a:bodyPr wrap="square" lIns="0" tIns="0" rIns="0" bIns="0" rtlCol="0" anchor="t"/>
          <a:lstStyle/>
          <a:p>
            <a:pPr algn="l" indent="0" marL="0">
              <a:buNone/>
            </a:pPr>
            <a:r>
              <a:rPr lang="en-US" sz="1375" b="1" dirty="0">
                <a:solidFill>
                  <a:srgbClr val="14202B"/>
                </a:solidFill>
                <a:latin typeface="Calibri" pitchFamily="34" charset="0"/>
                <a:ea typeface="Calibri" pitchFamily="34" charset="-122"/>
                <a:cs typeface="Calibri" pitchFamily="34" charset="-120"/>
              </a:rPr>
              <a:t>25–⁠45</a:t>
            </a:r>
            <a:endParaRPr lang="en-US" sz="1375" dirty="0"/>
          </a:p>
        </p:txBody>
      </p:sp>
      <p:sp>
        <p:nvSpPr>
          <p:cNvPr id="41" name="Shape 39"/>
          <p:cNvSpPr/>
          <p:nvPr/>
        </p:nvSpPr>
        <p:spPr>
          <a:xfrm>
            <a:off x="7119976" y="2230183"/>
            <a:ext cx="9144" cy="322771"/>
          </a:xfrm>
          <a:prstGeom prst="rect">
            <a:avLst/>
          </a:prstGeom>
          <a:solidFill>
            <a:srgbClr val="E1E6EB"/>
          </a:solidFill>
          <a:ln w="12700">
            <a:solidFill>
              <a:srgbClr val="E1E6EB"/>
            </a:solidFill>
            <a:prstDash val="solid"/>
          </a:ln>
        </p:spPr>
      </p:sp>
      <p:sp>
        <p:nvSpPr>
          <p:cNvPr id="42" name="Text 40"/>
          <p:cNvSpPr txBox="1"/>
          <p:nvPr/>
        </p:nvSpPr>
        <p:spPr>
          <a:xfrm>
            <a:off x="7193128" y="2285047"/>
            <a:ext cx="969264" cy="249619"/>
          </a:xfrm>
          <a:prstGeom prst="rect">
            <a:avLst/>
          </a:prstGeom>
          <a:noFill/>
          <a:ln/>
        </p:spPr>
        <p:txBody>
          <a:bodyPr wrap="square" lIns="0" tIns="0" rIns="0" bIns="0" rtlCol="0" anchor="t"/>
          <a:lstStyle/>
          <a:p>
            <a:pPr algn="l" indent="0" marL="0">
              <a:buNone/>
            </a:pPr>
            <a:r>
              <a:rPr lang="en-US" sz="1375" dirty="0">
                <a:solidFill>
                  <a:srgbClr val="14202B"/>
                </a:solidFill>
                <a:latin typeface="Calibri" pitchFamily="34" charset="0"/>
                <a:ea typeface="Calibri" pitchFamily="34" charset="-122"/>
                <a:cs typeface="Calibri" pitchFamily="34" charset="-120"/>
              </a:rPr>
              <a:t>Beslutet</a:t>
            </a:r>
            <a:endParaRPr lang="en-US" sz="1375" dirty="0"/>
          </a:p>
        </p:txBody>
      </p:sp>
      <p:sp>
        <p:nvSpPr>
          <p:cNvPr id="43" name="Shape 41"/>
          <p:cNvSpPr/>
          <p:nvPr/>
        </p:nvSpPr>
        <p:spPr>
          <a:xfrm>
            <a:off x="8217256" y="2230183"/>
            <a:ext cx="9144" cy="322771"/>
          </a:xfrm>
          <a:prstGeom prst="rect">
            <a:avLst/>
          </a:prstGeom>
          <a:solidFill>
            <a:srgbClr val="E1E6EB"/>
          </a:solidFill>
          <a:ln w="12700">
            <a:solidFill>
              <a:srgbClr val="E1E6EB"/>
            </a:solidFill>
            <a:prstDash val="solid"/>
          </a:ln>
        </p:spPr>
      </p:sp>
      <p:sp>
        <p:nvSpPr>
          <p:cNvPr id="44" name="Text 42"/>
          <p:cNvSpPr txBox="1"/>
          <p:nvPr/>
        </p:nvSpPr>
        <p:spPr>
          <a:xfrm>
            <a:off x="8290408" y="2285047"/>
            <a:ext cx="3425800" cy="249619"/>
          </a:xfrm>
          <a:prstGeom prst="rect">
            <a:avLst/>
          </a:prstGeom>
          <a:noFill/>
          <a:ln/>
        </p:spPr>
        <p:txBody>
          <a:bodyPr wrap="square" lIns="0" tIns="0" rIns="0" bIns="0" rtlCol="0" anchor="t"/>
          <a:lstStyle/>
          <a:p>
            <a:pPr algn="l" indent="0" marL="0">
              <a:buNone/>
            </a:pPr>
            <a:r>
              <a:rPr lang="en-US" sz="1375" i="1" dirty="0">
                <a:solidFill>
                  <a:srgbClr val="14202B"/>
                </a:solidFill>
                <a:latin typeface="Calibri" pitchFamily="34" charset="0"/>
                <a:ea typeface="Calibri" pitchFamily="34" charset="-122"/>
                <a:cs typeface="Calibri" pitchFamily="34" charset="-120"/>
              </a:rPr>
              <a:t>”Jag såg … Därför …” ”1, 2, 3, visa!”</a:t>
            </a:r>
            <a:endParaRPr lang="en-US" sz="1375" dirty="0"/>
          </a:p>
        </p:txBody>
      </p:sp>
      <p:sp>
        <p:nvSpPr>
          <p:cNvPr id="45" name="Shape 43"/>
          <p:cNvSpPr/>
          <p:nvPr/>
        </p:nvSpPr>
        <p:spPr>
          <a:xfrm>
            <a:off x="6388456" y="1078992"/>
            <a:ext cx="5382616" cy="1473962"/>
          </a:xfrm>
          <a:prstGeom prst="rect">
            <a:avLst/>
          </a:prstGeom>
          <a:ln w="12700">
            <a:solidFill>
              <a:srgbClr val="14202B"/>
            </a:solidFill>
            <a:prstDash val="solid"/>
          </a:ln>
        </p:spPr>
      </p:sp>
      <p:sp>
        <p:nvSpPr>
          <p:cNvPr id="46" name="Shape 44"/>
          <p:cNvSpPr/>
          <p:nvPr/>
        </p:nvSpPr>
        <p:spPr>
          <a:xfrm>
            <a:off x="6388456" y="2717546"/>
            <a:ext cx="5382616" cy="3849688"/>
          </a:xfrm>
          <a:prstGeom prst="rect">
            <a:avLst/>
          </a:prstGeom>
          <a:solidFill>
            <a:srgbClr val="FFFFFF"/>
          </a:solidFill>
          <a:ln w="12700">
            <a:solidFill>
              <a:srgbClr val="14202B"/>
            </a:solidFill>
            <a:prstDash val="solid"/>
          </a:ln>
        </p:spPr>
      </p:sp>
      <p:sp>
        <p:nvSpPr>
          <p:cNvPr id="47" name="Shape 45"/>
          <p:cNvSpPr/>
          <p:nvPr/>
        </p:nvSpPr>
        <p:spPr>
          <a:xfrm>
            <a:off x="6397600" y="2726690"/>
            <a:ext cx="5364328" cy="310896"/>
          </a:xfrm>
          <a:prstGeom prst="rect">
            <a:avLst/>
          </a:prstGeom>
          <a:solidFill>
            <a:srgbClr val="14202B"/>
          </a:solidFill>
          <a:ln w="12700">
            <a:solidFill>
              <a:srgbClr val="14202B"/>
            </a:solidFill>
            <a:prstDash val="solid"/>
          </a:ln>
        </p:spPr>
      </p:sp>
      <p:sp>
        <p:nvSpPr>
          <p:cNvPr id="48" name="Text 46"/>
          <p:cNvSpPr txBox="1"/>
          <p:nvPr/>
        </p:nvSpPr>
        <p:spPr>
          <a:xfrm>
            <a:off x="6525616" y="2781554"/>
            <a:ext cx="51082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RUTINEN TÄNK OCH VISA</a:t>
            </a:r>
            <a:endParaRPr lang="en-US" sz="1200" dirty="0"/>
          </a:p>
        </p:txBody>
      </p:sp>
      <p:sp>
        <p:nvSpPr>
          <p:cNvPr id="49" name="Text 47"/>
          <p:cNvSpPr txBox="1"/>
          <p:nvPr/>
        </p:nvSpPr>
        <p:spPr>
          <a:xfrm>
            <a:off x="6534760" y="3138170"/>
            <a:ext cx="5090008" cy="1559084"/>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Tanken är att du ser hela klassen på en gång och varje elev tar ställning innan någon annan har svarat. Det kallas multisvar. Tumme upp betyder att eleven håller med, stopphand att hen inte håller med och vickande hand att hen är osäker. Från vecka 4 visar eleverna svarets nummer med fingrarna och handen mot bröstet. I idrott, bild, musik och slöjd kan de visa med kroppen, i ett hörn eller i sitt arbete. Stegen står på affischen Så visar vi.</a:t>
            </a:r>
            <a:endParaRPr lang="en-US" sz="1438" dirty="0"/>
          </a:p>
        </p:txBody>
      </p:sp>
      <p:sp>
        <p:nvSpPr>
          <p:cNvPr id="50" name="Text 48"/>
          <p:cNvSpPr txBox="1"/>
          <p:nvPr/>
        </p:nvSpPr>
        <p:spPr>
          <a:xfrm>
            <a:off x="6534760" y="4770406"/>
            <a:ext cx="274320" cy="259302"/>
          </a:xfrm>
          <a:prstGeom prst="rect">
            <a:avLst/>
          </a:prstGeom>
          <a:noFill/>
          <a:ln/>
        </p:spPr>
        <p:txBody>
          <a:bodyPr wrap="square" lIns="0" tIns="0" rIns="0" bIns="0" rtlCol="0" anchor="t"/>
          <a:lstStyle/>
          <a:p>
            <a:pPr algn="l" indent="0" marL="0">
              <a:buNone/>
            </a:pPr>
            <a:r>
              <a:rPr lang="en-US" sz="1438" b="1" dirty="0">
                <a:solidFill>
                  <a:srgbClr val="1D4F91"/>
                </a:solidFill>
                <a:latin typeface="Calibri" pitchFamily="34" charset="0"/>
                <a:ea typeface="Calibri" pitchFamily="34" charset="-122"/>
                <a:cs typeface="Calibri" pitchFamily="34" charset="-120"/>
              </a:rPr>
              <a:t>1.</a:t>
            </a:r>
            <a:endParaRPr lang="en-US" sz="1438" dirty="0"/>
          </a:p>
        </p:txBody>
      </p:sp>
      <p:sp>
        <p:nvSpPr>
          <p:cNvPr id="51" name="Text 49"/>
          <p:cNvSpPr txBox="1"/>
          <p:nvPr/>
        </p:nvSpPr>
        <p:spPr>
          <a:xfrm>
            <a:off x="6809080" y="4770406"/>
            <a:ext cx="4815688" cy="259302"/>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Lyssna på påståendet, och tänk tyst med händerna på bänken.</a:t>
            </a:r>
            <a:endParaRPr lang="en-US" sz="1438" dirty="0"/>
          </a:p>
        </p:txBody>
      </p:sp>
      <p:sp>
        <p:nvSpPr>
          <p:cNvPr id="52" name="Text 50"/>
          <p:cNvSpPr txBox="1"/>
          <p:nvPr/>
        </p:nvSpPr>
        <p:spPr>
          <a:xfrm>
            <a:off x="6534760" y="5029708"/>
            <a:ext cx="274320" cy="259302"/>
          </a:xfrm>
          <a:prstGeom prst="rect">
            <a:avLst/>
          </a:prstGeom>
          <a:noFill/>
          <a:ln/>
        </p:spPr>
        <p:txBody>
          <a:bodyPr wrap="square" lIns="0" tIns="0" rIns="0" bIns="0" rtlCol="0" anchor="t"/>
          <a:lstStyle/>
          <a:p>
            <a:pPr algn="l" indent="0" marL="0">
              <a:buNone/>
            </a:pPr>
            <a:r>
              <a:rPr lang="en-US" sz="1438" b="1" dirty="0">
                <a:solidFill>
                  <a:srgbClr val="1D4F91"/>
                </a:solidFill>
                <a:latin typeface="Calibri" pitchFamily="34" charset="0"/>
                <a:ea typeface="Calibri" pitchFamily="34" charset="-122"/>
                <a:cs typeface="Calibri" pitchFamily="34" charset="-120"/>
              </a:rPr>
              <a:t>2.</a:t>
            </a:r>
            <a:endParaRPr lang="en-US" sz="1438" dirty="0"/>
          </a:p>
        </p:txBody>
      </p:sp>
      <p:sp>
        <p:nvSpPr>
          <p:cNvPr id="53" name="Text 51"/>
          <p:cNvSpPr txBox="1"/>
          <p:nvPr/>
        </p:nvSpPr>
        <p:spPr>
          <a:xfrm>
            <a:off x="6809080" y="5029708"/>
            <a:ext cx="4815688" cy="259302"/>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”1, 2, 3, visa!” Visa mot läraren, och håll handen stilla.</a:t>
            </a:r>
            <a:endParaRPr lang="en-US" sz="1438" dirty="0"/>
          </a:p>
        </p:txBody>
      </p:sp>
      <p:sp>
        <p:nvSpPr>
          <p:cNvPr id="54" name="Text 52"/>
          <p:cNvSpPr txBox="1"/>
          <p:nvPr/>
        </p:nvSpPr>
        <p:spPr>
          <a:xfrm>
            <a:off x="6534760" y="5289010"/>
            <a:ext cx="274320" cy="704755"/>
          </a:xfrm>
          <a:prstGeom prst="rect">
            <a:avLst/>
          </a:prstGeom>
          <a:noFill/>
          <a:ln/>
        </p:spPr>
        <p:txBody>
          <a:bodyPr wrap="square" lIns="0" tIns="0" rIns="0" bIns="0" rtlCol="0" anchor="t"/>
          <a:lstStyle/>
          <a:p>
            <a:pPr algn="l" indent="0" marL="0">
              <a:buNone/>
            </a:pPr>
            <a:r>
              <a:rPr lang="en-US" sz="1438" b="1" dirty="0">
                <a:solidFill>
                  <a:srgbClr val="1D4F91"/>
                </a:solidFill>
                <a:latin typeface="Calibri" pitchFamily="34" charset="0"/>
                <a:ea typeface="Calibri" pitchFamily="34" charset="-122"/>
                <a:cs typeface="Calibri" pitchFamily="34" charset="-120"/>
              </a:rPr>
              <a:t>3.</a:t>
            </a:r>
            <a:endParaRPr lang="en-US" sz="1438" dirty="0"/>
          </a:p>
        </p:txBody>
      </p:sp>
      <p:sp>
        <p:nvSpPr>
          <p:cNvPr id="55" name="Text 53"/>
          <p:cNvSpPr txBox="1"/>
          <p:nvPr/>
        </p:nvSpPr>
        <p:spPr>
          <a:xfrm>
            <a:off x="6809080" y="5289010"/>
            <a:ext cx="4815688" cy="704755"/>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Ser läraren olika svar, säg till din kompis varför. Har ni olika svar, övertyga varandra. Har ni samma, hur tänkte den som valde något annat?</a:t>
            </a:r>
            <a:endParaRPr lang="en-US" sz="1438" dirty="0"/>
          </a:p>
        </p:txBody>
      </p:sp>
      <p:sp>
        <p:nvSpPr>
          <p:cNvPr id="56" name="Text 54"/>
          <p:cNvSpPr txBox="1"/>
          <p:nvPr/>
        </p:nvSpPr>
        <p:spPr>
          <a:xfrm>
            <a:off x="6534760" y="5993765"/>
            <a:ext cx="274320" cy="482028"/>
          </a:xfrm>
          <a:prstGeom prst="rect">
            <a:avLst/>
          </a:prstGeom>
          <a:noFill/>
          <a:ln/>
        </p:spPr>
        <p:txBody>
          <a:bodyPr wrap="square" lIns="0" tIns="0" rIns="0" bIns="0" rtlCol="0" anchor="t"/>
          <a:lstStyle/>
          <a:p>
            <a:pPr algn="l" indent="0" marL="0">
              <a:buNone/>
            </a:pPr>
            <a:r>
              <a:rPr lang="en-US" sz="1438" b="1" dirty="0">
                <a:solidFill>
                  <a:srgbClr val="1D4F91"/>
                </a:solidFill>
                <a:latin typeface="Calibri" pitchFamily="34" charset="0"/>
                <a:ea typeface="Calibri" pitchFamily="34" charset="-122"/>
                <a:cs typeface="Calibri" pitchFamily="34" charset="-120"/>
              </a:rPr>
              <a:t>4.</a:t>
            </a:r>
            <a:endParaRPr lang="en-US" sz="1438" dirty="0"/>
          </a:p>
        </p:txBody>
      </p:sp>
      <p:sp>
        <p:nvSpPr>
          <p:cNvPr id="57" name="Text 55"/>
          <p:cNvSpPr txBox="1"/>
          <p:nvPr/>
        </p:nvSpPr>
        <p:spPr>
          <a:xfrm>
            <a:off x="6809080" y="5993765"/>
            <a:ext cx="4815688" cy="482028"/>
          </a:xfrm>
          <a:prstGeom prst="rect">
            <a:avLst/>
          </a:prstGeom>
          <a:noFill/>
          <a:ln/>
        </p:spPr>
        <p:txBody>
          <a:bodyPr wrap="square" lIns="0" tIns="0" rIns="0" bIns="0" rtlCol="0" anchor="t"/>
          <a:lstStyle/>
          <a:p>
            <a:pPr algn="l" indent="0" marL="0">
              <a:buNone/>
            </a:pPr>
            <a:r>
              <a:rPr lang="en-US" sz="1438" dirty="0">
                <a:solidFill>
                  <a:srgbClr val="14202B"/>
                </a:solidFill>
                <a:latin typeface="Calibri" pitchFamily="34" charset="0"/>
                <a:ea typeface="Calibri" pitchFamily="34" charset="-122"/>
                <a:cs typeface="Calibri" pitchFamily="34" charset="-120"/>
              </a:rPr>
              <a:t>”1, 2, 3, visa!” igen. Lyssna på vad som stämmer, och tänk: vad ändrar jag?</a:t>
            </a:r>
            <a:endParaRPr lang="en-US" sz="1438" dirty="0"/>
          </a:p>
        </p:txBody>
      </p:sp>
      <p:sp>
        <p:nvSpPr>
          <p:cNvPr id="58" name="Text 56"/>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niclasfohlin.se/metoder/formativ-bedomning/lathund</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Planering</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3/4</a:t>
            </a:r>
            <a:endParaRPr lang="en-US" sz="1275" dirty="0"/>
          </a:p>
        </p:txBody>
      </p:sp>
      <p:sp>
        <p:nvSpPr>
          <p:cNvPr id="6" name="Shape 4"/>
          <p:cNvSpPr/>
          <p:nvPr/>
        </p:nvSpPr>
        <p:spPr>
          <a:xfrm>
            <a:off x="0" y="603504"/>
            <a:ext cx="12191695" cy="18288"/>
          </a:xfrm>
          <a:prstGeom prst="rect">
            <a:avLst/>
          </a:prstGeom>
          <a:solidFill>
            <a:srgbClr val="14202B"/>
          </a:solidFill>
          <a:ln w="12700">
            <a:solidFill>
              <a:srgbClr val="14202B"/>
            </a:solidFill>
            <a:prstDash val="solid"/>
          </a:ln>
        </p:spPr>
      </p:sp>
      <p:sp>
        <p:nvSpPr>
          <p:cNvPr id="7" name="Text 5"/>
          <p:cNvSpPr txBox="1"/>
          <p:nvPr/>
        </p:nvSpPr>
        <p:spPr>
          <a:xfrm>
            <a:off x="420624" y="804672"/>
            <a:ext cx="11350447" cy="204521"/>
          </a:xfrm>
          <a:prstGeom prst="rect">
            <a:avLst/>
          </a:prstGeom>
          <a:noFill/>
          <a:ln/>
        </p:spPr>
        <p:txBody>
          <a:bodyPr wrap="square" lIns="0" tIns="0" rIns="0" bIns="0" rtlCol="0" anchor="t"/>
          <a:lstStyle/>
          <a:p>
            <a:pPr algn="l" indent="0" marL="0">
              <a:buNone/>
            </a:pPr>
            <a:r>
              <a:rPr lang="en-US" sz="1320" dirty="0">
                <a:solidFill>
                  <a:srgbClr val="4B5866"/>
                </a:solidFill>
                <a:latin typeface="Calibri" pitchFamily="34" charset="0"/>
                <a:ea typeface="Calibri" pitchFamily="34" charset="-122"/>
                <a:cs typeface="Calibri" pitchFamily="34" charset="-120"/>
              </a:rPr>
              <a:t>Första lektionen, ifylld som exempel. Minuterna är hållpunkter.</a:t>
            </a:r>
            <a:endParaRPr lang="en-US" sz="1320" dirty="0"/>
          </a:p>
        </p:txBody>
      </p:sp>
      <p:sp>
        <p:nvSpPr>
          <p:cNvPr id="8" name="Text 6"/>
          <p:cNvSpPr txBox="1"/>
          <p:nvPr/>
        </p:nvSpPr>
        <p:spPr>
          <a:xfrm>
            <a:off x="420624" y="1100633"/>
            <a:ext cx="1820305" cy="176632"/>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Klass</a:t>
            </a:r>
            <a:endParaRPr lang="en-US" sz="1140" dirty="0"/>
          </a:p>
        </p:txBody>
      </p:sp>
      <p:sp>
        <p:nvSpPr>
          <p:cNvPr id="9" name="Text 7"/>
          <p:cNvSpPr txBox="1"/>
          <p:nvPr/>
        </p:nvSpPr>
        <p:spPr>
          <a:xfrm>
            <a:off x="420624" y="1277264"/>
            <a:ext cx="1820305" cy="195224"/>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7B</a:t>
            </a:r>
            <a:endParaRPr lang="en-US" sz="1260" dirty="0"/>
          </a:p>
        </p:txBody>
      </p:sp>
      <p:sp>
        <p:nvSpPr>
          <p:cNvPr id="10" name="Text 8"/>
          <p:cNvSpPr txBox="1"/>
          <p:nvPr/>
        </p:nvSpPr>
        <p:spPr>
          <a:xfrm>
            <a:off x="2350657" y="1100633"/>
            <a:ext cx="1820305" cy="176632"/>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Ämne</a:t>
            </a:r>
            <a:endParaRPr lang="en-US" sz="1140" dirty="0"/>
          </a:p>
        </p:txBody>
      </p:sp>
      <p:sp>
        <p:nvSpPr>
          <p:cNvPr id="11" name="Text 9"/>
          <p:cNvSpPr txBox="1"/>
          <p:nvPr/>
        </p:nvSpPr>
        <p:spPr>
          <a:xfrm>
            <a:off x="2350657" y="1277264"/>
            <a:ext cx="1820305" cy="195224"/>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Samhällskunskap</a:t>
            </a:r>
            <a:endParaRPr lang="en-US" sz="1260" dirty="0"/>
          </a:p>
        </p:txBody>
      </p:sp>
      <p:sp>
        <p:nvSpPr>
          <p:cNvPr id="12" name="Text 10"/>
          <p:cNvSpPr txBox="1"/>
          <p:nvPr/>
        </p:nvSpPr>
        <p:spPr>
          <a:xfrm>
            <a:off x="420624" y="1545641"/>
            <a:ext cx="1820305" cy="176632"/>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Datum</a:t>
            </a:r>
            <a:endParaRPr lang="en-US" sz="1140" dirty="0"/>
          </a:p>
        </p:txBody>
      </p:sp>
      <p:sp>
        <p:nvSpPr>
          <p:cNvPr id="13" name="Text 11"/>
          <p:cNvSpPr txBox="1"/>
          <p:nvPr/>
        </p:nvSpPr>
        <p:spPr>
          <a:xfrm>
            <a:off x="420624" y="1722272"/>
            <a:ext cx="1820305" cy="195224"/>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mån 9/11</a:t>
            </a:r>
            <a:endParaRPr lang="en-US" sz="1260" dirty="0"/>
          </a:p>
        </p:txBody>
      </p:sp>
      <p:sp>
        <p:nvSpPr>
          <p:cNvPr id="14" name="Text 12"/>
          <p:cNvSpPr txBox="1"/>
          <p:nvPr/>
        </p:nvSpPr>
        <p:spPr>
          <a:xfrm>
            <a:off x="2350657" y="1545641"/>
            <a:ext cx="1820305" cy="176632"/>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Lektion i arbetsområdet</a:t>
            </a:r>
            <a:endParaRPr lang="en-US" sz="1140" dirty="0"/>
          </a:p>
        </p:txBody>
      </p:sp>
      <p:sp>
        <p:nvSpPr>
          <p:cNvPr id="15" name="Text 13"/>
          <p:cNvSpPr txBox="1"/>
          <p:nvPr/>
        </p:nvSpPr>
        <p:spPr>
          <a:xfrm>
            <a:off x="2350657" y="1722272"/>
            <a:ext cx="1820305" cy="195224"/>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1</a:t>
            </a:r>
            <a:endParaRPr lang="en-US" sz="1260" dirty="0"/>
          </a:p>
        </p:txBody>
      </p:sp>
      <p:sp>
        <p:nvSpPr>
          <p:cNvPr id="16" name="Text 14"/>
          <p:cNvSpPr txBox="1"/>
          <p:nvPr/>
        </p:nvSpPr>
        <p:spPr>
          <a:xfrm>
            <a:off x="420624" y="2008937"/>
            <a:ext cx="1820305" cy="353263"/>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När lektionen är slut ska eleverna kunna</a:t>
            </a:r>
            <a:endParaRPr lang="en-US" sz="1140" dirty="0"/>
          </a:p>
        </p:txBody>
      </p:sp>
      <p:sp>
        <p:nvSpPr>
          <p:cNvPr id="17" name="Text 15"/>
          <p:cNvSpPr txBox="1"/>
          <p:nvPr/>
        </p:nvSpPr>
        <p:spPr>
          <a:xfrm>
            <a:off x="420624" y="2362200"/>
            <a:ext cx="1820305" cy="390449"/>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förklara vad riksdagen och regeringen gör</a:t>
            </a:r>
            <a:endParaRPr lang="en-US" sz="1260" dirty="0"/>
          </a:p>
        </p:txBody>
      </p:sp>
      <p:sp>
        <p:nvSpPr>
          <p:cNvPr id="18" name="Text 16"/>
          <p:cNvSpPr txBox="1"/>
          <p:nvPr/>
        </p:nvSpPr>
        <p:spPr>
          <a:xfrm>
            <a:off x="2350657" y="2008937"/>
            <a:ext cx="1820305" cy="353263"/>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Så ser jag att de kan</a:t>
            </a:r>
            <a:endParaRPr lang="en-US" sz="1140" dirty="0"/>
          </a:p>
        </p:txBody>
      </p:sp>
      <p:sp>
        <p:nvSpPr>
          <p:cNvPr id="19" name="Text 17"/>
          <p:cNvSpPr txBox="1"/>
          <p:nvPr/>
        </p:nvSpPr>
        <p:spPr>
          <a:xfrm>
            <a:off x="2350657" y="2362200"/>
            <a:ext cx="1820305" cy="195224"/>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tummen på påståendet</a:t>
            </a:r>
            <a:endParaRPr lang="en-US" sz="1260" dirty="0"/>
          </a:p>
        </p:txBody>
      </p:sp>
      <p:sp>
        <p:nvSpPr>
          <p:cNvPr id="20" name="Shape 18"/>
          <p:cNvSpPr/>
          <p:nvPr/>
        </p:nvSpPr>
        <p:spPr>
          <a:xfrm>
            <a:off x="420624" y="2825801"/>
            <a:ext cx="3750338" cy="9144"/>
          </a:xfrm>
          <a:prstGeom prst="rect">
            <a:avLst/>
          </a:prstGeom>
          <a:solidFill>
            <a:srgbClr val="E1E6EB"/>
          </a:solidFill>
          <a:ln w="12700">
            <a:solidFill>
              <a:srgbClr val="E1E6EB"/>
            </a:solidFill>
            <a:prstDash val="solid"/>
          </a:ln>
        </p:spPr>
      </p:sp>
      <p:sp>
        <p:nvSpPr>
          <p:cNvPr id="21" name="Shape 19"/>
          <p:cNvSpPr/>
          <p:nvPr/>
        </p:nvSpPr>
        <p:spPr>
          <a:xfrm>
            <a:off x="420624" y="2917241"/>
            <a:ext cx="3750338" cy="256032"/>
          </a:xfrm>
          <a:prstGeom prst="rect">
            <a:avLst/>
          </a:prstGeom>
          <a:solidFill>
            <a:srgbClr val="1D4F91"/>
          </a:solidFill>
          <a:ln w="12700">
            <a:solidFill>
              <a:srgbClr val="1D4F91"/>
            </a:solidFill>
            <a:prstDash val="solid"/>
          </a:ln>
        </p:spPr>
      </p:sp>
      <p:sp>
        <p:nvSpPr>
          <p:cNvPr id="22" name="Text 20"/>
          <p:cNvSpPr txBox="1"/>
          <p:nvPr/>
        </p:nvSpPr>
        <p:spPr>
          <a:xfrm>
            <a:off x="512064" y="2953817"/>
            <a:ext cx="3567458" cy="201168"/>
          </a:xfrm>
          <a:prstGeom prst="rect">
            <a:avLst/>
          </a:prstGeom>
          <a:noFill/>
          <a:ln/>
        </p:spPr>
        <p:txBody>
          <a:bodyPr wrap="square" lIns="0" tIns="0" rIns="0" bIns="0" rtlCol="0" anchor="t"/>
          <a:lstStyle/>
          <a:p>
            <a:pPr algn="l" indent="0" marL="0">
              <a:buNone/>
            </a:pPr>
            <a:r>
              <a:rPr lang="en-US" sz="1260" b="1" dirty="0">
                <a:solidFill>
                  <a:srgbClr val="FFFFFF"/>
                </a:solidFill>
                <a:latin typeface="Calibri" pitchFamily="34" charset="0"/>
                <a:ea typeface="Calibri" pitchFamily="34" charset="-122"/>
                <a:cs typeface="Calibri" pitchFamily="34" charset="-120"/>
              </a:rPr>
              <a:t>Före lektionen</a:t>
            </a:r>
            <a:endParaRPr lang="en-US" sz="1260" dirty="0"/>
          </a:p>
        </p:txBody>
      </p:sp>
      <p:sp>
        <p:nvSpPr>
          <p:cNvPr id="23" name="Shape 21"/>
          <p:cNvSpPr/>
          <p:nvPr/>
        </p:nvSpPr>
        <p:spPr>
          <a:xfrm>
            <a:off x="420624" y="3264713"/>
            <a:ext cx="3750338" cy="1027786"/>
          </a:xfrm>
          <a:prstGeom prst="rect">
            <a:avLst/>
          </a:prstGeom>
          <a:solidFill>
            <a:srgbClr val="F3F6FA"/>
          </a:solidFill>
          <a:ln w="12700">
            <a:solidFill>
              <a:srgbClr val="F3F6FA"/>
            </a:solidFill>
            <a:prstDash val="solid"/>
          </a:ln>
        </p:spPr>
      </p:sp>
      <p:sp>
        <p:nvSpPr>
          <p:cNvPr id="24" name="Text 22"/>
          <p:cNvSpPr txBox="1"/>
          <p:nvPr/>
        </p:nvSpPr>
        <p:spPr>
          <a:xfrm>
            <a:off x="512064" y="3337865"/>
            <a:ext cx="3567458" cy="195224"/>
          </a:xfrm>
          <a:prstGeom prst="rect">
            <a:avLst/>
          </a:prstGeom>
          <a:noFill/>
          <a:ln/>
        </p:spPr>
        <p:txBody>
          <a:bodyPr wrap="square" lIns="0" tIns="0" rIns="0" bIns="0" rtlCol="0" anchor="t"/>
          <a:lstStyle/>
          <a:p>
            <a:pPr algn="l" indent="0" marL="0">
              <a:buNone/>
            </a:pPr>
            <a:r>
              <a:rPr lang="en-US" sz="1260" b="1" dirty="0">
                <a:solidFill>
                  <a:srgbClr val="14202B"/>
                </a:solidFill>
                <a:latin typeface="Calibri" pitchFamily="34" charset="0"/>
                <a:ea typeface="Calibri" pitchFamily="34" charset="-122"/>
                <a:cs typeface="Calibri" pitchFamily="34" charset="-120"/>
              </a:rPr>
              <a:t>Frågan och svaret</a:t>
            </a:r>
            <a:endParaRPr lang="en-US" sz="1260" dirty="0"/>
          </a:p>
        </p:txBody>
      </p:sp>
      <p:sp>
        <p:nvSpPr>
          <p:cNvPr id="25" name="Text 23"/>
          <p:cNvSpPr txBox="1"/>
          <p:nvPr/>
        </p:nvSpPr>
        <p:spPr>
          <a:xfrm>
            <a:off x="512064" y="3560521"/>
            <a:ext cx="1042416" cy="427025"/>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Ordagrant</a:t>
            </a:r>
            <a:endParaRPr lang="en-US" sz="1140" dirty="0"/>
          </a:p>
        </p:txBody>
      </p:sp>
      <p:sp>
        <p:nvSpPr>
          <p:cNvPr id="26" name="Text 24"/>
          <p:cNvSpPr txBox="1"/>
          <p:nvPr/>
        </p:nvSpPr>
        <p:spPr>
          <a:xfrm>
            <a:off x="1609344" y="3560521"/>
            <a:ext cx="2470178" cy="427025"/>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Det är regeringen som stiftar Sveriges lagar.</a:t>
            </a:r>
            <a:endParaRPr lang="en-US" sz="1260" dirty="0"/>
          </a:p>
        </p:txBody>
      </p:sp>
      <p:sp>
        <p:nvSpPr>
          <p:cNvPr id="27" name="Text 25"/>
          <p:cNvSpPr txBox="1"/>
          <p:nvPr/>
        </p:nvSpPr>
        <p:spPr>
          <a:xfrm>
            <a:off x="512064" y="3987546"/>
            <a:ext cx="1042416" cy="231800"/>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Det rätta svaret</a:t>
            </a:r>
            <a:endParaRPr lang="en-US" sz="1140" dirty="0"/>
          </a:p>
        </p:txBody>
      </p:sp>
      <p:sp>
        <p:nvSpPr>
          <p:cNvPr id="28" name="Text 26"/>
          <p:cNvSpPr txBox="1"/>
          <p:nvPr/>
        </p:nvSpPr>
        <p:spPr>
          <a:xfrm>
            <a:off x="1609344" y="3987546"/>
            <a:ext cx="2470178" cy="231800"/>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falskt, riksdagen stiftar</a:t>
            </a:r>
            <a:endParaRPr lang="en-US" sz="1260" dirty="0"/>
          </a:p>
        </p:txBody>
      </p:sp>
      <p:sp>
        <p:nvSpPr>
          <p:cNvPr id="29" name="Shape 27"/>
          <p:cNvSpPr/>
          <p:nvPr/>
        </p:nvSpPr>
        <p:spPr>
          <a:xfrm>
            <a:off x="420624" y="4365650"/>
            <a:ext cx="3750338" cy="990600"/>
          </a:xfrm>
          <a:prstGeom prst="rect">
            <a:avLst/>
          </a:prstGeom>
          <a:solidFill>
            <a:srgbClr val="F3F6FA"/>
          </a:solidFill>
          <a:ln w="12700">
            <a:solidFill>
              <a:srgbClr val="F3F6FA"/>
            </a:solidFill>
            <a:prstDash val="solid"/>
          </a:ln>
        </p:spPr>
      </p:sp>
      <p:sp>
        <p:nvSpPr>
          <p:cNvPr id="30" name="Text 28"/>
          <p:cNvSpPr txBox="1"/>
          <p:nvPr/>
        </p:nvSpPr>
        <p:spPr>
          <a:xfrm>
            <a:off x="512064" y="4438802"/>
            <a:ext cx="3567458" cy="195224"/>
          </a:xfrm>
          <a:prstGeom prst="rect">
            <a:avLst/>
          </a:prstGeom>
          <a:noFill/>
          <a:ln/>
        </p:spPr>
        <p:txBody>
          <a:bodyPr wrap="square" lIns="0" tIns="0" rIns="0" bIns="0" rtlCol="0" anchor="t"/>
          <a:lstStyle/>
          <a:p>
            <a:pPr algn="l" indent="0" marL="0">
              <a:buNone/>
            </a:pPr>
            <a:r>
              <a:rPr lang="en-US" sz="1260" b="1" dirty="0">
                <a:solidFill>
                  <a:srgbClr val="14202B"/>
                </a:solidFill>
                <a:latin typeface="Calibri" pitchFamily="34" charset="0"/>
                <a:ea typeface="Calibri" pitchFamily="34" charset="-122"/>
                <a:cs typeface="Calibri" pitchFamily="34" charset="-120"/>
              </a:rPr>
              <a:t>Felet och den nya frågan</a:t>
            </a:r>
            <a:endParaRPr lang="en-US" sz="1260" dirty="0"/>
          </a:p>
        </p:txBody>
      </p:sp>
      <p:sp>
        <p:nvSpPr>
          <p:cNvPr id="31" name="Text 29"/>
          <p:cNvSpPr txBox="1"/>
          <p:nvPr/>
        </p:nvSpPr>
        <p:spPr>
          <a:xfrm>
            <a:off x="512064" y="4661459"/>
            <a:ext cx="1042416" cy="389839"/>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Felet jag letar efter</a:t>
            </a:r>
            <a:endParaRPr lang="en-US" sz="1140" dirty="0"/>
          </a:p>
        </p:txBody>
      </p:sp>
      <p:sp>
        <p:nvSpPr>
          <p:cNvPr id="32" name="Text 30"/>
          <p:cNvSpPr txBox="1"/>
          <p:nvPr/>
        </p:nvSpPr>
        <p:spPr>
          <a:xfrm>
            <a:off x="1609344" y="4661459"/>
            <a:ext cx="2470178" cy="389839"/>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blandar stifta och styra</a:t>
            </a:r>
            <a:endParaRPr lang="en-US" sz="1260" dirty="0"/>
          </a:p>
        </p:txBody>
      </p:sp>
      <p:sp>
        <p:nvSpPr>
          <p:cNvPr id="33" name="Text 31"/>
          <p:cNvSpPr txBox="1"/>
          <p:nvPr/>
        </p:nvSpPr>
        <p:spPr>
          <a:xfrm>
            <a:off x="512064" y="5051298"/>
            <a:ext cx="1042416" cy="231800"/>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Den nya frågan</a:t>
            </a:r>
            <a:endParaRPr lang="en-US" sz="1140" dirty="0"/>
          </a:p>
        </p:txBody>
      </p:sp>
      <p:sp>
        <p:nvSpPr>
          <p:cNvPr id="34" name="Text 32"/>
          <p:cNvSpPr txBox="1"/>
          <p:nvPr/>
        </p:nvSpPr>
        <p:spPr>
          <a:xfrm>
            <a:off x="1609344" y="5051298"/>
            <a:ext cx="2470178" cy="231800"/>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samma, eller en ny om jag har visat</a:t>
            </a:r>
            <a:endParaRPr lang="en-US" sz="1260" dirty="0"/>
          </a:p>
        </p:txBody>
      </p:sp>
      <p:sp>
        <p:nvSpPr>
          <p:cNvPr id="35" name="Shape 33"/>
          <p:cNvSpPr/>
          <p:nvPr/>
        </p:nvSpPr>
        <p:spPr>
          <a:xfrm>
            <a:off x="420624" y="5429402"/>
            <a:ext cx="3750338" cy="1027786"/>
          </a:xfrm>
          <a:prstGeom prst="rect">
            <a:avLst/>
          </a:prstGeom>
          <a:solidFill>
            <a:srgbClr val="F3F6FA"/>
          </a:solidFill>
          <a:ln w="12700">
            <a:solidFill>
              <a:srgbClr val="F3F6FA"/>
            </a:solidFill>
            <a:prstDash val="solid"/>
          </a:ln>
        </p:spPr>
      </p:sp>
      <p:sp>
        <p:nvSpPr>
          <p:cNvPr id="36" name="Text 34"/>
          <p:cNvSpPr txBox="1"/>
          <p:nvPr/>
        </p:nvSpPr>
        <p:spPr>
          <a:xfrm>
            <a:off x="512064" y="5502554"/>
            <a:ext cx="3567458" cy="195224"/>
          </a:xfrm>
          <a:prstGeom prst="rect">
            <a:avLst/>
          </a:prstGeom>
          <a:noFill/>
          <a:ln/>
        </p:spPr>
        <p:txBody>
          <a:bodyPr wrap="square" lIns="0" tIns="0" rIns="0" bIns="0" rtlCol="0" anchor="t"/>
          <a:lstStyle/>
          <a:p>
            <a:pPr algn="l" indent="0" marL="0">
              <a:buNone/>
            </a:pPr>
            <a:r>
              <a:rPr lang="en-US" sz="1260" b="1" dirty="0">
                <a:solidFill>
                  <a:srgbClr val="14202B"/>
                </a:solidFill>
                <a:latin typeface="Calibri" pitchFamily="34" charset="0"/>
                <a:ea typeface="Calibri" pitchFamily="34" charset="-122"/>
                <a:cs typeface="Calibri" pitchFamily="34" charset="-120"/>
              </a:rPr>
              <a:t>Förberett</a:t>
            </a:r>
            <a:endParaRPr lang="en-US" sz="1260" dirty="0"/>
          </a:p>
        </p:txBody>
      </p:sp>
      <p:sp>
        <p:nvSpPr>
          <p:cNvPr id="37" name="Text 35"/>
          <p:cNvSpPr txBox="1"/>
          <p:nvPr/>
        </p:nvSpPr>
        <p:spPr>
          <a:xfrm>
            <a:off x="512064" y="5725211"/>
            <a:ext cx="1042416" cy="231800"/>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Blad och facit</a:t>
            </a:r>
            <a:endParaRPr lang="en-US" sz="1140" dirty="0"/>
          </a:p>
        </p:txBody>
      </p:sp>
      <p:sp>
        <p:nvSpPr>
          <p:cNvPr id="38" name="Text 36"/>
          <p:cNvSpPr txBox="1"/>
          <p:nvPr/>
        </p:nvSpPr>
        <p:spPr>
          <a:xfrm>
            <a:off x="1609344" y="5725211"/>
            <a:ext cx="2470178" cy="231800"/>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inget, bara händerna</a:t>
            </a:r>
            <a:endParaRPr lang="en-US" sz="1260" dirty="0"/>
          </a:p>
        </p:txBody>
      </p:sp>
      <p:sp>
        <p:nvSpPr>
          <p:cNvPr id="39" name="Text 37"/>
          <p:cNvSpPr txBox="1"/>
          <p:nvPr/>
        </p:nvSpPr>
        <p:spPr>
          <a:xfrm>
            <a:off x="512064" y="5957011"/>
            <a:ext cx="1042416" cy="427025"/>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Stöd, till vem</a:t>
            </a:r>
            <a:endParaRPr lang="en-US" sz="1140" dirty="0"/>
          </a:p>
        </p:txBody>
      </p:sp>
      <p:sp>
        <p:nvSpPr>
          <p:cNvPr id="40" name="Text 38"/>
          <p:cNvSpPr txBox="1"/>
          <p:nvPr/>
        </p:nvSpPr>
        <p:spPr>
          <a:xfrm>
            <a:off x="1609344" y="5957011"/>
            <a:ext cx="2470178" cy="427025"/>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påståendet på tavlan, till den som behöver läsa det</a:t>
            </a:r>
            <a:endParaRPr lang="en-US" sz="1260" dirty="0"/>
          </a:p>
        </p:txBody>
      </p:sp>
      <p:sp>
        <p:nvSpPr>
          <p:cNvPr id="41" name="Shape 39"/>
          <p:cNvSpPr/>
          <p:nvPr/>
        </p:nvSpPr>
        <p:spPr>
          <a:xfrm>
            <a:off x="4491002" y="1100633"/>
            <a:ext cx="7280069" cy="256032"/>
          </a:xfrm>
          <a:prstGeom prst="rect">
            <a:avLst/>
          </a:prstGeom>
          <a:solidFill>
            <a:srgbClr val="1D4F91"/>
          </a:solidFill>
          <a:ln w="12700">
            <a:solidFill>
              <a:srgbClr val="1D4F91"/>
            </a:solidFill>
            <a:prstDash val="solid"/>
          </a:ln>
        </p:spPr>
      </p:sp>
      <p:sp>
        <p:nvSpPr>
          <p:cNvPr id="42" name="Text 40"/>
          <p:cNvSpPr txBox="1"/>
          <p:nvPr/>
        </p:nvSpPr>
        <p:spPr>
          <a:xfrm>
            <a:off x="4582442" y="1137209"/>
            <a:ext cx="7097189" cy="201168"/>
          </a:xfrm>
          <a:prstGeom prst="rect">
            <a:avLst/>
          </a:prstGeom>
          <a:noFill/>
          <a:ln/>
        </p:spPr>
        <p:txBody>
          <a:bodyPr wrap="square" lIns="0" tIns="0" rIns="0" bIns="0" rtlCol="0" anchor="t"/>
          <a:lstStyle/>
          <a:p>
            <a:pPr algn="l" indent="0" marL="0">
              <a:buNone/>
            </a:pPr>
            <a:r>
              <a:rPr lang="en-US" sz="1260" b="1" dirty="0">
                <a:solidFill>
                  <a:srgbClr val="FFFFFF"/>
                </a:solidFill>
                <a:latin typeface="Calibri" pitchFamily="34" charset="0"/>
                <a:ea typeface="Calibri" pitchFamily="34" charset="-122"/>
                <a:cs typeface="Calibri" pitchFamily="34" charset="-120"/>
              </a:rPr>
              <a:t>Lagret</a:t>
            </a:r>
            <a:pPr algn="l" indent="0" marL="0">
              <a:buNone/>
            </a:pPr>
            <a:r>
              <a:rPr lang="en-US" sz="1260" dirty="0">
                <a:solidFill>
                  <a:srgbClr val="FFFFFF"/>
                </a:solidFill>
                <a:latin typeface="Calibri" pitchFamily="34" charset="0"/>
                <a:ea typeface="Calibri" pitchFamily="34" charset="-122"/>
                <a:cs typeface="Calibri" pitchFamily="34" charset="-120"/>
              </a:rPr>
              <a:t> · minuterna i första lektionen</a:t>
            </a:r>
            <a:endParaRPr lang="en-US" sz="1260" dirty="0"/>
          </a:p>
        </p:txBody>
      </p:sp>
      <p:sp>
        <p:nvSpPr>
          <p:cNvPr id="43" name="Shape 41"/>
          <p:cNvSpPr/>
          <p:nvPr/>
        </p:nvSpPr>
        <p:spPr>
          <a:xfrm>
            <a:off x="4491002" y="1448105"/>
            <a:ext cx="1188720" cy="481584"/>
          </a:xfrm>
          <a:prstGeom prst="rect">
            <a:avLst/>
          </a:prstGeom>
          <a:solidFill>
            <a:srgbClr val="F3F6FA"/>
          </a:solidFill>
          <a:ln w="12700">
            <a:solidFill>
              <a:srgbClr val="F3F6FA"/>
            </a:solidFill>
            <a:prstDash val="solid"/>
          </a:ln>
        </p:spPr>
      </p:sp>
      <p:sp>
        <p:nvSpPr>
          <p:cNvPr id="44" name="Shape 42"/>
          <p:cNvSpPr/>
          <p:nvPr/>
        </p:nvSpPr>
        <p:spPr>
          <a:xfrm>
            <a:off x="4491002" y="1448105"/>
            <a:ext cx="7280069" cy="9144"/>
          </a:xfrm>
          <a:prstGeom prst="rect">
            <a:avLst/>
          </a:prstGeom>
          <a:solidFill>
            <a:srgbClr val="E1E6EB"/>
          </a:solidFill>
          <a:ln w="12700">
            <a:solidFill>
              <a:srgbClr val="E1E6EB"/>
            </a:solidFill>
            <a:prstDash val="solid"/>
          </a:ln>
        </p:spPr>
      </p:sp>
      <p:sp>
        <p:nvSpPr>
          <p:cNvPr id="45" name="Text 43"/>
          <p:cNvSpPr txBox="1"/>
          <p:nvPr/>
        </p:nvSpPr>
        <p:spPr>
          <a:xfrm>
            <a:off x="4564154" y="1502969"/>
            <a:ext cx="1042416" cy="195224"/>
          </a:xfrm>
          <a:prstGeom prst="rect">
            <a:avLst/>
          </a:prstGeom>
          <a:noFill/>
          <a:ln/>
        </p:spPr>
        <p:txBody>
          <a:bodyPr wrap="square" lIns="0" tIns="0" rIns="0" bIns="0" rtlCol="0" anchor="t"/>
          <a:lstStyle/>
          <a:p>
            <a:pPr algn="l" indent="0" marL="0">
              <a:buNone/>
            </a:pPr>
            <a:r>
              <a:rPr lang="en-US" sz="1260" b="1" dirty="0">
                <a:solidFill>
                  <a:srgbClr val="143A6B"/>
                </a:solidFill>
                <a:latin typeface="Calibri" pitchFamily="34" charset="0"/>
                <a:ea typeface="Calibri" pitchFamily="34" charset="-122"/>
                <a:cs typeface="Calibri" pitchFamily="34" charset="-120"/>
              </a:rPr>
              <a:t>Starten</a:t>
            </a:r>
            <a:endParaRPr lang="en-US" sz="1260" dirty="0"/>
          </a:p>
        </p:txBody>
      </p:sp>
      <p:sp>
        <p:nvSpPr>
          <p:cNvPr id="46" name="Text 44"/>
          <p:cNvSpPr txBox="1"/>
          <p:nvPr/>
        </p:nvSpPr>
        <p:spPr>
          <a:xfrm>
            <a:off x="4564154" y="1698193"/>
            <a:ext cx="1042416" cy="176632"/>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 · kärnan 3 och 4</a:t>
            </a:r>
            <a:endParaRPr lang="en-US" sz="1140" dirty="0"/>
          </a:p>
        </p:txBody>
      </p:sp>
      <p:sp>
        <p:nvSpPr>
          <p:cNvPr id="47" name="Text 45"/>
          <p:cNvSpPr txBox="1"/>
          <p:nvPr/>
        </p:nvSpPr>
        <p:spPr>
          <a:xfrm>
            <a:off x="5771162" y="1502969"/>
            <a:ext cx="5908469" cy="176632"/>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Det jag såg sist:</a:t>
            </a:r>
            <a:endParaRPr lang="en-US" sz="1140" dirty="0"/>
          </a:p>
        </p:txBody>
      </p:sp>
      <p:sp>
        <p:nvSpPr>
          <p:cNvPr id="48" name="Text 46"/>
          <p:cNvSpPr txBox="1"/>
          <p:nvPr/>
        </p:nvSpPr>
        <p:spPr>
          <a:xfrm>
            <a:off x="5771162" y="1679600"/>
            <a:ext cx="5908469" cy="195224"/>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Inget än. Starten kommer i vecka 2</a:t>
            </a:r>
            <a:endParaRPr lang="en-US" sz="1260" dirty="0"/>
          </a:p>
        </p:txBody>
      </p:sp>
      <p:sp>
        <p:nvSpPr>
          <p:cNvPr id="49" name="Shape 47"/>
          <p:cNvSpPr/>
          <p:nvPr/>
        </p:nvSpPr>
        <p:spPr>
          <a:xfrm>
            <a:off x="4491002" y="1929689"/>
            <a:ext cx="1188720" cy="481584"/>
          </a:xfrm>
          <a:prstGeom prst="rect">
            <a:avLst/>
          </a:prstGeom>
          <a:solidFill>
            <a:srgbClr val="F3F6FA"/>
          </a:solidFill>
          <a:ln w="12700">
            <a:solidFill>
              <a:srgbClr val="F3F6FA"/>
            </a:solidFill>
            <a:prstDash val="solid"/>
          </a:ln>
        </p:spPr>
      </p:sp>
      <p:sp>
        <p:nvSpPr>
          <p:cNvPr id="50" name="Shape 48"/>
          <p:cNvSpPr/>
          <p:nvPr/>
        </p:nvSpPr>
        <p:spPr>
          <a:xfrm>
            <a:off x="4491002" y="1929689"/>
            <a:ext cx="7280069" cy="9144"/>
          </a:xfrm>
          <a:prstGeom prst="rect">
            <a:avLst/>
          </a:prstGeom>
          <a:solidFill>
            <a:srgbClr val="E1E6EB"/>
          </a:solidFill>
          <a:ln w="12700">
            <a:solidFill>
              <a:srgbClr val="E1E6EB"/>
            </a:solidFill>
            <a:prstDash val="solid"/>
          </a:ln>
        </p:spPr>
      </p:sp>
      <p:sp>
        <p:nvSpPr>
          <p:cNvPr id="51" name="Text 49"/>
          <p:cNvSpPr txBox="1"/>
          <p:nvPr/>
        </p:nvSpPr>
        <p:spPr>
          <a:xfrm>
            <a:off x="4564154" y="1984553"/>
            <a:ext cx="1042416" cy="195224"/>
          </a:xfrm>
          <a:prstGeom prst="rect">
            <a:avLst/>
          </a:prstGeom>
          <a:noFill/>
          <a:ln/>
        </p:spPr>
        <p:txBody>
          <a:bodyPr wrap="square" lIns="0" tIns="0" rIns="0" bIns="0" rtlCol="0" anchor="t"/>
          <a:lstStyle/>
          <a:p>
            <a:pPr algn="l" indent="0" marL="0">
              <a:buNone/>
            </a:pPr>
            <a:r>
              <a:rPr lang="en-US" sz="1260" b="1" dirty="0">
                <a:solidFill>
                  <a:srgbClr val="143A6B"/>
                </a:solidFill>
                <a:latin typeface="Calibri" pitchFamily="34" charset="0"/>
                <a:ea typeface="Calibri" pitchFamily="34" charset="-122"/>
                <a:cs typeface="Calibri" pitchFamily="34" charset="-120"/>
              </a:rPr>
              <a:t>Din planering</a:t>
            </a:r>
            <a:endParaRPr lang="en-US" sz="1260" dirty="0"/>
          </a:p>
        </p:txBody>
      </p:sp>
      <p:sp>
        <p:nvSpPr>
          <p:cNvPr id="52" name="Text 50"/>
          <p:cNvSpPr txBox="1"/>
          <p:nvPr/>
        </p:nvSpPr>
        <p:spPr>
          <a:xfrm>
            <a:off x="4564154" y="2179777"/>
            <a:ext cx="1042416" cy="176632"/>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0–⁠15 min</a:t>
            </a:r>
            <a:endParaRPr lang="en-US" sz="1140" dirty="0"/>
          </a:p>
        </p:txBody>
      </p:sp>
      <p:sp>
        <p:nvSpPr>
          <p:cNvPr id="53" name="Text 51"/>
          <p:cNvSpPr txBox="1"/>
          <p:nvPr/>
        </p:nvSpPr>
        <p:spPr>
          <a:xfrm>
            <a:off x="5771162" y="1984553"/>
            <a:ext cx="5908469" cy="176632"/>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En rad om det jag har planerat, och var jag stannar:</a:t>
            </a:r>
            <a:endParaRPr lang="en-US" sz="1140" dirty="0"/>
          </a:p>
        </p:txBody>
      </p:sp>
      <p:sp>
        <p:nvSpPr>
          <p:cNvPr id="54" name="Text 52"/>
          <p:cNvSpPr txBox="1"/>
          <p:nvPr/>
        </p:nvSpPr>
        <p:spPr>
          <a:xfrm>
            <a:off x="5771162" y="2161184"/>
            <a:ext cx="5908469" cy="195224"/>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Min genomgång om riksdag och regering</a:t>
            </a:r>
            <a:endParaRPr lang="en-US" sz="1260" dirty="0"/>
          </a:p>
        </p:txBody>
      </p:sp>
      <p:sp>
        <p:nvSpPr>
          <p:cNvPr id="55" name="Shape 53"/>
          <p:cNvSpPr/>
          <p:nvPr/>
        </p:nvSpPr>
        <p:spPr>
          <a:xfrm>
            <a:off x="4491002" y="2411273"/>
            <a:ext cx="1188720" cy="658216"/>
          </a:xfrm>
          <a:prstGeom prst="rect">
            <a:avLst/>
          </a:prstGeom>
          <a:solidFill>
            <a:srgbClr val="F3F6FA"/>
          </a:solidFill>
          <a:ln w="12700">
            <a:solidFill>
              <a:srgbClr val="F3F6FA"/>
            </a:solidFill>
            <a:prstDash val="solid"/>
          </a:ln>
        </p:spPr>
      </p:sp>
      <p:sp>
        <p:nvSpPr>
          <p:cNvPr id="56" name="Shape 54"/>
          <p:cNvSpPr/>
          <p:nvPr/>
        </p:nvSpPr>
        <p:spPr>
          <a:xfrm>
            <a:off x="4491002" y="2411273"/>
            <a:ext cx="7280069" cy="9144"/>
          </a:xfrm>
          <a:prstGeom prst="rect">
            <a:avLst/>
          </a:prstGeom>
          <a:solidFill>
            <a:srgbClr val="E1E6EB"/>
          </a:solidFill>
          <a:ln w="12700">
            <a:solidFill>
              <a:srgbClr val="E1E6EB"/>
            </a:solidFill>
            <a:prstDash val="solid"/>
          </a:ln>
        </p:spPr>
      </p:sp>
      <p:sp>
        <p:nvSpPr>
          <p:cNvPr id="57" name="Text 55"/>
          <p:cNvSpPr txBox="1"/>
          <p:nvPr/>
        </p:nvSpPr>
        <p:spPr>
          <a:xfrm>
            <a:off x="4564154" y="2466137"/>
            <a:ext cx="1042416" cy="195224"/>
          </a:xfrm>
          <a:prstGeom prst="rect">
            <a:avLst/>
          </a:prstGeom>
          <a:noFill/>
          <a:ln/>
        </p:spPr>
        <p:txBody>
          <a:bodyPr wrap="square" lIns="0" tIns="0" rIns="0" bIns="0" rtlCol="0" anchor="t"/>
          <a:lstStyle/>
          <a:p>
            <a:pPr algn="l" indent="0" marL="0">
              <a:buNone/>
            </a:pPr>
            <a:r>
              <a:rPr lang="en-US" sz="1260" b="1" dirty="0">
                <a:solidFill>
                  <a:srgbClr val="143A6B"/>
                </a:solidFill>
                <a:latin typeface="Calibri" pitchFamily="34" charset="0"/>
                <a:ea typeface="Calibri" pitchFamily="34" charset="-122"/>
                <a:cs typeface="Calibri" pitchFamily="34" charset="-120"/>
              </a:rPr>
              <a:t>Alla visar</a:t>
            </a:r>
            <a:endParaRPr lang="en-US" sz="1260" dirty="0"/>
          </a:p>
        </p:txBody>
      </p:sp>
      <p:sp>
        <p:nvSpPr>
          <p:cNvPr id="58" name="Text 56"/>
          <p:cNvSpPr txBox="1"/>
          <p:nvPr/>
        </p:nvSpPr>
        <p:spPr>
          <a:xfrm>
            <a:off x="4564154" y="2661361"/>
            <a:ext cx="1042416" cy="353263"/>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15–⁠25 min · kärnan 1 och 2</a:t>
            </a:r>
            <a:endParaRPr lang="en-US" sz="1140" dirty="0"/>
          </a:p>
        </p:txBody>
      </p:sp>
      <p:sp>
        <p:nvSpPr>
          <p:cNvPr id="59" name="Text 57"/>
          <p:cNvSpPr txBox="1"/>
          <p:nvPr/>
        </p:nvSpPr>
        <p:spPr>
          <a:xfrm>
            <a:off x="5771162" y="2466137"/>
            <a:ext cx="5908469" cy="176632"/>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Tummen, fingrarna eller miniwhiteboarden:</a:t>
            </a:r>
            <a:endParaRPr lang="en-US" sz="1140" dirty="0"/>
          </a:p>
        </p:txBody>
      </p:sp>
      <p:sp>
        <p:nvSpPr>
          <p:cNvPr id="60" name="Text 58"/>
          <p:cNvSpPr txBox="1"/>
          <p:nvPr/>
        </p:nvSpPr>
        <p:spPr>
          <a:xfrm>
            <a:off x="5771162" y="2642768"/>
            <a:ext cx="5908469" cy="195224"/>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Först på något alla kan. Sedan: Det är regeringen som stiftar Sveriges lagar</a:t>
            </a:r>
            <a:endParaRPr lang="en-US" sz="1260" dirty="0"/>
          </a:p>
        </p:txBody>
      </p:sp>
      <p:sp>
        <p:nvSpPr>
          <p:cNvPr id="61" name="Shape 59"/>
          <p:cNvSpPr/>
          <p:nvPr/>
        </p:nvSpPr>
        <p:spPr>
          <a:xfrm>
            <a:off x="4491002" y="3069488"/>
            <a:ext cx="1188720" cy="658216"/>
          </a:xfrm>
          <a:prstGeom prst="rect">
            <a:avLst/>
          </a:prstGeom>
          <a:solidFill>
            <a:srgbClr val="F3F6FA"/>
          </a:solidFill>
          <a:ln w="12700">
            <a:solidFill>
              <a:srgbClr val="F3F6FA"/>
            </a:solidFill>
            <a:prstDash val="solid"/>
          </a:ln>
        </p:spPr>
      </p:sp>
      <p:sp>
        <p:nvSpPr>
          <p:cNvPr id="62" name="Shape 60"/>
          <p:cNvSpPr/>
          <p:nvPr/>
        </p:nvSpPr>
        <p:spPr>
          <a:xfrm>
            <a:off x="4491002" y="3069488"/>
            <a:ext cx="7280069" cy="9144"/>
          </a:xfrm>
          <a:prstGeom prst="rect">
            <a:avLst/>
          </a:prstGeom>
          <a:solidFill>
            <a:srgbClr val="E1E6EB"/>
          </a:solidFill>
          <a:ln w="12700">
            <a:solidFill>
              <a:srgbClr val="E1E6EB"/>
            </a:solidFill>
            <a:prstDash val="solid"/>
          </a:ln>
        </p:spPr>
      </p:sp>
      <p:sp>
        <p:nvSpPr>
          <p:cNvPr id="63" name="Text 61"/>
          <p:cNvSpPr txBox="1"/>
          <p:nvPr/>
        </p:nvSpPr>
        <p:spPr>
          <a:xfrm>
            <a:off x="4564154" y="3124352"/>
            <a:ext cx="1042416" cy="195224"/>
          </a:xfrm>
          <a:prstGeom prst="rect">
            <a:avLst/>
          </a:prstGeom>
          <a:noFill/>
          <a:ln/>
        </p:spPr>
        <p:txBody>
          <a:bodyPr wrap="square" lIns="0" tIns="0" rIns="0" bIns="0" rtlCol="0" anchor="t"/>
          <a:lstStyle/>
          <a:p>
            <a:pPr algn="l" indent="0" marL="0">
              <a:buNone/>
            </a:pPr>
            <a:r>
              <a:rPr lang="en-US" sz="1260" b="1" dirty="0">
                <a:solidFill>
                  <a:srgbClr val="143A6B"/>
                </a:solidFill>
                <a:latin typeface="Calibri" pitchFamily="34" charset="0"/>
                <a:ea typeface="Calibri" pitchFamily="34" charset="-122"/>
                <a:cs typeface="Calibri" pitchFamily="34" charset="-120"/>
              </a:rPr>
              <a:t>Beslutet</a:t>
            </a:r>
            <a:endParaRPr lang="en-US" sz="1260" dirty="0"/>
          </a:p>
        </p:txBody>
      </p:sp>
      <p:sp>
        <p:nvSpPr>
          <p:cNvPr id="64" name="Text 62"/>
          <p:cNvSpPr txBox="1"/>
          <p:nvPr/>
        </p:nvSpPr>
        <p:spPr>
          <a:xfrm>
            <a:off x="4564154" y="3319577"/>
            <a:ext cx="1042416" cy="353263"/>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25–⁠45 min · kärnan 3 och 4</a:t>
            </a:r>
            <a:endParaRPr lang="en-US" sz="1140" dirty="0"/>
          </a:p>
        </p:txBody>
      </p:sp>
      <p:sp>
        <p:nvSpPr>
          <p:cNvPr id="65" name="Text 63"/>
          <p:cNvSpPr txBox="1"/>
          <p:nvPr/>
        </p:nvSpPr>
        <p:spPr>
          <a:xfrm>
            <a:off x="5771162" y="3124352"/>
            <a:ext cx="5908469" cy="176632"/>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Sedan arbetar eleverna med:</a:t>
            </a:r>
            <a:endParaRPr lang="en-US" sz="1140" dirty="0"/>
          </a:p>
        </p:txBody>
      </p:sp>
      <p:sp>
        <p:nvSpPr>
          <p:cNvPr id="66" name="Text 64"/>
          <p:cNvSpPr txBox="1"/>
          <p:nvPr/>
        </p:nvSpPr>
        <p:spPr>
          <a:xfrm>
            <a:off x="5771162" y="3300984"/>
            <a:ext cx="5908469" cy="195224"/>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Uppgiften om lagens väg</a:t>
            </a:r>
            <a:endParaRPr lang="en-US" sz="1260" dirty="0"/>
          </a:p>
        </p:txBody>
      </p:sp>
      <p:sp>
        <p:nvSpPr>
          <p:cNvPr id="67" name="Shape 65"/>
          <p:cNvSpPr/>
          <p:nvPr/>
        </p:nvSpPr>
        <p:spPr>
          <a:xfrm>
            <a:off x="4491002" y="3727704"/>
            <a:ext cx="1188720" cy="2115007"/>
          </a:xfrm>
          <a:prstGeom prst="rect">
            <a:avLst/>
          </a:prstGeom>
          <a:solidFill>
            <a:srgbClr val="F3F6FA"/>
          </a:solidFill>
          <a:ln w="12700">
            <a:solidFill>
              <a:srgbClr val="F3F6FA"/>
            </a:solidFill>
            <a:prstDash val="solid"/>
          </a:ln>
        </p:spPr>
      </p:sp>
      <p:sp>
        <p:nvSpPr>
          <p:cNvPr id="68" name="Shape 66"/>
          <p:cNvSpPr/>
          <p:nvPr/>
        </p:nvSpPr>
        <p:spPr>
          <a:xfrm>
            <a:off x="4491002" y="3727704"/>
            <a:ext cx="7280069" cy="9144"/>
          </a:xfrm>
          <a:prstGeom prst="rect">
            <a:avLst/>
          </a:prstGeom>
          <a:solidFill>
            <a:srgbClr val="E1E6EB"/>
          </a:solidFill>
          <a:ln w="12700">
            <a:solidFill>
              <a:srgbClr val="E1E6EB"/>
            </a:solidFill>
            <a:prstDash val="solid"/>
          </a:ln>
        </p:spPr>
      </p:sp>
      <p:sp>
        <p:nvSpPr>
          <p:cNvPr id="69" name="Text 67"/>
          <p:cNvSpPr txBox="1"/>
          <p:nvPr/>
        </p:nvSpPr>
        <p:spPr>
          <a:xfrm>
            <a:off x="4564154" y="3782568"/>
            <a:ext cx="1042416" cy="195224"/>
          </a:xfrm>
          <a:prstGeom prst="rect">
            <a:avLst/>
          </a:prstGeom>
          <a:noFill/>
          <a:ln/>
        </p:spPr>
        <p:txBody>
          <a:bodyPr wrap="square" lIns="0" tIns="0" rIns="0" bIns="0" rtlCol="0" anchor="t"/>
          <a:lstStyle/>
          <a:p>
            <a:pPr algn="l" indent="0" marL="0">
              <a:buNone/>
            </a:pPr>
            <a:r>
              <a:rPr lang="en-US" sz="1260" b="1" dirty="0">
                <a:solidFill>
                  <a:srgbClr val="143A6B"/>
                </a:solidFill>
                <a:latin typeface="Calibri" pitchFamily="34" charset="0"/>
                <a:ea typeface="Calibri" pitchFamily="34" charset="-122"/>
                <a:cs typeface="Calibri" pitchFamily="34" charset="-120"/>
              </a:rPr>
              <a:t>Vägarna</a:t>
            </a:r>
            <a:endParaRPr lang="en-US" sz="1260" dirty="0"/>
          </a:p>
        </p:txBody>
      </p:sp>
      <p:sp>
        <p:nvSpPr>
          <p:cNvPr id="70" name="Text 68"/>
          <p:cNvSpPr txBox="1"/>
          <p:nvPr/>
        </p:nvSpPr>
        <p:spPr>
          <a:xfrm>
            <a:off x="4564154" y="3977792"/>
            <a:ext cx="1042416" cy="176632"/>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elever i dag: 28</a:t>
            </a:r>
            <a:endParaRPr lang="en-US" sz="1140" dirty="0"/>
          </a:p>
        </p:txBody>
      </p:sp>
      <p:sp>
        <p:nvSpPr>
          <p:cNvPr id="71" name="Shape 69"/>
          <p:cNvSpPr/>
          <p:nvPr/>
        </p:nvSpPr>
        <p:spPr>
          <a:xfrm>
            <a:off x="5771162" y="3782568"/>
            <a:ext cx="1920722" cy="2005279"/>
          </a:xfrm>
          <a:prstGeom prst="rect">
            <a:avLst/>
          </a:prstGeom>
          <a:solidFill>
            <a:srgbClr val="E3F1E8"/>
          </a:solidFill>
          <a:ln w="12700">
            <a:solidFill>
              <a:srgbClr val="E3F1E8"/>
            </a:solidFill>
            <a:prstDash val="solid"/>
          </a:ln>
        </p:spPr>
      </p:sp>
      <p:sp>
        <p:nvSpPr>
          <p:cNvPr id="72" name="Shape 70"/>
          <p:cNvSpPr/>
          <p:nvPr/>
        </p:nvSpPr>
        <p:spPr>
          <a:xfrm>
            <a:off x="5771162" y="3782568"/>
            <a:ext cx="45720" cy="2005279"/>
          </a:xfrm>
          <a:prstGeom prst="rect">
            <a:avLst/>
          </a:prstGeom>
          <a:solidFill>
            <a:srgbClr val="1E6B45"/>
          </a:solidFill>
          <a:ln w="12700">
            <a:solidFill>
              <a:srgbClr val="1E6B45"/>
            </a:solidFill>
            <a:prstDash val="solid"/>
          </a:ln>
        </p:spPr>
      </p:sp>
      <p:sp>
        <p:nvSpPr>
          <p:cNvPr id="73" name="Text 71"/>
          <p:cNvSpPr txBox="1"/>
          <p:nvPr/>
        </p:nvSpPr>
        <p:spPr>
          <a:xfrm>
            <a:off x="5880890" y="3846576"/>
            <a:ext cx="1737842" cy="195224"/>
          </a:xfrm>
          <a:prstGeom prst="rect">
            <a:avLst/>
          </a:prstGeom>
          <a:noFill/>
          <a:ln/>
        </p:spPr>
        <p:txBody>
          <a:bodyPr wrap="square" lIns="0" tIns="0" rIns="0" bIns="0" rtlCol="0" anchor="t"/>
          <a:lstStyle/>
          <a:p>
            <a:pPr algn="l" indent="0" marL="0">
              <a:buNone/>
            </a:pPr>
            <a:r>
              <a:rPr lang="en-US" sz="1260" b="1" dirty="0">
                <a:solidFill>
                  <a:srgbClr val="14202B"/>
                </a:solidFill>
                <a:latin typeface="Calibri" pitchFamily="34" charset="0"/>
                <a:ea typeface="Calibri" pitchFamily="34" charset="-122"/>
                <a:cs typeface="Calibri" pitchFamily="34" charset="-120"/>
              </a:rPr>
              <a:t>Nästan alla kan</a:t>
            </a:r>
            <a:endParaRPr lang="en-US" sz="1260" dirty="0"/>
          </a:p>
        </p:txBody>
      </p:sp>
      <p:sp>
        <p:nvSpPr>
          <p:cNvPr id="74" name="Text 72"/>
          <p:cNvSpPr txBox="1"/>
          <p:nvPr/>
        </p:nvSpPr>
        <p:spPr>
          <a:xfrm>
            <a:off x="5880890" y="4041800"/>
            <a:ext cx="1737842" cy="1059790"/>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Högst 5 av 28 med fel. Visa det rätta och varför. Eleverna arbetar direkt, gärna på en högre nivå: ”Hur vet du?” Du går först till dem du skrev upp.</a:t>
            </a:r>
            <a:endParaRPr lang="en-US" sz="1140" dirty="0"/>
          </a:p>
        </p:txBody>
      </p:sp>
      <p:sp>
        <p:nvSpPr>
          <p:cNvPr id="75" name="Shape 73"/>
          <p:cNvSpPr/>
          <p:nvPr/>
        </p:nvSpPr>
        <p:spPr>
          <a:xfrm>
            <a:off x="7765036" y="3782568"/>
            <a:ext cx="1920722" cy="2005279"/>
          </a:xfrm>
          <a:prstGeom prst="rect">
            <a:avLst/>
          </a:prstGeom>
          <a:solidFill>
            <a:srgbClr val="FDF6E3"/>
          </a:solidFill>
          <a:ln w="12700">
            <a:solidFill>
              <a:srgbClr val="FDF6E3"/>
            </a:solidFill>
            <a:prstDash val="solid"/>
          </a:ln>
        </p:spPr>
      </p:sp>
      <p:sp>
        <p:nvSpPr>
          <p:cNvPr id="76" name="Shape 74"/>
          <p:cNvSpPr/>
          <p:nvPr/>
        </p:nvSpPr>
        <p:spPr>
          <a:xfrm>
            <a:off x="7765036" y="3782568"/>
            <a:ext cx="45720" cy="2005279"/>
          </a:xfrm>
          <a:prstGeom prst="rect">
            <a:avLst/>
          </a:prstGeom>
          <a:solidFill>
            <a:srgbClr val="C99700"/>
          </a:solidFill>
          <a:ln w="12700">
            <a:solidFill>
              <a:srgbClr val="C99700"/>
            </a:solidFill>
            <a:prstDash val="solid"/>
          </a:ln>
        </p:spPr>
      </p:sp>
      <p:sp>
        <p:nvSpPr>
          <p:cNvPr id="77" name="Text 75"/>
          <p:cNvSpPr txBox="1"/>
          <p:nvPr/>
        </p:nvSpPr>
        <p:spPr>
          <a:xfrm>
            <a:off x="7874764" y="3846576"/>
            <a:ext cx="1737842" cy="195224"/>
          </a:xfrm>
          <a:prstGeom prst="rect">
            <a:avLst/>
          </a:prstGeom>
          <a:noFill/>
          <a:ln/>
        </p:spPr>
        <p:txBody>
          <a:bodyPr wrap="square" lIns="0" tIns="0" rIns="0" bIns="0" rtlCol="0" anchor="t"/>
          <a:lstStyle/>
          <a:p>
            <a:pPr algn="l" indent="0" marL="0">
              <a:buNone/>
            </a:pPr>
            <a:r>
              <a:rPr lang="en-US" sz="1260" b="1" dirty="0">
                <a:solidFill>
                  <a:srgbClr val="14202B"/>
                </a:solidFill>
                <a:latin typeface="Calibri" pitchFamily="34" charset="0"/>
                <a:ea typeface="Calibri" pitchFamily="34" charset="-122"/>
                <a:cs typeface="Calibri" pitchFamily="34" charset="-120"/>
              </a:rPr>
              <a:t>De flesta kan</a:t>
            </a:r>
            <a:endParaRPr lang="en-US" sz="1260" dirty="0"/>
          </a:p>
        </p:txBody>
      </p:sp>
      <p:sp>
        <p:nvSpPr>
          <p:cNvPr id="78" name="Text 76"/>
          <p:cNvSpPr txBox="1"/>
          <p:nvPr/>
        </p:nvSpPr>
        <p:spPr>
          <a:xfrm>
            <a:off x="7874764" y="4041800"/>
            <a:ext cx="1737842" cy="1059790"/>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6–13 av 28 med fel. Delad klass: paren säger varför, alla visar igen, du säger svaret. Samma fel i stegen: felet bredvid det rätta, och en ny fråga.</a:t>
            </a:r>
            <a:endParaRPr lang="en-US" sz="1140" dirty="0"/>
          </a:p>
        </p:txBody>
      </p:sp>
      <p:sp>
        <p:nvSpPr>
          <p:cNvPr id="79" name="Text 77"/>
          <p:cNvSpPr txBox="1"/>
          <p:nvPr/>
        </p:nvSpPr>
        <p:spPr>
          <a:xfrm>
            <a:off x="7874764" y="5138166"/>
            <a:ext cx="1737842" cy="585673"/>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Det jag lyfter: </a:t>
            </a:r>
            <a:pPr algn="l" indent="0" marL="0">
              <a:buNone/>
            </a:pPr>
            <a:r>
              <a:rPr lang="en-US" sz="1260" b="1" dirty="0">
                <a:solidFill>
                  <a:srgbClr val="59636E"/>
                </a:solidFill>
                <a:latin typeface="Calibri" pitchFamily="34" charset="0"/>
                <a:ea typeface="Calibri" pitchFamily="34" charset="-122"/>
                <a:cs typeface="Calibri" pitchFamily="34" charset="-120"/>
              </a:rPr>
              <a:t>två kolumner, stifta och styra</a:t>
            </a:r>
            <a:endParaRPr lang="en-US" sz="1260" dirty="0"/>
          </a:p>
        </p:txBody>
      </p:sp>
      <p:sp>
        <p:nvSpPr>
          <p:cNvPr id="80" name="Shape 78"/>
          <p:cNvSpPr/>
          <p:nvPr/>
        </p:nvSpPr>
        <p:spPr>
          <a:xfrm>
            <a:off x="9758910" y="3782568"/>
            <a:ext cx="1920722" cy="2005279"/>
          </a:xfrm>
          <a:prstGeom prst="rect">
            <a:avLst/>
          </a:prstGeom>
          <a:solidFill>
            <a:srgbClr val="EEF0F3"/>
          </a:solidFill>
          <a:ln w="12700">
            <a:solidFill>
              <a:srgbClr val="EEF0F3"/>
            </a:solidFill>
            <a:prstDash val="solid"/>
          </a:ln>
        </p:spPr>
      </p:sp>
      <p:sp>
        <p:nvSpPr>
          <p:cNvPr id="81" name="Shape 79"/>
          <p:cNvSpPr/>
          <p:nvPr/>
        </p:nvSpPr>
        <p:spPr>
          <a:xfrm>
            <a:off x="9758910" y="3782568"/>
            <a:ext cx="45720" cy="2005279"/>
          </a:xfrm>
          <a:prstGeom prst="rect">
            <a:avLst/>
          </a:prstGeom>
          <a:solidFill>
            <a:srgbClr val="6F7C8A"/>
          </a:solidFill>
          <a:ln w="12700">
            <a:solidFill>
              <a:srgbClr val="6F7C8A"/>
            </a:solidFill>
            <a:prstDash val="solid"/>
          </a:ln>
        </p:spPr>
      </p:sp>
      <p:sp>
        <p:nvSpPr>
          <p:cNvPr id="82" name="Text 80"/>
          <p:cNvSpPr txBox="1"/>
          <p:nvPr/>
        </p:nvSpPr>
        <p:spPr>
          <a:xfrm>
            <a:off x="9868638" y="3846576"/>
            <a:ext cx="1737842" cy="195224"/>
          </a:xfrm>
          <a:prstGeom prst="rect">
            <a:avLst/>
          </a:prstGeom>
          <a:noFill/>
          <a:ln/>
        </p:spPr>
        <p:txBody>
          <a:bodyPr wrap="square" lIns="0" tIns="0" rIns="0" bIns="0" rtlCol="0" anchor="t"/>
          <a:lstStyle/>
          <a:p>
            <a:pPr algn="l" indent="0" marL="0">
              <a:buNone/>
            </a:pPr>
            <a:r>
              <a:rPr lang="en-US" sz="1260" b="1" dirty="0">
                <a:solidFill>
                  <a:srgbClr val="14202B"/>
                </a:solidFill>
                <a:latin typeface="Calibri" pitchFamily="34" charset="0"/>
                <a:ea typeface="Calibri" pitchFamily="34" charset="-122"/>
                <a:cs typeface="Calibri" pitchFamily="34" charset="-120"/>
              </a:rPr>
              <a:t>Hälften eller färre kan</a:t>
            </a:r>
            <a:endParaRPr lang="en-US" sz="1260" dirty="0"/>
          </a:p>
        </p:txBody>
      </p:sp>
      <p:sp>
        <p:nvSpPr>
          <p:cNvPr id="83" name="Text 81"/>
          <p:cNvSpPr txBox="1"/>
          <p:nvPr/>
        </p:nvSpPr>
        <p:spPr>
          <a:xfrm>
            <a:off x="9868638" y="4041800"/>
            <a:ext cx="1737842" cy="1059790"/>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14 eller fler av 28 med fel. Delad klass: paren först. Annars ett nytt sätt: en bild eller ett nytt exempel. Spridda fel: bryt ner steget. Alla visar igen.</a:t>
            </a:r>
            <a:endParaRPr lang="en-US" sz="1140" dirty="0"/>
          </a:p>
        </p:txBody>
      </p:sp>
      <p:sp>
        <p:nvSpPr>
          <p:cNvPr id="84" name="Text 82"/>
          <p:cNvSpPr txBox="1"/>
          <p:nvPr/>
        </p:nvSpPr>
        <p:spPr>
          <a:xfrm>
            <a:off x="9868638" y="5138166"/>
            <a:ext cx="1737842" cy="585673"/>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Det nya sättet: </a:t>
            </a:r>
            <a:pPr algn="l" indent="0" marL="0">
              <a:buNone/>
            </a:pPr>
            <a:r>
              <a:rPr lang="en-US" sz="1260" b="1" dirty="0">
                <a:solidFill>
                  <a:srgbClr val="59636E"/>
                </a:solidFill>
                <a:latin typeface="Calibri" pitchFamily="34" charset="0"/>
                <a:ea typeface="Calibri" pitchFamily="34" charset="-122"/>
                <a:cs typeface="Calibri" pitchFamily="34" charset="-120"/>
              </a:rPr>
              <a:t>en lag från förslag till beslut, på tavlan</a:t>
            </a:r>
            <a:endParaRPr lang="en-US" sz="1260" dirty="0"/>
          </a:p>
        </p:txBody>
      </p:sp>
      <p:sp>
        <p:nvSpPr>
          <p:cNvPr id="85" name="Shape 83"/>
          <p:cNvSpPr/>
          <p:nvPr/>
        </p:nvSpPr>
        <p:spPr>
          <a:xfrm>
            <a:off x="4491002" y="5842711"/>
            <a:ext cx="1188720" cy="481584"/>
          </a:xfrm>
          <a:prstGeom prst="rect">
            <a:avLst/>
          </a:prstGeom>
          <a:solidFill>
            <a:srgbClr val="F3F6FA"/>
          </a:solidFill>
          <a:ln w="12700">
            <a:solidFill>
              <a:srgbClr val="F3F6FA"/>
            </a:solidFill>
            <a:prstDash val="solid"/>
          </a:ln>
        </p:spPr>
      </p:sp>
      <p:sp>
        <p:nvSpPr>
          <p:cNvPr id="86" name="Shape 84"/>
          <p:cNvSpPr/>
          <p:nvPr/>
        </p:nvSpPr>
        <p:spPr>
          <a:xfrm>
            <a:off x="4491002" y="5842711"/>
            <a:ext cx="7280069" cy="9144"/>
          </a:xfrm>
          <a:prstGeom prst="rect">
            <a:avLst/>
          </a:prstGeom>
          <a:solidFill>
            <a:srgbClr val="E1E6EB"/>
          </a:solidFill>
          <a:ln w="12700">
            <a:solidFill>
              <a:srgbClr val="E1E6EB"/>
            </a:solidFill>
            <a:prstDash val="solid"/>
          </a:ln>
        </p:spPr>
      </p:sp>
      <p:sp>
        <p:nvSpPr>
          <p:cNvPr id="87" name="Text 85"/>
          <p:cNvSpPr txBox="1"/>
          <p:nvPr/>
        </p:nvSpPr>
        <p:spPr>
          <a:xfrm>
            <a:off x="4564154" y="5897575"/>
            <a:ext cx="1042416" cy="195224"/>
          </a:xfrm>
          <a:prstGeom prst="rect">
            <a:avLst/>
          </a:prstGeom>
          <a:noFill/>
          <a:ln/>
        </p:spPr>
        <p:txBody>
          <a:bodyPr wrap="square" lIns="0" tIns="0" rIns="0" bIns="0" rtlCol="0" anchor="t"/>
          <a:lstStyle/>
          <a:p>
            <a:pPr algn="l" indent="0" marL="0">
              <a:buNone/>
            </a:pPr>
            <a:r>
              <a:rPr lang="en-US" sz="1260" b="1" dirty="0">
                <a:solidFill>
                  <a:srgbClr val="143A6B"/>
                </a:solidFill>
                <a:latin typeface="Calibri" pitchFamily="34" charset="0"/>
                <a:ea typeface="Calibri" pitchFamily="34" charset="-122"/>
                <a:cs typeface="Calibri" pitchFamily="34" charset="-120"/>
              </a:rPr>
              <a:t>Exit-lappen</a:t>
            </a:r>
            <a:endParaRPr lang="en-US" sz="1260" dirty="0"/>
          </a:p>
        </p:txBody>
      </p:sp>
      <p:sp>
        <p:nvSpPr>
          <p:cNvPr id="88" name="Text 86"/>
          <p:cNvSpPr txBox="1"/>
          <p:nvPr/>
        </p:nvSpPr>
        <p:spPr>
          <a:xfrm>
            <a:off x="4564154" y="6092800"/>
            <a:ext cx="1042416" cy="176632"/>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 · kärnan 1</a:t>
            </a:r>
            <a:endParaRPr lang="en-US" sz="1140" dirty="0"/>
          </a:p>
        </p:txBody>
      </p:sp>
      <p:sp>
        <p:nvSpPr>
          <p:cNvPr id="89" name="Text 87"/>
          <p:cNvSpPr txBox="1"/>
          <p:nvPr/>
        </p:nvSpPr>
        <p:spPr>
          <a:xfrm>
            <a:off x="5771162" y="5897575"/>
            <a:ext cx="5908469" cy="176632"/>
          </a:xfrm>
          <a:prstGeom prst="rect">
            <a:avLst/>
          </a:prstGeom>
          <a:noFill/>
          <a:ln/>
        </p:spPr>
        <p:txBody>
          <a:bodyPr wrap="square" lIns="0" tIns="0" rIns="0" bIns="0" rtlCol="0" anchor="t"/>
          <a:lstStyle/>
          <a:p>
            <a:pPr algn="l" indent="0" marL="0">
              <a:buNone/>
            </a:pPr>
            <a:r>
              <a:rPr lang="en-US" sz="1140" dirty="0">
                <a:solidFill>
                  <a:srgbClr val="4B5866"/>
                </a:solidFill>
                <a:latin typeface="Calibri" pitchFamily="34" charset="0"/>
                <a:ea typeface="Calibri" pitchFamily="34" charset="-122"/>
                <a:cs typeface="Calibri" pitchFamily="34" charset="-120"/>
              </a:rPr>
              <a:t>Frågan på lappen:</a:t>
            </a:r>
            <a:endParaRPr lang="en-US" sz="1140" dirty="0"/>
          </a:p>
        </p:txBody>
      </p:sp>
      <p:sp>
        <p:nvSpPr>
          <p:cNvPr id="90" name="Text 88"/>
          <p:cNvSpPr txBox="1"/>
          <p:nvPr/>
        </p:nvSpPr>
        <p:spPr>
          <a:xfrm>
            <a:off x="5771162" y="6074207"/>
            <a:ext cx="5908469" cy="195224"/>
          </a:xfrm>
          <a:prstGeom prst="rect">
            <a:avLst/>
          </a:prstGeom>
          <a:noFill/>
          <a:ln/>
        </p:spPr>
        <p:txBody>
          <a:bodyPr wrap="square" lIns="0" tIns="0" rIns="0" bIns="0" rtlCol="0" anchor="t"/>
          <a:lstStyle/>
          <a:p>
            <a:pPr algn="l" indent="0" marL="0">
              <a:buNone/>
            </a:pPr>
            <a:r>
              <a:rPr lang="en-US" sz="1260" b="1" dirty="0">
                <a:solidFill>
                  <a:srgbClr val="59636E"/>
                </a:solidFill>
                <a:latin typeface="Calibri" pitchFamily="34" charset="0"/>
                <a:ea typeface="Calibri" pitchFamily="34" charset="-122"/>
                <a:cs typeface="Calibri" pitchFamily="34" charset="-120"/>
              </a:rPr>
              <a:t>Ingen än. Lappen kommer i vecka 2</a:t>
            </a:r>
            <a:endParaRPr lang="en-US" sz="1260" dirty="0"/>
          </a:p>
        </p:txBody>
      </p:sp>
      <p:sp>
        <p:nvSpPr>
          <p:cNvPr id="91" name="Shape 89"/>
          <p:cNvSpPr/>
          <p:nvPr/>
        </p:nvSpPr>
        <p:spPr>
          <a:xfrm>
            <a:off x="4491002" y="6324295"/>
            <a:ext cx="7280069" cy="9144"/>
          </a:xfrm>
          <a:prstGeom prst="rect">
            <a:avLst/>
          </a:prstGeom>
          <a:solidFill>
            <a:srgbClr val="E1E6EB"/>
          </a:solidFill>
          <a:ln w="12700">
            <a:solidFill>
              <a:srgbClr val="E1E6EB"/>
            </a:solidFill>
            <a:prstDash val="solid"/>
          </a:ln>
        </p:spPr>
      </p:sp>
      <p:sp>
        <p:nvSpPr>
          <p:cNvPr id="92" name="Text 90"/>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niclasfohlin.se/metoder/formativ-bedomning/lathund</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De första veckorna</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4/4</a:t>
            </a:r>
            <a:endParaRPr lang="en-US" sz="1275" dirty="0"/>
          </a:p>
        </p:txBody>
      </p:sp>
      <p:sp>
        <p:nvSpPr>
          <p:cNvPr id="6" name="Shape 4"/>
          <p:cNvSpPr/>
          <p:nvPr/>
        </p:nvSpPr>
        <p:spPr>
          <a:xfrm>
            <a:off x="0" y="603504"/>
            <a:ext cx="12191695" cy="18288"/>
          </a:xfrm>
          <a:prstGeom prst="rect">
            <a:avLst/>
          </a:prstGeom>
          <a:solidFill>
            <a:srgbClr val="14202B"/>
          </a:solidFill>
          <a:ln w="12700">
            <a:solidFill>
              <a:srgbClr val="14202B"/>
            </a:solidFill>
            <a:prstDash val="solid"/>
          </a:ln>
        </p:spPr>
      </p:sp>
      <p:sp>
        <p:nvSpPr>
          <p:cNvPr id="7" name="Text 5"/>
          <p:cNvSpPr txBox="1"/>
          <p:nvPr/>
        </p:nvSpPr>
        <p:spPr>
          <a:xfrm>
            <a:off x="420624" y="804672"/>
            <a:ext cx="11350447" cy="185928"/>
          </a:xfrm>
          <a:prstGeom prst="rect">
            <a:avLst/>
          </a:prstGeom>
          <a:noFill/>
          <a:ln/>
        </p:spPr>
        <p:txBody>
          <a:bodyPr wrap="square" lIns="0" tIns="0" rIns="0" bIns="0" rtlCol="0" anchor="t"/>
          <a:lstStyle/>
          <a:p>
            <a:pPr algn="l" indent="0" marL="0">
              <a:spcAft>
                <a:spcPts val="600"/>
              </a:spcAft>
              <a:buNone/>
            </a:pPr>
            <a:r>
              <a:rPr lang="en-US" sz="1200" dirty="0">
                <a:solidFill>
                  <a:srgbClr val="14202B"/>
                </a:solidFill>
                <a:latin typeface="Calibri" pitchFamily="34" charset="0"/>
                <a:ea typeface="Calibri" pitchFamily="34" charset="-122"/>
                <a:cs typeface="Calibri" pitchFamily="34" charset="-120"/>
              </a:rPr>
              <a:t>Metoden är troligen lika ny för dig som för eleverna. Gör varje grepp flera gånger tills det blir en rutin, och lägg till ett i taget.</a:t>
            </a:r>
            <a:endParaRPr lang="en-US" sz="1200" dirty="0"/>
          </a:p>
        </p:txBody>
      </p:sp>
      <p:sp>
        <p:nvSpPr>
          <p:cNvPr id="8" name="Shape 6"/>
          <p:cNvSpPr/>
          <p:nvPr/>
        </p:nvSpPr>
        <p:spPr>
          <a:xfrm>
            <a:off x="420624" y="1155192"/>
            <a:ext cx="11350447" cy="292608"/>
          </a:xfrm>
          <a:prstGeom prst="rect">
            <a:avLst/>
          </a:prstGeom>
          <a:solidFill>
            <a:srgbClr val="14202B"/>
          </a:solidFill>
          <a:ln w="12700">
            <a:solidFill>
              <a:srgbClr val="14202B"/>
            </a:solidFill>
            <a:prstDash val="solid"/>
          </a:ln>
        </p:spPr>
      </p:sp>
      <p:sp>
        <p:nvSpPr>
          <p:cNvPr id="9" name="Text 7"/>
          <p:cNvSpPr txBox="1"/>
          <p:nvPr/>
        </p:nvSpPr>
        <p:spPr>
          <a:xfrm>
            <a:off x="493776" y="1210056"/>
            <a:ext cx="2230942"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VECKA</a:t>
            </a:r>
            <a:endParaRPr lang="en-US" sz="1050" dirty="0"/>
          </a:p>
        </p:txBody>
      </p:sp>
      <p:sp>
        <p:nvSpPr>
          <p:cNvPr id="10" name="Text 8"/>
          <p:cNvSpPr txBox="1"/>
          <p:nvPr/>
        </p:nvSpPr>
        <p:spPr>
          <a:xfrm>
            <a:off x="2834446" y="1210056"/>
            <a:ext cx="2948536"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KLASSEN LÄR SIG</a:t>
            </a:r>
            <a:endParaRPr lang="en-US" sz="1050" dirty="0"/>
          </a:p>
        </p:txBody>
      </p:sp>
      <p:sp>
        <p:nvSpPr>
          <p:cNvPr id="11" name="Text 9"/>
          <p:cNvSpPr txBox="1"/>
          <p:nvPr/>
        </p:nvSpPr>
        <p:spPr>
          <a:xfrm>
            <a:off x="5892710" y="1210056"/>
            <a:ext cx="3556301"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DU ÖVAR</a:t>
            </a:r>
            <a:endParaRPr lang="en-US" sz="1050" dirty="0"/>
          </a:p>
        </p:txBody>
      </p:sp>
      <p:sp>
        <p:nvSpPr>
          <p:cNvPr id="12" name="Text 10"/>
          <p:cNvSpPr txBox="1"/>
          <p:nvPr/>
        </p:nvSpPr>
        <p:spPr>
          <a:xfrm>
            <a:off x="9558739" y="1210056"/>
            <a:ext cx="2175756"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GÅ VIDARE NÄR</a:t>
            </a:r>
            <a:endParaRPr lang="en-US" sz="1050" dirty="0"/>
          </a:p>
        </p:txBody>
      </p:sp>
      <p:sp>
        <p:nvSpPr>
          <p:cNvPr id="13" name="Shape 11"/>
          <p:cNvSpPr/>
          <p:nvPr/>
        </p:nvSpPr>
        <p:spPr>
          <a:xfrm>
            <a:off x="420624" y="1447800"/>
            <a:ext cx="11350447" cy="9144"/>
          </a:xfrm>
          <a:prstGeom prst="rect">
            <a:avLst/>
          </a:prstGeom>
          <a:solidFill>
            <a:srgbClr val="E1E6EB"/>
          </a:solidFill>
          <a:ln w="12700">
            <a:solidFill>
              <a:srgbClr val="E1E6EB"/>
            </a:solidFill>
            <a:prstDash val="solid"/>
          </a:ln>
        </p:spPr>
      </p:sp>
      <p:sp>
        <p:nvSpPr>
          <p:cNvPr id="14" name="Text 12"/>
          <p:cNvSpPr txBox="1"/>
          <p:nvPr/>
        </p:nvSpPr>
        <p:spPr>
          <a:xfrm>
            <a:off x="493776" y="1502664"/>
            <a:ext cx="2212654" cy="377444"/>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1. Små saker: Tummen och ett påstående</a:t>
            </a:r>
            <a:endParaRPr lang="en-US" sz="1100" dirty="0"/>
          </a:p>
        </p:txBody>
      </p:sp>
      <p:sp>
        <p:nvSpPr>
          <p:cNvPr id="15" name="Shape 13"/>
          <p:cNvSpPr/>
          <p:nvPr/>
        </p:nvSpPr>
        <p:spPr>
          <a:xfrm>
            <a:off x="2761294" y="1447800"/>
            <a:ext cx="9144" cy="450596"/>
          </a:xfrm>
          <a:prstGeom prst="rect">
            <a:avLst/>
          </a:prstGeom>
          <a:solidFill>
            <a:srgbClr val="E1E6EB"/>
          </a:solidFill>
          <a:ln w="12700">
            <a:solidFill>
              <a:srgbClr val="E1E6EB"/>
            </a:solidFill>
            <a:prstDash val="solid"/>
          </a:ln>
        </p:spPr>
      </p:sp>
      <p:sp>
        <p:nvSpPr>
          <p:cNvPr id="16" name="Text 14"/>
          <p:cNvSpPr txBox="1"/>
          <p:nvPr/>
        </p:nvSpPr>
        <p:spPr>
          <a:xfrm>
            <a:off x="2834446" y="1502664"/>
            <a:ext cx="2930248" cy="377444"/>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Att tänka tyst, visa på signalen och säga varför till axelkompisen.</a:t>
            </a:r>
            <a:endParaRPr lang="en-US" sz="1100" dirty="0"/>
          </a:p>
        </p:txBody>
      </p:sp>
      <p:sp>
        <p:nvSpPr>
          <p:cNvPr id="17" name="Shape 15"/>
          <p:cNvSpPr/>
          <p:nvPr/>
        </p:nvSpPr>
        <p:spPr>
          <a:xfrm>
            <a:off x="5819558" y="1447800"/>
            <a:ext cx="9144" cy="450596"/>
          </a:xfrm>
          <a:prstGeom prst="rect">
            <a:avLst/>
          </a:prstGeom>
          <a:solidFill>
            <a:srgbClr val="E1E6EB"/>
          </a:solidFill>
          <a:ln w="12700">
            <a:solidFill>
              <a:srgbClr val="E1E6EB"/>
            </a:solidFill>
            <a:prstDash val="solid"/>
          </a:ln>
        </p:spPr>
      </p:sp>
      <p:sp>
        <p:nvSpPr>
          <p:cNvPr id="18" name="Text 16"/>
          <p:cNvSpPr txBox="1"/>
          <p:nvPr/>
        </p:nvSpPr>
        <p:spPr>
          <a:xfrm>
            <a:off x="5892710" y="1502664"/>
            <a:ext cx="3538013" cy="377444"/>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Att skriva ett vanligt fel som en mening, ibland något sant, välja väg före frågan, räkna felen och säga vad du såg.</a:t>
            </a:r>
            <a:endParaRPr lang="en-US" sz="1100" dirty="0"/>
          </a:p>
        </p:txBody>
      </p:sp>
      <p:sp>
        <p:nvSpPr>
          <p:cNvPr id="19" name="Shape 17"/>
          <p:cNvSpPr/>
          <p:nvPr/>
        </p:nvSpPr>
        <p:spPr>
          <a:xfrm>
            <a:off x="9485587" y="1447800"/>
            <a:ext cx="9144" cy="450596"/>
          </a:xfrm>
          <a:prstGeom prst="rect">
            <a:avLst/>
          </a:prstGeom>
          <a:solidFill>
            <a:srgbClr val="E1E6EB"/>
          </a:solidFill>
          <a:ln w="12700">
            <a:solidFill>
              <a:srgbClr val="E1E6EB"/>
            </a:solidFill>
            <a:prstDash val="solid"/>
          </a:ln>
        </p:spPr>
      </p:sp>
      <p:sp>
        <p:nvSpPr>
          <p:cNvPr id="20" name="Text 18"/>
          <p:cNvSpPr txBox="1"/>
          <p:nvPr/>
        </p:nvSpPr>
        <p:spPr>
          <a:xfrm>
            <a:off x="9558739" y="1502664"/>
            <a:ext cx="2157468" cy="377444"/>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nästan alla visar på signalen, och nästa steg följer det du såg</a:t>
            </a:r>
            <a:endParaRPr lang="en-US" sz="1100" dirty="0"/>
          </a:p>
        </p:txBody>
      </p:sp>
      <p:sp>
        <p:nvSpPr>
          <p:cNvPr id="21" name="Shape 19"/>
          <p:cNvSpPr/>
          <p:nvPr/>
        </p:nvSpPr>
        <p:spPr>
          <a:xfrm>
            <a:off x="420624" y="1898396"/>
            <a:ext cx="11350447" cy="450596"/>
          </a:xfrm>
          <a:prstGeom prst="rect">
            <a:avLst/>
          </a:prstGeom>
          <a:solidFill>
            <a:srgbClr val="F8FAFC"/>
          </a:solidFill>
          <a:ln w="12700">
            <a:solidFill>
              <a:srgbClr val="F8FAFC"/>
            </a:solidFill>
            <a:prstDash val="solid"/>
          </a:ln>
        </p:spPr>
      </p:sp>
      <p:sp>
        <p:nvSpPr>
          <p:cNvPr id="22" name="Shape 20"/>
          <p:cNvSpPr/>
          <p:nvPr/>
        </p:nvSpPr>
        <p:spPr>
          <a:xfrm>
            <a:off x="420624" y="1898396"/>
            <a:ext cx="11350447" cy="9144"/>
          </a:xfrm>
          <a:prstGeom prst="rect">
            <a:avLst/>
          </a:prstGeom>
          <a:solidFill>
            <a:srgbClr val="E1E6EB"/>
          </a:solidFill>
          <a:ln w="12700">
            <a:solidFill>
              <a:srgbClr val="E1E6EB"/>
            </a:solidFill>
            <a:prstDash val="solid"/>
          </a:ln>
        </p:spPr>
      </p:sp>
      <p:sp>
        <p:nvSpPr>
          <p:cNvPr id="23" name="Text 21"/>
          <p:cNvSpPr txBox="1"/>
          <p:nvPr/>
        </p:nvSpPr>
        <p:spPr>
          <a:xfrm>
            <a:off x="493776" y="1953260"/>
            <a:ext cx="2212654" cy="377444"/>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2. Små saker: Instruktionen och exit‑lappen</a:t>
            </a:r>
            <a:endParaRPr lang="en-US" sz="1100" dirty="0"/>
          </a:p>
        </p:txBody>
      </p:sp>
      <p:sp>
        <p:nvSpPr>
          <p:cNvPr id="24" name="Shape 22"/>
          <p:cNvSpPr/>
          <p:nvPr/>
        </p:nvSpPr>
        <p:spPr>
          <a:xfrm>
            <a:off x="2761294" y="1898396"/>
            <a:ext cx="9144" cy="450596"/>
          </a:xfrm>
          <a:prstGeom prst="rect">
            <a:avLst/>
          </a:prstGeom>
          <a:solidFill>
            <a:srgbClr val="E1E6EB"/>
          </a:solidFill>
          <a:ln w="12700">
            <a:solidFill>
              <a:srgbClr val="E1E6EB"/>
            </a:solidFill>
            <a:prstDash val="solid"/>
          </a:ln>
        </p:spPr>
      </p:sp>
      <p:sp>
        <p:nvSpPr>
          <p:cNvPr id="25" name="Text 23"/>
          <p:cNvSpPr txBox="1"/>
          <p:nvPr/>
        </p:nvSpPr>
        <p:spPr>
          <a:xfrm>
            <a:off x="2834446" y="1953260"/>
            <a:ext cx="2930248" cy="377444"/>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Att säga till kompisen vad de ska göra, och att svara med ett skäl.</a:t>
            </a:r>
            <a:endParaRPr lang="en-US" sz="1100" dirty="0"/>
          </a:p>
        </p:txBody>
      </p:sp>
      <p:sp>
        <p:nvSpPr>
          <p:cNvPr id="26" name="Shape 24"/>
          <p:cNvSpPr/>
          <p:nvPr/>
        </p:nvSpPr>
        <p:spPr>
          <a:xfrm>
            <a:off x="5819558" y="1898396"/>
            <a:ext cx="9144" cy="450596"/>
          </a:xfrm>
          <a:prstGeom prst="rect">
            <a:avLst/>
          </a:prstGeom>
          <a:solidFill>
            <a:srgbClr val="E1E6EB"/>
          </a:solidFill>
          <a:ln w="12700">
            <a:solidFill>
              <a:srgbClr val="E1E6EB"/>
            </a:solidFill>
            <a:prstDash val="solid"/>
          </a:ln>
        </p:spPr>
      </p:sp>
      <p:sp>
        <p:nvSpPr>
          <p:cNvPr id="27" name="Text 25"/>
          <p:cNvSpPr txBox="1"/>
          <p:nvPr/>
        </p:nvSpPr>
        <p:spPr>
          <a:xfrm>
            <a:off x="5892710" y="1953260"/>
            <a:ext cx="3538013" cy="377444"/>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Att lyssna på paren, lägga lapparna i högarna Rätt, Felet och Något annat, och börja nästa lektion med det du såg.</a:t>
            </a:r>
            <a:endParaRPr lang="en-US" sz="1100" dirty="0"/>
          </a:p>
        </p:txBody>
      </p:sp>
      <p:sp>
        <p:nvSpPr>
          <p:cNvPr id="28" name="Shape 26"/>
          <p:cNvSpPr/>
          <p:nvPr/>
        </p:nvSpPr>
        <p:spPr>
          <a:xfrm>
            <a:off x="9485587" y="1898396"/>
            <a:ext cx="9144" cy="450596"/>
          </a:xfrm>
          <a:prstGeom prst="rect">
            <a:avLst/>
          </a:prstGeom>
          <a:solidFill>
            <a:srgbClr val="E1E6EB"/>
          </a:solidFill>
          <a:ln w="12700">
            <a:solidFill>
              <a:srgbClr val="E1E6EB"/>
            </a:solidFill>
            <a:prstDash val="solid"/>
          </a:ln>
        </p:spPr>
      </p:sp>
      <p:sp>
        <p:nvSpPr>
          <p:cNvPr id="29" name="Text 27"/>
          <p:cNvSpPr txBox="1"/>
          <p:nvPr/>
        </p:nvSpPr>
        <p:spPr>
          <a:xfrm>
            <a:off x="9558739" y="1953260"/>
            <a:ext cx="2157468" cy="377444"/>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nästa lektion börjar med det du såg på lapparna</a:t>
            </a:r>
            <a:endParaRPr lang="en-US" sz="1100" dirty="0"/>
          </a:p>
        </p:txBody>
      </p:sp>
      <p:sp>
        <p:nvSpPr>
          <p:cNvPr id="30" name="Shape 28"/>
          <p:cNvSpPr/>
          <p:nvPr/>
        </p:nvSpPr>
        <p:spPr>
          <a:xfrm>
            <a:off x="420624" y="2348992"/>
            <a:ext cx="11350447" cy="9144"/>
          </a:xfrm>
          <a:prstGeom prst="rect">
            <a:avLst/>
          </a:prstGeom>
          <a:solidFill>
            <a:srgbClr val="E1E6EB"/>
          </a:solidFill>
          <a:ln w="12700">
            <a:solidFill>
              <a:srgbClr val="E1E6EB"/>
            </a:solidFill>
            <a:prstDash val="solid"/>
          </a:ln>
        </p:spPr>
      </p:sp>
      <p:sp>
        <p:nvSpPr>
          <p:cNvPr id="31" name="Text 29"/>
          <p:cNvSpPr txBox="1"/>
          <p:nvPr/>
        </p:nvSpPr>
        <p:spPr>
          <a:xfrm>
            <a:off x="493776" y="2403856"/>
            <a:ext cx="2212654" cy="377444"/>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3. Små saker: Miniwhiteboarden och en ny fråga</a:t>
            </a:r>
            <a:endParaRPr lang="en-US" sz="1100" dirty="0"/>
          </a:p>
        </p:txBody>
      </p:sp>
      <p:sp>
        <p:nvSpPr>
          <p:cNvPr id="32" name="Shape 30"/>
          <p:cNvSpPr/>
          <p:nvPr/>
        </p:nvSpPr>
        <p:spPr>
          <a:xfrm>
            <a:off x="2761294" y="2348992"/>
            <a:ext cx="9144" cy="450596"/>
          </a:xfrm>
          <a:prstGeom prst="rect">
            <a:avLst/>
          </a:prstGeom>
          <a:solidFill>
            <a:srgbClr val="E1E6EB"/>
          </a:solidFill>
          <a:ln w="12700">
            <a:solidFill>
              <a:srgbClr val="E1E6EB"/>
            </a:solidFill>
            <a:prstDash val="solid"/>
          </a:ln>
        </p:spPr>
      </p:sp>
      <p:sp>
        <p:nvSpPr>
          <p:cNvPr id="33" name="Text 31"/>
          <p:cNvSpPr txBox="1"/>
          <p:nvPr/>
        </p:nvSpPr>
        <p:spPr>
          <a:xfrm>
            <a:off x="2834446" y="2403856"/>
            <a:ext cx="2930248" cy="377444"/>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Att skriva stort, hålla svaret nere och skriva ett frågetecken när de inte vet.</a:t>
            </a:r>
            <a:endParaRPr lang="en-US" sz="1100" dirty="0"/>
          </a:p>
        </p:txBody>
      </p:sp>
      <p:sp>
        <p:nvSpPr>
          <p:cNvPr id="34" name="Shape 32"/>
          <p:cNvSpPr/>
          <p:nvPr/>
        </p:nvSpPr>
        <p:spPr>
          <a:xfrm>
            <a:off x="5819558" y="2348992"/>
            <a:ext cx="9144" cy="450596"/>
          </a:xfrm>
          <a:prstGeom prst="rect">
            <a:avLst/>
          </a:prstGeom>
          <a:solidFill>
            <a:srgbClr val="E1E6EB"/>
          </a:solidFill>
          <a:ln w="12700">
            <a:solidFill>
              <a:srgbClr val="E1E6EB"/>
            </a:solidFill>
            <a:prstDash val="solid"/>
          </a:ln>
        </p:spPr>
      </p:sp>
      <p:sp>
        <p:nvSpPr>
          <p:cNvPr id="35" name="Text 33"/>
          <p:cNvSpPr txBox="1"/>
          <p:nvPr/>
        </p:nvSpPr>
        <p:spPr>
          <a:xfrm>
            <a:off x="5892710" y="2403856"/>
            <a:ext cx="3538013" cy="377444"/>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Att läsa stegen, sätta felet bredvid det rätta och ställa en ny fråga, som du skriver på din planering.</a:t>
            </a:r>
            <a:endParaRPr lang="en-US" sz="1100" dirty="0"/>
          </a:p>
        </p:txBody>
      </p:sp>
      <p:sp>
        <p:nvSpPr>
          <p:cNvPr id="36" name="Shape 34"/>
          <p:cNvSpPr/>
          <p:nvPr/>
        </p:nvSpPr>
        <p:spPr>
          <a:xfrm>
            <a:off x="9485587" y="2348992"/>
            <a:ext cx="9144" cy="450596"/>
          </a:xfrm>
          <a:prstGeom prst="rect">
            <a:avLst/>
          </a:prstGeom>
          <a:solidFill>
            <a:srgbClr val="E1E6EB"/>
          </a:solidFill>
          <a:ln w="12700">
            <a:solidFill>
              <a:srgbClr val="E1E6EB"/>
            </a:solidFill>
            <a:prstDash val="solid"/>
          </a:ln>
        </p:spPr>
      </p:sp>
      <p:sp>
        <p:nvSpPr>
          <p:cNvPr id="37" name="Text 35"/>
          <p:cNvSpPr txBox="1"/>
          <p:nvPr/>
        </p:nvSpPr>
        <p:spPr>
          <a:xfrm>
            <a:off x="9558739" y="2403856"/>
            <a:ext cx="2157468" cy="377444"/>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du ser felet, ställer en ny fråga och säger antalet före och efter</a:t>
            </a:r>
            <a:endParaRPr lang="en-US" sz="1100" dirty="0"/>
          </a:p>
        </p:txBody>
      </p:sp>
      <p:sp>
        <p:nvSpPr>
          <p:cNvPr id="38" name="Shape 36"/>
          <p:cNvSpPr/>
          <p:nvPr/>
        </p:nvSpPr>
        <p:spPr>
          <a:xfrm>
            <a:off x="420624" y="2799588"/>
            <a:ext cx="11350447" cy="450596"/>
          </a:xfrm>
          <a:prstGeom prst="rect">
            <a:avLst/>
          </a:prstGeom>
          <a:solidFill>
            <a:srgbClr val="F8FAFC"/>
          </a:solidFill>
          <a:ln w="12700">
            <a:solidFill>
              <a:srgbClr val="F8FAFC"/>
            </a:solidFill>
            <a:prstDash val="solid"/>
          </a:ln>
        </p:spPr>
      </p:sp>
      <p:sp>
        <p:nvSpPr>
          <p:cNvPr id="39" name="Shape 37"/>
          <p:cNvSpPr/>
          <p:nvPr/>
        </p:nvSpPr>
        <p:spPr>
          <a:xfrm>
            <a:off x="420624" y="2799588"/>
            <a:ext cx="11350447" cy="9144"/>
          </a:xfrm>
          <a:prstGeom prst="rect">
            <a:avLst/>
          </a:prstGeom>
          <a:solidFill>
            <a:srgbClr val="E1E6EB"/>
          </a:solidFill>
          <a:ln w="12700">
            <a:solidFill>
              <a:srgbClr val="E1E6EB"/>
            </a:solidFill>
            <a:prstDash val="solid"/>
          </a:ln>
        </p:spPr>
      </p:sp>
      <p:sp>
        <p:nvSpPr>
          <p:cNvPr id="40" name="Text 38"/>
          <p:cNvSpPr txBox="1"/>
          <p:nvPr/>
        </p:nvSpPr>
        <p:spPr>
          <a:xfrm>
            <a:off x="493776" y="2854452"/>
            <a:ext cx="2212654" cy="377444"/>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4. Lite mer: Frågan ur felet och Jag hörde</a:t>
            </a:r>
            <a:endParaRPr lang="en-US" sz="1100" dirty="0"/>
          </a:p>
        </p:txBody>
      </p:sp>
      <p:sp>
        <p:nvSpPr>
          <p:cNvPr id="41" name="Shape 39"/>
          <p:cNvSpPr/>
          <p:nvPr/>
        </p:nvSpPr>
        <p:spPr>
          <a:xfrm>
            <a:off x="2761294" y="2799588"/>
            <a:ext cx="9144" cy="450596"/>
          </a:xfrm>
          <a:prstGeom prst="rect">
            <a:avLst/>
          </a:prstGeom>
          <a:solidFill>
            <a:srgbClr val="E1E6EB"/>
          </a:solidFill>
          <a:ln w="12700">
            <a:solidFill>
              <a:srgbClr val="E1E6EB"/>
            </a:solidFill>
            <a:prstDash val="solid"/>
          </a:ln>
        </p:spPr>
      </p:sp>
      <p:sp>
        <p:nvSpPr>
          <p:cNvPr id="42" name="Text 40"/>
          <p:cNvSpPr txBox="1"/>
          <p:nvPr/>
        </p:nvSpPr>
        <p:spPr>
          <a:xfrm>
            <a:off x="2834446" y="2854452"/>
            <a:ext cx="2930248" cy="377444"/>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Att visa svaret med fingrarna och på en minut säga varför till axelkompisen med ämnets ord.</a:t>
            </a:r>
            <a:endParaRPr lang="en-US" sz="1100" dirty="0"/>
          </a:p>
        </p:txBody>
      </p:sp>
      <p:sp>
        <p:nvSpPr>
          <p:cNvPr id="43" name="Shape 41"/>
          <p:cNvSpPr/>
          <p:nvPr/>
        </p:nvSpPr>
        <p:spPr>
          <a:xfrm>
            <a:off x="5819558" y="2799588"/>
            <a:ext cx="9144" cy="450596"/>
          </a:xfrm>
          <a:prstGeom prst="rect">
            <a:avLst/>
          </a:prstGeom>
          <a:solidFill>
            <a:srgbClr val="E1E6EB"/>
          </a:solidFill>
          <a:ln w="12700">
            <a:solidFill>
              <a:srgbClr val="E1E6EB"/>
            </a:solidFill>
            <a:prstDash val="solid"/>
          </a:ln>
        </p:spPr>
      </p:sp>
      <p:sp>
        <p:nvSpPr>
          <p:cNvPr id="44" name="Text 42"/>
          <p:cNvSpPr txBox="1"/>
          <p:nvPr/>
        </p:nvSpPr>
        <p:spPr>
          <a:xfrm>
            <a:off x="5892710" y="2854452"/>
            <a:ext cx="3538013" cy="377444"/>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Att ställa minst en fråga i veckan ur ett väntat fel, ta samma slags fråga i Starten veckan efter och väva in det du hör.</a:t>
            </a:r>
            <a:endParaRPr lang="en-US" sz="1100" dirty="0"/>
          </a:p>
        </p:txBody>
      </p:sp>
      <p:sp>
        <p:nvSpPr>
          <p:cNvPr id="45" name="Shape 43"/>
          <p:cNvSpPr/>
          <p:nvPr/>
        </p:nvSpPr>
        <p:spPr>
          <a:xfrm>
            <a:off x="9485587" y="2799588"/>
            <a:ext cx="9144" cy="450596"/>
          </a:xfrm>
          <a:prstGeom prst="rect">
            <a:avLst/>
          </a:prstGeom>
          <a:solidFill>
            <a:srgbClr val="E1E6EB"/>
          </a:solidFill>
          <a:ln w="12700">
            <a:solidFill>
              <a:srgbClr val="E1E6EB"/>
            </a:solidFill>
            <a:prstDash val="solid"/>
          </a:ln>
        </p:spPr>
      </p:sp>
      <p:sp>
        <p:nvSpPr>
          <p:cNvPr id="46" name="Text 44"/>
          <p:cNvSpPr txBox="1"/>
          <p:nvPr/>
        </p:nvSpPr>
        <p:spPr>
          <a:xfrm>
            <a:off x="9558739" y="2854452"/>
            <a:ext cx="2157468" cy="377444"/>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du ställer en fråga ur ett väntat fel och väver in det du hör</a:t>
            </a:r>
            <a:endParaRPr lang="en-US" sz="1100" dirty="0"/>
          </a:p>
        </p:txBody>
      </p:sp>
      <p:sp>
        <p:nvSpPr>
          <p:cNvPr id="47" name="Shape 45"/>
          <p:cNvSpPr/>
          <p:nvPr/>
        </p:nvSpPr>
        <p:spPr>
          <a:xfrm>
            <a:off x="420624" y="3250184"/>
            <a:ext cx="11350447" cy="9144"/>
          </a:xfrm>
          <a:prstGeom prst="rect">
            <a:avLst/>
          </a:prstGeom>
          <a:solidFill>
            <a:srgbClr val="E1E6EB"/>
          </a:solidFill>
          <a:ln w="12700">
            <a:solidFill>
              <a:srgbClr val="E1E6EB"/>
            </a:solidFill>
            <a:prstDash val="solid"/>
          </a:ln>
        </p:spPr>
      </p:sp>
      <p:sp>
        <p:nvSpPr>
          <p:cNvPr id="48" name="Text 46"/>
          <p:cNvSpPr txBox="1"/>
          <p:nvPr/>
        </p:nvSpPr>
        <p:spPr>
          <a:xfrm>
            <a:off x="493776" y="3305048"/>
            <a:ext cx="2212654" cy="547878"/>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5. Lite mer: Eleven bedömer sitt eget</a:t>
            </a:r>
            <a:endParaRPr lang="en-US" sz="1100" dirty="0"/>
          </a:p>
        </p:txBody>
      </p:sp>
      <p:sp>
        <p:nvSpPr>
          <p:cNvPr id="49" name="Shape 47"/>
          <p:cNvSpPr/>
          <p:nvPr/>
        </p:nvSpPr>
        <p:spPr>
          <a:xfrm>
            <a:off x="2761294" y="3250184"/>
            <a:ext cx="9144" cy="621030"/>
          </a:xfrm>
          <a:prstGeom prst="rect">
            <a:avLst/>
          </a:prstGeom>
          <a:solidFill>
            <a:srgbClr val="E1E6EB"/>
          </a:solidFill>
          <a:ln w="12700">
            <a:solidFill>
              <a:srgbClr val="E1E6EB"/>
            </a:solidFill>
            <a:prstDash val="solid"/>
          </a:ln>
        </p:spPr>
      </p:sp>
      <p:sp>
        <p:nvSpPr>
          <p:cNvPr id="50" name="Text 48"/>
          <p:cNvSpPr txBox="1"/>
          <p:nvPr/>
        </p:nvSpPr>
        <p:spPr>
          <a:xfrm>
            <a:off x="2834446" y="3305048"/>
            <a:ext cx="2930248" cy="547878"/>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Att vända färgkortet efter vad de kan visa, ringa in var det syns och rätta sitt eget i annan färg.</a:t>
            </a:r>
            <a:endParaRPr lang="en-US" sz="1100" dirty="0"/>
          </a:p>
        </p:txBody>
      </p:sp>
      <p:sp>
        <p:nvSpPr>
          <p:cNvPr id="51" name="Shape 49"/>
          <p:cNvSpPr/>
          <p:nvPr/>
        </p:nvSpPr>
        <p:spPr>
          <a:xfrm>
            <a:off x="5819558" y="3250184"/>
            <a:ext cx="9144" cy="621030"/>
          </a:xfrm>
          <a:prstGeom prst="rect">
            <a:avLst/>
          </a:prstGeom>
          <a:solidFill>
            <a:srgbClr val="E1E6EB"/>
          </a:solidFill>
          <a:ln w="12700">
            <a:solidFill>
              <a:srgbClr val="E1E6EB"/>
            </a:solidFill>
            <a:prstDash val="solid"/>
          </a:ln>
        </p:spPr>
      </p:sp>
      <p:sp>
        <p:nvSpPr>
          <p:cNvPr id="52" name="Text 50"/>
          <p:cNvSpPr txBox="1"/>
          <p:nvPr/>
        </p:nvSpPr>
        <p:spPr>
          <a:xfrm>
            <a:off x="5892710" y="3305048"/>
            <a:ext cx="3538013" cy="547878"/>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Att gå till dem du skrev upp, sedan till rött, fråga ”Hur vet du?” vid grönt och räkna hur många med grönt som har fel.</a:t>
            </a:r>
            <a:endParaRPr lang="en-US" sz="1100" dirty="0"/>
          </a:p>
        </p:txBody>
      </p:sp>
      <p:sp>
        <p:nvSpPr>
          <p:cNvPr id="53" name="Shape 51"/>
          <p:cNvSpPr/>
          <p:nvPr/>
        </p:nvSpPr>
        <p:spPr>
          <a:xfrm>
            <a:off x="9485587" y="3250184"/>
            <a:ext cx="9144" cy="621030"/>
          </a:xfrm>
          <a:prstGeom prst="rect">
            <a:avLst/>
          </a:prstGeom>
          <a:solidFill>
            <a:srgbClr val="E1E6EB"/>
          </a:solidFill>
          <a:ln w="12700">
            <a:solidFill>
              <a:srgbClr val="E1E6EB"/>
            </a:solidFill>
            <a:prstDash val="solid"/>
          </a:ln>
        </p:spPr>
      </p:sp>
      <p:sp>
        <p:nvSpPr>
          <p:cNvPr id="54" name="Text 52"/>
          <p:cNvSpPr txBox="1"/>
          <p:nvPr/>
        </p:nvSpPr>
        <p:spPr>
          <a:xfrm>
            <a:off x="9558739" y="3305048"/>
            <a:ext cx="2157468" cy="547878"/>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eleverna vänder kortet själva, och grönt stämmer oftare på den nya frågan</a:t>
            </a:r>
            <a:endParaRPr lang="en-US" sz="1100" dirty="0"/>
          </a:p>
        </p:txBody>
      </p:sp>
      <p:sp>
        <p:nvSpPr>
          <p:cNvPr id="55" name="Shape 53"/>
          <p:cNvSpPr/>
          <p:nvPr/>
        </p:nvSpPr>
        <p:spPr>
          <a:xfrm>
            <a:off x="420624" y="1155192"/>
            <a:ext cx="11350447" cy="2716022"/>
          </a:xfrm>
          <a:prstGeom prst="rect">
            <a:avLst/>
          </a:prstGeom>
          <a:ln w="12700">
            <a:solidFill>
              <a:srgbClr val="14202B"/>
            </a:solidFill>
            <a:prstDash val="solid"/>
          </a:ln>
        </p:spPr>
      </p:sp>
      <p:sp>
        <p:nvSpPr>
          <p:cNvPr id="56" name="Shape 54"/>
          <p:cNvSpPr/>
          <p:nvPr/>
        </p:nvSpPr>
        <p:spPr>
          <a:xfrm>
            <a:off x="6086704" y="3962654"/>
            <a:ext cx="18288" cy="2694178"/>
          </a:xfrm>
          <a:prstGeom prst="rect">
            <a:avLst/>
          </a:prstGeom>
          <a:solidFill>
            <a:srgbClr val="14202B"/>
          </a:solidFill>
          <a:ln w="12700">
            <a:solidFill>
              <a:srgbClr val="14202B"/>
            </a:solidFill>
            <a:prstDash val="solid"/>
          </a:ln>
        </p:spPr>
      </p:sp>
      <p:sp>
        <p:nvSpPr>
          <p:cNvPr id="57" name="Shape 55"/>
          <p:cNvSpPr/>
          <p:nvPr/>
        </p:nvSpPr>
        <p:spPr>
          <a:xfrm>
            <a:off x="420624" y="4035806"/>
            <a:ext cx="5519776" cy="1146937"/>
          </a:xfrm>
          <a:prstGeom prst="rect">
            <a:avLst/>
          </a:prstGeom>
          <a:solidFill>
            <a:srgbClr val="FBF3E4"/>
          </a:solidFill>
          <a:ln w="12700">
            <a:solidFill>
              <a:srgbClr val="FBF3E4"/>
            </a:solidFill>
            <a:prstDash val="solid"/>
          </a:ln>
        </p:spPr>
      </p:sp>
      <p:sp>
        <p:nvSpPr>
          <p:cNvPr id="58" name="Shape 56"/>
          <p:cNvSpPr/>
          <p:nvPr/>
        </p:nvSpPr>
        <p:spPr>
          <a:xfrm>
            <a:off x="420624" y="4035806"/>
            <a:ext cx="36576" cy="1146937"/>
          </a:xfrm>
          <a:prstGeom prst="rect">
            <a:avLst/>
          </a:prstGeom>
          <a:solidFill>
            <a:srgbClr val="8A5A1E"/>
          </a:solidFill>
          <a:ln w="12700">
            <a:solidFill>
              <a:srgbClr val="8A5A1E"/>
            </a:solidFill>
            <a:prstDash val="solid"/>
          </a:ln>
        </p:spPr>
      </p:sp>
      <p:sp>
        <p:nvSpPr>
          <p:cNvPr id="59" name="Text 57"/>
          <p:cNvSpPr txBox="1"/>
          <p:nvPr/>
        </p:nvSpPr>
        <p:spPr>
          <a:xfrm>
            <a:off x="612648" y="4145534"/>
            <a:ext cx="5154016" cy="927481"/>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MED DIG PÅ VÄGEN  </a:t>
            </a:r>
            <a:pPr algn="l" indent="0" marL="0">
              <a:buNone/>
            </a:pPr>
            <a:r>
              <a:rPr lang="en-US" sz="1150" dirty="0">
                <a:solidFill>
                  <a:srgbClr val="14202B"/>
                </a:solidFill>
                <a:latin typeface="Calibri" pitchFamily="34" charset="0"/>
                <a:ea typeface="Calibri" pitchFamily="34" charset="-122"/>
                <a:cs typeface="Calibri" pitchFamily="34" charset="-120"/>
              </a:rPr>
              <a:t>På arbetslagets första möte skriver ni varsitt fel som en mening, bestämmer signalen och bokar besöken och de fyra mötena efter vecka 5. Specialläraren ser dig ställa en fråga och läser lapparna i vecka 2, och en kollega eller rektor ser hela varvet i vecka 4. Tio minuter räcker. I slutet av vecka 5 ses ni igen och bestämmer hur ni fortsätter.</a:t>
            </a:r>
            <a:endParaRPr lang="en-US" sz="1150" dirty="0"/>
          </a:p>
        </p:txBody>
      </p:sp>
      <p:sp>
        <p:nvSpPr>
          <p:cNvPr id="60" name="Shape 58"/>
          <p:cNvSpPr/>
          <p:nvPr/>
        </p:nvSpPr>
        <p:spPr>
          <a:xfrm>
            <a:off x="420624" y="5347335"/>
            <a:ext cx="5519776" cy="790575"/>
          </a:xfrm>
          <a:prstGeom prst="rect">
            <a:avLst/>
          </a:prstGeom>
          <a:solidFill>
            <a:srgbClr val="FBF3E4"/>
          </a:solidFill>
          <a:ln w="12700">
            <a:solidFill>
              <a:srgbClr val="FBF3E4"/>
            </a:solidFill>
            <a:prstDash val="solid"/>
          </a:ln>
        </p:spPr>
      </p:sp>
      <p:sp>
        <p:nvSpPr>
          <p:cNvPr id="61" name="Shape 59"/>
          <p:cNvSpPr/>
          <p:nvPr/>
        </p:nvSpPr>
        <p:spPr>
          <a:xfrm>
            <a:off x="420624" y="5347335"/>
            <a:ext cx="36576" cy="790575"/>
          </a:xfrm>
          <a:prstGeom prst="rect">
            <a:avLst/>
          </a:prstGeom>
          <a:solidFill>
            <a:srgbClr val="8A5A1E"/>
          </a:solidFill>
          <a:ln w="12700">
            <a:solidFill>
              <a:srgbClr val="8A5A1E"/>
            </a:solidFill>
            <a:prstDash val="solid"/>
          </a:ln>
        </p:spPr>
      </p:sp>
      <p:sp>
        <p:nvSpPr>
          <p:cNvPr id="62" name="Text 60"/>
          <p:cNvSpPr txBox="1"/>
          <p:nvPr/>
        </p:nvSpPr>
        <p:spPr>
          <a:xfrm>
            <a:off x="612648" y="5457063"/>
            <a:ext cx="5154016" cy="571119"/>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EFTER DE FÖRSTA VECKORNA  </a:t>
            </a:r>
            <a:pPr algn="l" indent="0" marL="0">
              <a:buNone/>
            </a:pPr>
            <a:r>
              <a:rPr lang="en-US" sz="1150" dirty="0">
                <a:solidFill>
                  <a:srgbClr val="14202B"/>
                </a:solidFill>
                <a:latin typeface="Calibri" pitchFamily="34" charset="0"/>
                <a:ea typeface="Calibri" pitchFamily="34" charset="-122"/>
                <a:cs typeface="Calibri" pitchFamily="34" charset="-120"/>
              </a:rPr>
              <a:t>Ni ses fyra gånger efter de första veckorna, med frågorna från mötet i vecka 5, och var och en skriver vad hen prövar. Elever som har samma fel kvar får stödundervisning, med lapparna som underlag.</a:t>
            </a:r>
            <a:endParaRPr lang="en-US" sz="1150" dirty="0"/>
          </a:p>
        </p:txBody>
      </p:sp>
      <p:sp>
        <p:nvSpPr>
          <p:cNvPr id="63" name="Text 61"/>
          <p:cNvSpPr txBox="1"/>
          <p:nvPr/>
        </p:nvSpPr>
        <p:spPr>
          <a:xfrm>
            <a:off x="6388456" y="4035806"/>
            <a:ext cx="538261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OM DET GLIDER</a:t>
            </a:r>
            <a:endParaRPr lang="en-US" sz="1200" dirty="0"/>
          </a:p>
        </p:txBody>
      </p:sp>
      <p:sp>
        <p:nvSpPr>
          <p:cNvPr id="64" name="Shape 62"/>
          <p:cNvSpPr/>
          <p:nvPr/>
        </p:nvSpPr>
        <p:spPr>
          <a:xfrm>
            <a:off x="6388456" y="4310126"/>
            <a:ext cx="5382616" cy="292608"/>
          </a:xfrm>
          <a:prstGeom prst="rect">
            <a:avLst/>
          </a:prstGeom>
          <a:solidFill>
            <a:srgbClr val="14202B"/>
          </a:solidFill>
          <a:ln w="12700">
            <a:solidFill>
              <a:srgbClr val="14202B"/>
            </a:solidFill>
            <a:prstDash val="solid"/>
          </a:ln>
        </p:spPr>
      </p:sp>
      <p:sp>
        <p:nvSpPr>
          <p:cNvPr id="65" name="Text 63"/>
          <p:cNvSpPr txBox="1"/>
          <p:nvPr/>
        </p:nvSpPr>
        <p:spPr>
          <a:xfrm>
            <a:off x="6461608" y="4364990"/>
            <a:ext cx="1602640"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FALLGROPEN</a:t>
            </a:r>
            <a:endParaRPr lang="en-US" sz="1050" dirty="0"/>
          </a:p>
        </p:txBody>
      </p:sp>
      <p:sp>
        <p:nvSpPr>
          <p:cNvPr id="66" name="Text 64"/>
          <p:cNvSpPr txBox="1"/>
          <p:nvPr/>
        </p:nvSpPr>
        <p:spPr>
          <a:xfrm>
            <a:off x="8173976" y="4364990"/>
            <a:ext cx="3560520"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PRÖVA I STÄLLET</a:t>
            </a:r>
            <a:endParaRPr lang="en-US" sz="1050" dirty="0"/>
          </a:p>
        </p:txBody>
      </p:sp>
      <p:sp>
        <p:nvSpPr>
          <p:cNvPr id="67" name="Shape 65"/>
          <p:cNvSpPr/>
          <p:nvPr/>
        </p:nvSpPr>
        <p:spPr>
          <a:xfrm>
            <a:off x="6388456" y="4602734"/>
            <a:ext cx="5382616" cy="9144"/>
          </a:xfrm>
          <a:prstGeom prst="rect">
            <a:avLst/>
          </a:prstGeom>
          <a:solidFill>
            <a:srgbClr val="E1E6EB"/>
          </a:solidFill>
          <a:ln w="12700">
            <a:solidFill>
              <a:srgbClr val="E1E6EB"/>
            </a:solidFill>
            <a:prstDash val="solid"/>
          </a:ln>
        </p:spPr>
      </p:sp>
      <p:sp>
        <p:nvSpPr>
          <p:cNvPr id="68" name="Text 66"/>
          <p:cNvSpPr txBox="1"/>
          <p:nvPr/>
        </p:nvSpPr>
        <p:spPr>
          <a:xfrm>
            <a:off x="6461608" y="4657598"/>
            <a:ext cx="1584352" cy="377444"/>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1 Frågan säger inget</a:t>
            </a:r>
            <a:endParaRPr lang="en-US" sz="1100" dirty="0"/>
          </a:p>
        </p:txBody>
      </p:sp>
      <p:sp>
        <p:nvSpPr>
          <p:cNvPr id="69" name="Shape 67"/>
          <p:cNvSpPr/>
          <p:nvPr/>
        </p:nvSpPr>
        <p:spPr>
          <a:xfrm>
            <a:off x="8100824" y="4602734"/>
            <a:ext cx="9144" cy="450596"/>
          </a:xfrm>
          <a:prstGeom prst="rect">
            <a:avLst/>
          </a:prstGeom>
          <a:solidFill>
            <a:srgbClr val="E1E6EB"/>
          </a:solidFill>
          <a:ln w="12700">
            <a:solidFill>
              <a:srgbClr val="E1E6EB"/>
            </a:solidFill>
            <a:prstDash val="solid"/>
          </a:ln>
        </p:spPr>
      </p:sp>
      <p:sp>
        <p:nvSpPr>
          <p:cNvPr id="70" name="Text 68"/>
          <p:cNvSpPr txBox="1"/>
          <p:nvPr/>
        </p:nvSpPr>
        <p:spPr>
          <a:xfrm>
            <a:off x="8173976" y="4657598"/>
            <a:ext cx="3542232" cy="377444"/>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Fråga om det man måste förstå, som ”Vilket steg gör jag först, och varför?” Utgå från felet, och ibland från det svåra.</a:t>
            </a:r>
            <a:endParaRPr lang="en-US" sz="1100" dirty="0"/>
          </a:p>
        </p:txBody>
      </p:sp>
      <p:sp>
        <p:nvSpPr>
          <p:cNvPr id="71" name="Shape 69"/>
          <p:cNvSpPr/>
          <p:nvPr/>
        </p:nvSpPr>
        <p:spPr>
          <a:xfrm>
            <a:off x="6388456" y="5053330"/>
            <a:ext cx="5382616" cy="280162"/>
          </a:xfrm>
          <a:prstGeom prst="rect">
            <a:avLst/>
          </a:prstGeom>
          <a:solidFill>
            <a:srgbClr val="F8FAFC"/>
          </a:solidFill>
          <a:ln w="12700">
            <a:solidFill>
              <a:srgbClr val="F8FAFC"/>
            </a:solidFill>
            <a:prstDash val="solid"/>
          </a:ln>
        </p:spPr>
      </p:sp>
      <p:sp>
        <p:nvSpPr>
          <p:cNvPr id="72" name="Shape 70"/>
          <p:cNvSpPr/>
          <p:nvPr/>
        </p:nvSpPr>
        <p:spPr>
          <a:xfrm>
            <a:off x="6388456" y="5053330"/>
            <a:ext cx="5382616" cy="9144"/>
          </a:xfrm>
          <a:prstGeom prst="rect">
            <a:avLst/>
          </a:prstGeom>
          <a:solidFill>
            <a:srgbClr val="E1E6EB"/>
          </a:solidFill>
          <a:ln w="12700">
            <a:solidFill>
              <a:srgbClr val="E1E6EB"/>
            </a:solidFill>
            <a:prstDash val="solid"/>
          </a:ln>
        </p:spPr>
      </p:sp>
      <p:sp>
        <p:nvSpPr>
          <p:cNvPr id="73" name="Text 71"/>
          <p:cNvSpPr txBox="1"/>
          <p:nvPr/>
        </p:nvSpPr>
        <p:spPr>
          <a:xfrm>
            <a:off x="6461608" y="5108194"/>
            <a:ext cx="1584352" cy="207010"/>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2 Handen går upp igen</a:t>
            </a:r>
            <a:endParaRPr lang="en-US" sz="1100" dirty="0"/>
          </a:p>
        </p:txBody>
      </p:sp>
      <p:sp>
        <p:nvSpPr>
          <p:cNvPr id="74" name="Shape 72"/>
          <p:cNvSpPr/>
          <p:nvPr/>
        </p:nvSpPr>
        <p:spPr>
          <a:xfrm>
            <a:off x="8100824" y="5053330"/>
            <a:ext cx="9144" cy="280162"/>
          </a:xfrm>
          <a:prstGeom prst="rect">
            <a:avLst/>
          </a:prstGeom>
          <a:solidFill>
            <a:srgbClr val="E1E6EB"/>
          </a:solidFill>
          <a:ln w="12700">
            <a:solidFill>
              <a:srgbClr val="E1E6EB"/>
            </a:solidFill>
            <a:prstDash val="solid"/>
          </a:ln>
        </p:spPr>
      </p:sp>
      <p:sp>
        <p:nvSpPr>
          <p:cNvPr id="75" name="Text 73"/>
          <p:cNvSpPr txBox="1"/>
          <p:nvPr/>
        </p:nvSpPr>
        <p:spPr>
          <a:xfrm>
            <a:off x="8173976" y="5108194"/>
            <a:ext cx="3542232" cy="207010"/>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Börja om med tummen en vecka, och säg varför.</a:t>
            </a:r>
            <a:endParaRPr lang="en-US" sz="1100" dirty="0"/>
          </a:p>
        </p:txBody>
      </p:sp>
      <p:sp>
        <p:nvSpPr>
          <p:cNvPr id="76" name="Shape 74"/>
          <p:cNvSpPr/>
          <p:nvPr/>
        </p:nvSpPr>
        <p:spPr>
          <a:xfrm>
            <a:off x="6388456" y="5333492"/>
            <a:ext cx="5382616" cy="9144"/>
          </a:xfrm>
          <a:prstGeom prst="rect">
            <a:avLst/>
          </a:prstGeom>
          <a:solidFill>
            <a:srgbClr val="E1E6EB"/>
          </a:solidFill>
          <a:ln w="12700">
            <a:solidFill>
              <a:srgbClr val="E1E6EB"/>
            </a:solidFill>
            <a:prstDash val="solid"/>
          </a:ln>
        </p:spPr>
      </p:sp>
      <p:sp>
        <p:nvSpPr>
          <p:cNvPr id="77" name="Text 75"/>
          <p:cNvSpPr txBox="1"/>
          <p:nvPr/>
        </p:nvSpPr>
        <p:spPr>
          <a:xfrm>
            <a:off x="6461608" y="5388356"/>
            <a:ext cx="1584352" cy="377444"/>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3 Alla visar, och planen rullar vidare</a:t>
            </a:r>
            <a:endParaRPr lang="en-US" sz="1100" dirty="0"/>
          </a:p>
        </p:txBody>
      </p:sp>
      <p:sp>
        <p:nvSpPr>
          <p:cNvPr id="78" name="Shape 76"/>
          <p:cNvSpPr/>
          <p:nvPr/>
        </p:nvSpPr>
        <p:spPr>
          <a:xfrm>
            <a:off x="8100824" y="5333492"/>
            <a:ext cx="9144" cy="450596"/>
          </a:xfrm>
          <a:prstGeom prst="rect">
            <a:avLst/>
          </a:prstGeom>
          <a:solidFill>
            <a:srgbClr val="E1E6EB"/>
          </a:solidFill>
          <a:ln w="12700">
            <a:solidFill>
              <a:srgbClr val="E1E6EB"/>
            </a:solidFill>
            <a:prstDash val="solid"/>
          </a:ln>
        </p:spPr>
      </p:sp>
      <p:sp>
        <p:nvSpPr>
          <p:cNvPr id="79" name="Text 77"/>
          <p:cNvSpPr txBox="1"/>
          <p:nvPr/>
        </p:nvSpPr>
        <p:spPr>
          <a:xfrm>
            <a:off x="8173976" y="5388356"/>
            <a:ext cx="3542232" cy="377444"/>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Säg efter varje visning, också när ni går vidare: ”Jag såg … Därför …”</a:t>
            </a:r>
            <a:endParaRPr lang="en-US" sz="1100" dirty="0"/>
          </a:p>
        </p:txBody>
      </p:sp>
      <p:sp>
        <p:nvSpPr>
          <p:cNvPr id="80" name="Shape 78"/>
          <p:cNvSpPr/>
          <p:nvPr/>
        </p:nvSpPr>
        <p:spPr>
          <a:xfrm>
            <a:off x="6388456" y="5784088"/>
            <a:ext cx="5382616" cy="450596"/>
          </a:xfrm>
          <a:prstGeom prst="rect">
            <a:avLst/>
          </a:prstGeom>
          <a:solidFill>
            <a:srgbClr val="F8FAFC"/>
          </a:solidFill>
          <a:ln w="12700">
            <a:solidFill>
              <a:srgbClr val="F8FAFC"/>
            </a:solidFill>
            <a:prstDash val="solid"/>
          </a:ln>
        </p:spPr>
      </p:sp>
      <p:sp>
        <p:nvSpPr>
          <p:cNvPr id="81" name="Shape 79"/>
          <p:cNvSpPr/>
          <p:nvPr/>
        </p:nvSpPr>
        <p:spPr>
          <a:xfrm>
            <a:off x="6388456" y="5784088"/>
            <a:ext cx="5382616" cy="9144"/>
          </a:xfrm>
          <a:prstGeom prst="rect">
            <a:avLst/>
          </a:prstGeom>
          <a:solidFill>
            <a:srgbClr val="E1E6EB"/>
          </a:solidFill>
          <a:ln w="12700">
            <a:solidFill>
              <a:srgbClr val="E1E6EB"/>
            </a:solidFill>
            <a:prstDash val="solid"/>
          </a:ln>
        </p:spPr>
      </p:sp>
      <p:sp>
        <p:nvSpPr>
          <p:cNvPr id="82" name="Text 80"/>
          <p:cNvSpPr txBox="1"/>
          <p:nvPr/>
        </p:nvSpPr>
        <p:spPr>
          <a:xfrm>
            <a:off x="6461608" y="5838952"/>
            <a:ext cx="1584352" cy="377444"/>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4 Du ändrade, men frågade inte igen</a:t>
            </a:r>
            <a:endParaRPr lang="en-US" sz="1100" dirty="0"/>
          </a:p>
        </p:txBody>
      </p:sp>
      <p:sp>
        <p:nvSpPr>
          <p:cNvPr id="83" name="Shape 81"/>
          <p:cNvSpPr/>
          <p:nvPr/>
        </p:nvSpPr>
        <p:spPr>
          <a:xfrm>
            <a:off x="8100824" y="5784088"/>
            <a:ext cx="9144" cy="450596"/>
          </a:xfrm>
          <a:prstGeom prst="rect">
            <a:avLst/>
          </a:prstGeom>
          <a:solidFill>
            <a:srgbClr val="E1E6EB"/>
          </a:solidFill>
          <a:ln w="12700">
            <a:solidFill>
              <a:srgbClr val="E1E6EB"/>
            </a:solidFill>
            <a:prstDash val="solid"/>
          </a:ln>
        </p:spPr>
      </p:sp>
      <p:sp>
        <p:nvSpPr>
          <p:cNvPr id="84" name="Text 82"/>
          <p:cNvSpPr txBox="1"/>
          <p:nvPr/>
        </p:nvSpPr>
        <p:spPr>
          <a:xfrm>
            <a:off x="8173976" y="5838952"/>
            <a:ext cx="3542232" cy="377444"/>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Låt alla visa igen: samma fråga när bara paren har pratat, en ny när du har visat. Förklara inte samma sak högre.</a:t>
            </a:r>
            <a:endParaRPr lang="en-US" sz="1100" dirty="0"/>
          </a:p>
        </p:txBody>
      </p:sp>
      <p:sp>
        <p:nvSpPr>
          <p:cNvPr id="85" name="Shape 83"/>
          <p:cNvSpPr/>
          <p:nvPr/>
        </p:nvSpPr>
        <p:spPr>
          <a:xfrm>
            <a:off x="6388456" y="4310126"/>
            <a:ext cx="5382616" cy="1924558"/>
          </a:xfrm>
          <a:prstGeom prst="rect">
            <a:avLst/>
          </a:prstGeom>
          <a:ln w="12700">
            <a:solidFill>
              <a:srgbClr val="14202B"/>
            </a:solidFill>
            <a:prstDash val="solid"/>
          </a:ln>
        </p:spPr>
      </p:sp>
      <p:sp>
        <p:nvSpPr>
          <p:cNvPr id="86" name="Text 84"/>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niclasfohlin.se/metoder/formativ-bedomning/lathund</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niclasfohlin.se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Lathund: Formativ bedömning</dc:title>
  <dc:subject>Formativ bedömning är ingen lektion du planerar. Det är ett lager över din egen planering, så att du ser vad alla elever har förstått medan du kan göra något åt det. Du ställer en fråga, alla visar sitt svar, du väljer vad ni gör, och efter en ändring visar alla igen. Varje grepp har en tanke, för dig och för eleven.</dc:subject>
  <dc:creator>Niclas Fohlin</dc:creator>
  <cp:lastModifiedBy>Niclas Fohlin</cp:lastModifiedBy>
  <cp:revision>1</cp:revision>
  <dcterms:created xsi:type="dcterms:W3CDTF">2026-11-04T00:00:00Z</dcterms:created>
  <dcterms:modified xsi:type="dcterms:W3CDTF">2026-11-04T00:00:00Z</dcterms:modified>
</cp:coreProperties>
</file>