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Kooperativt lärande, filmerna: Så leder läraren samarbetet: färdigheten, paren och symbolen, Turas om i paret, Var och en visar. © Niclas Fohlin · niclasfohlin.se/metoder/kooperativt-larande/lathund Bilderna i filmerna: Fluent Emoji, © Microsoft Corporation, MIT-licens.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Kooperativt lärande, lathundens sida 1: Metoden. © Niclas Fohlin · niclasfohlin.se/metoder/kooperativt-larande/lathund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Kooperativt lärande, lathundens sida 2: Vägen till måndag. © Niclas Fohlin · niclasfohlin.se/metoder/kooperativt-larande/lathund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Kooperativt lärande, lathundens sida 3: Planera lektionen. © Niclas Fohlin · niclasfohlin.se/metoder/kooperativt-larande/lathund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Kooperativt lärande, lathundens sida 4: De första veckorna. © Niclas Fohlin · niclasfohlin.se/metoder/kooperativt-larande/lathund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0" Type="http://schemas.openxmlformats.org/officeDocument/2006/relationships/hyperlink" Target="https://niclasfohlin.se/metoder/kooperativt-larande/lathund" TargetMode="External"/><Relationship Id="rId1" Type="http://schemas.openxmlformats.org/officeDocument/2006/relationships/video" Target="../media/media-1-1.mp4"/><Relationship Id="rId2" Type="http://schemas.microsoft.com/office/2007/relationships/media" Target="../media/media-1-1.mp4"/><Relationship Id="rId3" Type="http://schemas.openxmlformats.org/officeDocument/2006/relationships/image" Target="../media/image-1-3.png"/><Relationship Id="rId4" Type="http://schemas.openxmlformats.org/officeDocument/2006/relationships/video" Target="../media/media-1-4.mp4"/><Relationship Id="rId5" Type="http://schemas.microsoft.com/office/2007/relationships/media" Target="../media/media-1-4.mp4"/><Relationship Id="rId6" Type="http://schemas.openxmlformats.org/officeDocument/2006/relationships/image" Target="../media/image-1-6.png"/><Relationship Id="rId7" Type="http://schemas.openxmlformats.org/officeDocument/2006/relationships/video" Target="../media/media-1-7.mp4"/><Relationship Id="rId8" Type="http://schemas.microsoft.com/office/2007/relationships/media" Target="../media/media-1-7.mp4"/><Relationship Id="rId9" Type="http://schemas.openxmlformats.org/officeDocument/2006/relationships/image" Target="../media/image-1-9.png"/><Relationship Id="rId11" Type="http://schemas.openxmlformats.org/officeDocument/2006/relationships/slideLayout" Target="../slideLayouts/slideLayout1.xml"/><Relationship Id="rId1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Kooperativt lärande</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FILMERNA</a:t>
            </a:r>
            <a:endParaRPr lang="en-US" sz="1275" dirty="0"/>
          </a:p>
        </p:txBody>
      </p:sp>
      <p:sp>
        <p:nvSpPr>
          <p:cNvPr id="6" name="Shape 4"/>
          <p:cNvSpPr/>
          <p:nvPr/>
        </p:nvSpPr>
        <p:spPr>
          <a:xfrm rot="5400000">
            <a:off x="425196" y="790956"/>
            <a:ext cx="137160" cy="118872"/>
          </a:xfrm>
          <a:prstGeom prst="triangle">
            <a:avLst/>
          </a:prstGeom>
          <a:solidFill>
            <a:srgbClr val="8A5A1E"/>
          </a:solidFill>
          <a:ln w="12700">
            <a:solidFill>
              <a:srgbClr val="8A5A1E"/>
            </a:solidFill>
            <a:prstDash val="solid"/>
          </a:ln>
        </p:spPr>
      </p:sp>
      <p:sp>
        <p:nvSpPr>
          <p:cNvPr id="7" name="Text 5"/>
          <p:cNvSpPr txBox="1"/>
          <p:nvPr/>
        </p:nvSpPr>
        <p:spPr>
          <a:xfrm>
            <a:off x="640080" y="749808"/>
            <a:ext cx="338114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1 · 29 SEKUNDER</a:t>
            </a:r>
            <a:endParaRPr lang="en-US" sz="1200" dirty="0"/>
          </a:p>
        </p:txBody>
      </p:sp>
      <p:pic>
        <p:nvPicPr>
          <p:cNvPr id="8" name="Media 0" descr="Så leder läraren samarbetet: färdigheten, paren och symbolen, filmen: Läraren visar veckans färdighet med T-kortets öga och öra. Paren studsar ord om insekter i Ping-pong-prat, alla par samtidigt, och läraren går mellan dem och säger vad hen hör. Sedan drar läraren en symbol ur skålen, alla med symbolen ställer sig upp, och en säger ordet paret valde.">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0624" y="1051560"/>
            <a:ext cx="3600602" cy="2025339"/>
          </a:xfrm>
          <a:prstGeom prst="rect">
            <a:avLst/>
          </a:prstGeom>
        </p:spPr>
      </p:pic>
      <p:sp>
        <p:nvSpPr>
          <p:cNvPr id="9" name="Text 6"/>
          <p:cNvSpPr txBox="1"/>
          <p:nvPr/>
        </p:nvSpPr>
        <p:spPr>
          <a:xfrm>
            <a:off x="420624" y="3625539"/>
            <a:ext cx="3600602" cy="526796"/>
          </a:xfrm>
          <a:prstGeom prst="rect">
            <a:avLst/>
          </a:prstGeom>
          <a:noFill/>
          <a:ln/>
        </p:spPr>
        <p:txBody>
          <a:bodyPr wrap="square" lIns="0" tIns="0" rIns="0" bIns="0" rtlCol="0" anchor="t"/>
          <a:lstStyle/>
          <a:p>
            <a:pPr algn="l" indent="0" marL="0">
              <a:buNone/>
            </a:pPr>
            <a:r>
              <a:rPr lang="en-US" sz="1700" b="1" dirty="0">
                <a:solidFill>
                  <a:srgbClr val="14202B"/>
                </a:solidFill>
                <a:latin typeface="Calibri" pitchFamily="34" charset="0"/>
                <a:ea typeface="Calibri" pitchFamily="34" charset="-122"/>
                <a:cs typeface="Calibri" pitchFamily="34" charset="-120"/>
              </a:rPr>
              <a:t>Så leder läraren samarbetet: färdigheten, paren och symbolen</a:t>
            </a:r>
            <a:endParaRPr lang="en-US" sz="1700" dirty="0"/>
          </a:p>
        </p:txBody>
      </p:sp>
      <p:sp>
        <p:nvSpPr>
          <p:cNvPr id="10" name="Text 7"/>
          <p:cNvSpPr txBox="1"/>
          <p:nvPr/>
        </p:nvSpPr>
        <p:spPr>
          <a:xfrm>
            <a:off x="420624" y="4243775"/>
            <a:ext cx="3600602" cy="2047297"/>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Läraren visar veckans färdighet med T-kortet.</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Paren studsar ord, och alla par arbetar samtidigt.</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Läraren går mellan paren och säger vad hen hör.</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En triangel står upp och säger ordet paret valde.</a:t>
            </a:r>
            <a:endParaRPr lang="en-US" sz="1400" dirty="0"/>
          </a:p>
        </p:txBody>
      </p:sp>
      <p:sp>
        <p:nvSpPr>
          <p:cNvPr id="11" name="Shape 8"/>
          <p:cNvSpPr/>
          <p:nvPr/>
        </p:nvSpPr>
        <p:spPr>
          <a:xfrm rot="5400000">
            <a:off x="4300118" y="790956"/>
            <a:ext cx="137160" cy="118872"/>
          </a:xfrm>
          <a:prstGeom prst="triangle">
            <a:avLst/>
          </a:prstGeom>
          <a:solidFill>
            <a:srgbClr val="8A5A1E"/>
          </a:solidFill>
          <a:ln w="12700">
            <a:solidFill>
              <a:srgbClr val="8A5A1E"/>
            </a:solidFill>
            <a:prstDash val="solid"/>
          </a:ln>
        </p:spPr>
      </p:sp>
      <p:sp>
        <p:nvSpPr>
          <p:cNvPr id="12" name="Text 9"/>
          <p:cNvSpPr txBox="1"/>
          <p:nvPr/>
        </p:nvSpPr>
        <p:spPr>
          <a:xfrm>
            <a:off x="4515002" y="749808"/>
            <a:ext cx="338114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2 · 28 SEKUNDER</a:t>
            </a:r>
            <a:endParaRPr lang="en-US" sz="1200" dirty="0"/>
          </a:p>
        </p:txBody>
      </p:sp>
      <p:pic>
        <p:nvPicPr>
          <p:cNvPr id="13" name="Media 1" descr="Turas om i paret, filmen: Läraren visar de två rollerna. Läraren säger: ”Den ena löser och tänker högt.” Läraren säger: ”Den andra hjälper utan att säga svaret.” Cirkeln säger: ”Tre och fyra. Sju.” Stjärnan säger: ”Prova att lägga upp det.” Cirkeln säger: ”Tre grupper med fyra. Tolv!” Stjärnan säger: ”Min tur. Två grupper med tre.” Cirkeln frågar: ”Kan du visa ett sätt till?” Stjärnan säger: ”Tre och tre. Sex.” Paret kollar att båda kan förklara. Cirkeln frågar: ”Kan du förklara 3 · 4 på två sätt?” Stjärnan säger: ”Tre grupper med fyra. Och 4 + 4 + 4.”">
            <a:hlinkClick r:id="" action="ppaction://media"/>
          </p:cNvPr>
          <p:cNvPicPr>
            <a:picLocks noChangeAspect="1"/>
          </p:cNvPicPr>
          <p:nvPr>
            <a:videoFile r:link="rId4"/>
            <p:extLst>
              <p:ext uri="{DAA4B4D4-6D71-4841-9C94-3DE7FCFB9230}">
                <p14:media xmlns:p14="http://schemas.microsoft.com/office/powerpoint/2010/main" r:embed="rId5"/>
              </p:ext>
            </p:extLst>
          </p:nvPr>
        </p:nvPicPr>
        <p:blipFill>
          <a:blip r:embed="rId6"/>
          <a:stretch>
            <a:fillRect/>
          </a:stretch>
        </p:blipFill>
        <p:spPr>
          <a:xfrm>
            <a:off x="4295546" y="1051560"/>
            <a:ext cx="3600602" cy="2025339"/>
          </a:xfrm>
          <a:prstGeom prst="rect">
            <a:avLst/>
          </a:prstGeom>
        </p:spPr>
      </p:pic>
      <p:sp>
        <p:nvSpPr>
          <p:cNvPr id="14" name="Text 10"/>
          <p:cNvSpPr txBox="1"/>
          <p:nvPr/>
        </p:nvSpPr>
        <p:spPr>
          <a:xfrm>
            <a:off x="4295546" y="3625539"/>
            <a:ext cx="3600602" cy="526796"/>
          </a:xfrm>
          <a:prstGeom prst="rect">
            <a:avLst/>
          </a:prstGeom>
          <a:noFill/>
          <a:ln/>
        </p:spPr>
        <p:txBody>
          <a:bodyPr wrap="square" lIns="0" tIns="0" rIns="0" bIns="0" rtlCol="0" anchor="t"/>
          <a:lstStyle/>
          <a:p>
            <a:pPr algn="l" indent="0" marL="0">
              <a:buNone/>
            </a:pPr>
            <a:r>
              <a:rPr lang="en-US" sz="1700" b="1" dirty="0">
                <a:solidFill>
                  <a:srgbClr val="14202B"/>
                </a:solidFill>
                <a:latin typeface="Calibri" pitchFamily="34" charset="0"/>
                <a:ea typeface="Calibri" pitchFamily="34" charset="-122"/>
                <a:cs typeface="Calibri" pitchFamily="34" charset="-120"/>
              </a:rPr>
              <a:t>Turas om i paret</a:t>
            </a:r>
            <a:endParaRPr lang="en-US" sz="1700" dirty="0"/>
          </a:p>
        </p:txBody>
      </p:sp>
      <p:sp>
        <p:nvSpPr>
          <p:cNvPr id="15" name="Text 11"/>
          <p:cNvSpPr txBox="1"/>
          <p:nvPr/>
        </p:nvSpPr>
        <p:spPr>
          <a:xfrm>
            <a:off x="4295546" y="4243775"/>
            <a:ext cx="3600602" cy="2047297"/>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Läraren ger uppgiften och visar de två rollerna.</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Cirkeln säger 7. Stjärnan hjälper utan svaret.</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Paret byter roller vid nästa uppgift.</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Paret kollar att båda kan förklara.</a:t>
            </a:r>
            <a:endParaRPr lang="en-US" sz="1400" dirty="0"/>
          </a:p>
        </p:txBody>
      </p:sp>
      <p:sp>
        <p:nvSpPr>
          <p:cNvPr id="16" name="Shape 12"/>
          <p:cNvSpPr/>
          <p:nvPr/>
        </p:nvSpPr>
        <p:spPr>
          <a:xfrm rot="5400000">
            <a:off x="8175041" y="790956"/>
            <a:ext cx="137160" cy="118872"/>
          </a:xfrm>
          <a:prstGeom prst="triangle">
            <a:avLst/>
          </a:prstGeom>
          <a:solidFill>
            <a:srgbClr val="8A5A1E"/>
          </a:solidFill>
          <a:ln w="12700">
            <a:solidFill>
              <a:srgbClr val="8A5A1E"/>
            </a:solidFill>
            <a:prstDash val="solid"/>
          </a:ln>
        </p:spPr>
      </p:sp>
      <p:sp>
        <p:nvSpPr>
          <p:cNvPr id="17" name="Text 13"/>
          <p:cNvSpPr txBox="1"/>
          <p:nvPr/>
        </p:nvSpPr>
        <p:spPr>
          <a:xfrm>
            <a:off x="8389925" y="749808"/>
            <a:ext cx="338114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3 · 27 SEKUNDER</a:t>
            </a:r>
            <a:endParaRPr lang="en-US" sz="1200" dirty="0"/>
          </a:p>
        </p:txBody>
      </p:sp>
      <p:pic>
        <p:nvPicPr>
          <p:cNvPr id="18" name="Media 2" descr="Var och en visar, filmen: Paren gör alla redo på en minut. Läraren säger: ”Ni har en minut att göra alla redo.” Stjärnan frågar: ”Hur tänkte du?” Läraren drar en symbol ur skålen. Läraren säger: ”Alla trianglar, ställ er upp. Vad kom ni fram till?” En triangel säger: ”Vi tänker tre grupper med fyra. Tolv.” Läraren säger: ”Nu gör alla 2 · 5 själva. Håll upp!” Alla håller upp sin egen uppgift. Läraren räknar: 8 av 27 har fel. Läraren säger: ”Jämför 2 + 5 och 5 + 5 med din kompis.”">
            <a:hlinkClick r:id="" action="ppaction://media"/>
          </p:cNvPr>
          <p:cNvPicPr>
            <a:picLocks noChangeAspect="1"/>
          </p:cNvPicPr>
          <p:nvPr>
            <a:videoFile r:link="rId7"/>
            <p:extLst>
              <p:ext uri="{DAA4B4D4-6D71-4841-9C94-3DE7FCFB9230}">
                <p14:media xmlns:p14="http://schemas.microsoft.com/office/powerpoint/2010/main" r:embed="rId8"/>
              </p:ext>
            </p:extLst>
          </p:nvPr>
        </p:nvPicPr>
        <p:blipFill>
          <a:blip r:embed="rId9"/>
          <a:stretch>
            <a:fillRect/>
          </a:stretch>
        </p:blipFill>
        <p:spPr>
          <a:xfrm>
            <a:off x="8170469" y="1051560"/>
            <a:ext cx="3600602" cy="2025339"/>
          </a:xfrm>
          <a:prstGeom prst="rect">
            <a:avLst/>
          </a:prstGeom>
        </p:spPr>
      </p:pic>
      <p:sp>
        <p:nvSpPr>
          <p:cNvPr id="19" name="Text 14"/>
          <p:cNvSpPr txBox="1"/>
          <p:nvPr/>
        </p:nvSpPr>
        <p:spPr>
          <a:xfrm>
            <a:off x="8170469" y="3625539"/>
            <a:ext cx="3600602" cy="526796"/>
          </a:xfrm>
          <a:prstGeom prst="rect">
            <a:avLst/>
          </a:prstGeom>
          <a:noFill/>
          <a:ln/>
        </p:spPr>
        <p:txBody>
          <a:bodyPr wrap="square" lIns="0" tIns="0" rIns="0" bIns="0" rtlCol="0" anchor="t"/>
          <a:lstStyle/>
          <a:p>
            <a:pPr algn="l" indent="0" marL="0">
              <a:buNone/>
            </a:pPr>
            <a:r>
              <a:rPr lang="en-US" sz="1700" b="1" dirty="0">
                <a:solidFill>
                  <a:srgbClr val="14202B"/>
                </a:solidFill>
                <a:latin typeface="Calibri" pitchFamily="34" charset="0"/>
                <a:ea typeface="Calibri" pitchFamily="34" charset="-122"/>
                <a:cs typeface="Calibri" pitchFamily="34" charset="-120"/>
              </a:rPr>
              <a:t>Var och en visar</a:t>
            </a:r>
            <a:endParaRPr lang="en-US" sz="1700" dirty="0"/>
          </a:p>
        </p:txBody>
      </p:sp>
      <p:sp>
        <p:nvSpPr>
          <p:cNvPr id="20" name="Text 15"/>
          <p:cNvSpPr txBox="1"/>
          <p:nvPr/>
        </p:nvSpPr>
        <p:spPr>
          <a:xfrm>
            <a:off x="8170469" y="4243775"/>
            <a:ext cx="3600602" cy="2047297"/>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Paren gör alla redo på en minut.</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Läraren drar triangeln, och en triangel förklarar.</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Alla håller upp, och läraren räknar eleverna med fel.</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De flesta kan. Paren jämför 2 + 5 och 5 + 5.</a:t>
            </a:r>
            <a:endParaRPr lang="en-US" sz="1400" dirty="0"/>
          </a:p>
        </p:txBody>
      </p:sp>
      <p:sp>
        <p:nvSpPr>
          <p:cNvPr id="21" name="Text 16"/>
          <p:cNvSpPr txBox="1"/>
          <p:nvPr/>
        </p:nvSpPr>
        <p:spPr>
          <a:xfrm>
            <a:off x="420624" y="6345936"/>
            <a:ext cx="11350447" cy="219456"/>
          </a:xfrm>
          <a:prstGeom prst="rect">
            <a:avLst/>
          </a:prstGeom>
          <a:noFill/>
          <a:ln/>
        </p:spPr>
        <p:txBody>
          <a:bodyPr wrap="square" lIns="0" tIns="0" rIns="0" bIns="0" rtlCol="0" anchor="t"/>
          <a:lstStyle/>
          <a:p>
            <a:pPr indent="0" marL="0">
              <a:buNone/>
            </a:pPr>
            <a:r>
              <a:rPr lang="en-US" sz="1100" dirty="0">
                <a:solidFill>
                  <a:srgbClr val="4B5866"/>
                </a:solidFill>
                <a:latin typeface="Calibri" pitchFamily="34" charset="0"/>
                <a:ea typeface="Calibri" pitchFamily="34" charset="-122"/>
                <a:cs typeface="Calibri" pitchFamily="34" charset="-120"/>
              </a:rPr>
              <a:t>Klicka på en film för att spela den. Spelar filmen inte här? Se den på </a:t>
            </a:r>
            <a:pPr indent="0" marL="0">
              <a:buNone/>
            </a:pPr>
            <a:r>
              <a:rPr lang="en-US" sz="1100" u="sng" dirty="0">
                <a:solidFill>
                  <a:srgbClr val="4B5866"/>
                </a:solidFill>
                <a:latin typeface="Calibri" pitchFamily="34" charset="0"/>
                <a:ea typeface="Calibri" pitchFamily="34" charset="-122"/>
                <a:cs typeface="Calibri" pitchFamily="34" charset="-120"/>
                <a:hlinkClick r:id="rId10" invalidUrl="" action="" tgtFrame="" tooltip="" history="1" highlightClick="0" endSnd="0">
                  <a:extLst>
                    <a:ext uri="{A12FA001-AC4F-418D-AE19-62706E023703}">
                      <ahyp:hlinkClr xmlns:ahyp="http://schemas.microsoft.com/office/drawing/2018/hyperlinkcolor" val="tx"/>
                    </a:ext>
                  </a:extLst>
                </a:hlinkClick>
              </a:rPr>
              <a:t>niclasfohlin.se/metoder/kooperativt-larande/lathund</a:t>
            </a:r>
            <a:endParaRPr lang="en-US" sz="1100" dirty="0"/>
          </a:p>
        </p:txBody>
      </p:sp>
      <p:sp>
        <p:nvSpPr>
          <p:cNvPr id="22" name="Text 17"/>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niclasfohlin.se/metoder/kooperativt-larande/lathund</a:t>
            </a:r>
            <a:endParaRPr lang="en-US" sz="75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seq concurrent="1" nextAc="seek">
              <p:cTn id="7" restart="whenNotActive" fill="hold" evtFilter="cancelBubble" nodeType="interactiveSeq">
                <p:stCondLst>
                  <p:cond evt="onClick" delay="0">
                    <p:tgtEl>
                      <p:spTgt spid="1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3"/>
                                        </p:tgtEl>
                                      </p:cBhvr>
                                    </p:cmd>
                                  </p:childTnLst>
                                </p:cTn>
                              </p:par>
                            </p:childTnLst>
                          </p:cTn>
                        </p:par>
                      </p:childTnLst>
                    </p:cTn>
                  </p:par>
                </p:childTnLst>
              </p:cTn>
              <p:nextCondLst>
                <p:cond evt="onClick" delay="0">
                  <p:tgtEl>
                    <p:spTgt spid="13"/>
                  </p:tgtEl>
                </p:cond>
              </p:nextCondLst>
            </p:seq>
            <p:seq concurrent="1" nextAc="seek">
              <p:cTn id="12" restart="whenNotActive" fill="hold" evtFilter="cancelBubble" nodeType="interactiveSeq">
                <p:stCondLst>
                  <p:cond evt="onClick" delay="0">
                    <p:tgtEl>
                      <p:spTgt spid="18"/>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8"/>
                                        </p:tgtEl>
                                      </p:cBhvr>
                                    </p:cmd>
                                  </p:childTnLst>
                                </p:cTn>
                              </p:par>
                            </p:childTnLst>
                          </p:cTn>
                        </p:par>
                      </p:childTnLst>
                    </p:cTn>
                  </p:par>
                </p:childTnLst>
              </p:cTn>
              <p:nextCondLst>
                <p:cond evt="onClick" delay="0">
                  <p:tgtEl>
                    <p:spTgt spid="18"/>
                  </p:tgtEl>
                </p:cond>
              </p:nextCondLst>
            </p:seq>
            <p:video fullScrn="1">
              <p:cMediaNode vol="80000">
                <p:cTn id="17" fill="hold" display="0">
                  <p:stCondLst>
                    <p:cond delay="indefinite"/>
                  </p:stCondLst>
                </p:cTn>
                <p:tgtEl>
                  <p:spTgt spid="8"/>
                </p:tgtEl>
              </p:cMediaNode>
            </p:video>
            <p:video fullScrn="1">
              <p:cMediaNode vol="80000">
                <p:cTn id="18" fill="hold" display="0">
                  <p:stCondLst>
                    <p:cond delay="indefinite"/>
                  </p:stCondLst>
                </p:cTn>
                <p:tgtEl>
                  <p:spTgt spid="13"/>
                </p:tgtEl>
              </p:cMediaNode>
            </p:video>
            <p:video fullScrn="1">
              <p:cMediaNode vol="80000">
                <p:cTn id="19" fill="hold" display="0">
                  <p:stCondLst>
                    <p:cond delay="indefinite"/>
                  </p:stCondLst>
                </p:cTn>
                <p:tgtEl>
                  <p:spTgt spid="18"/>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Kooperativt lärande</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METODEN · 1/4</a:t>
            </a:r>
            <a:endParaRPr lang="en-US" sz="1275" dirty="0"/>
          </a:p>
        </p:txBody>
      </p:sp>
      <p:sp>
        <p:nvSpPr>
          <p:cNvPr id="6" name="Shape 4"/>
          <p:cNvSpPr/>
          <p:nvPr/>
        </p:nvSpPr>
        <p:spPr>
          <a:xfrm>
            <a:off x="0" y="603504"/>
            <a:ext cx="12191695" cy="1036066"/>
          </a:xfrm>
          <a:prstGeom prst="rect">
            <a:avLst/>
          </a:prstGeom>
          <a:solidFill>
            <a:srgbClr val="F3F6FA"/>
          </a:solidFill>
          <a:ln w="12700">
            <a:solidFill>
              <a:srgbClr val="F3F6FA"/>
            </a:solidFill>
            <a:prstDash val="solid"/>
          </a:ln>
        </p:spPr>
      </p:sp>
      <p:sp>
        <p:nvSpPr>
          <p:cNvPr id="7" name="Shape 5"/>
          <p:cNvSpPr/>
          <p:nvPr/>
        </p:nvSpPr>
        <p:spPr>
          <a:xfrm>
            <a:off x="0" y="1621282"/>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2782096"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LEKTIONEN</a:t>
            </a:r>
            <a:endParaRPr lang="en-US" sz="1200" dirty="0"/>
          </a:p>
        </p:txBody>
      </p:sp>
      <p:sp>
        <p:nvSpPr>
          <p:cNvPr id="9" name="Text 7"/>
          <p:cNvSpPr txBox="1"/>
          <p:nvPr/>
        </p:nvSpPr>
        <p:spPr>
          <a:xfrm>
            <a:off x="420624" y="932688"/>
            <a:ext cx="2782096" cy="433832"/>
          </a:xfrm>
          <a:prstGeom prst="rect">
            <a:avLst/>
          </a:prstGeom>
          <a:noFill/>
          <a:ln/>
        </p:spPr>
        <p:txBody>
          <a:bodyPr wrap="square" lIns="0" tIns="0" rIns="0" bIns="0" rtlCol="0" anchor="t"/>
          <a:lstStyle/>
          <a:p>
            <a:pPr algn="l" indent="0" marL="0">
              <a:buNone/>
            </a:pPr>
            <a:r>
              <a:rPr lang="en-US" sz="1400" b="1" dirty="0">
                <a:solidFill>
                  <a:srgbClr val="14202B"/>
                </a:solidFill>
                <a:latin typeface="Calibri" pitchFamily="34" charset="0"/>
                <a:ea typeface="Calibri" pitchFamily="34" charset="-122"/>
                <a:cs typeface="Calibri" pitchFamily="34" charset="-120"/>
              </a:rPr>
              <a:t>45 minuter per lektion, minst tre lektioner i veckan</a:t>
            </a:r>
            <a:endParaRPr lang="en-US" sz="1400" dirty="0"/>
          </a:p>
        </p:txBody>
      </p:sp>
      <p:sp>
        <p:nvSpPr>
          <p:cNvPr id="10" name="Shape 8"/>
          <p:cNvSpPr/>
          <p:nvPr/>
        </p:nvSpPr>
        <p:spPr>
          <a:xfrm>
            <a:off x="3330736" y="603504"/>
            <a:ext cx="9144" cy="1017778"/>
          </a:xfrm>
          <a:prstGeom prst="rect">
            <a:avLst/>
          </a:prstGeom>
          <a:solidFill>
            <a:srgbClr val="E1E6EB"/>
          </a:solidFill>
          <a:ln w="12700">
            <a:solidFill>
              <a:srgbClr val="E1E6EB"/>
            </a:solidFill>
            <a:prstDash val="solid"/>
          </a:ln>
        </p:spPr>
      </p:sp>
      <p:sp>
        <p:nvSpPr>
          <p:cNvPr id="11" name="Text 9"/>
          <p:cNvSpPr txBox="1"/>
          <p:nvPr/>
        </p:nvSpPr>
        <p:spPr>
          <a:xfrm>
            <a:off x="3568480" y="704088"/>
            <a:ext cx="254547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DE FÖRSTA VECKORNA</a:t>
            </a:r>
            <a:endParaRPr lang="en-US" sz="1200" dirty="0"/>
          </a:p>
        </p:txBody>
      </p:sp>
      <p:sp>
        <p:nvSpPr>
          <p:cNvPr id="12" name="Text 10"/>
          <p:cNvSpPr txBox="1"/>
          <p:nvPr/>
        </p:nvSpPr>
        <p:spPr>
          <a:xfrm>
            <a:off x="3568480" y="932688"/>
            <a:ext cx="2545478" cy="216916"/>
          </a:xfrm>
          <a:prstGeom prst="rect">
            <a:avLst/>
          </a:prstGeom>
          <a:noFill/>
          <a:ln/>
        </p:spPr>
        <p:txBody>
          <a:bodyPr wrap="square" lIns="0" tIns="0" rIns="0" bIns="0" rtlCol="0" anchor="t"/>
          <a:lstStyle/>
          <a:p>
            <a:pPr algn="l" indent="0" marL="0">
              <a:buNone/>
            </a:pPr>
            <a:r>
              <a:rPr lang="en-US" sz="1400" b="1" dirty="0">
                <a:solidFill>
                  <a:srgbClr val="14202B"/>
                </a:solidFill>
                <a:latin typeface="Calibri" pitchFamily="34" charset="0"/>
                <a:ea typeface="Calibri" pitchFamily="34" charset="-122"/>
                <a:cs typeface="Calibri" pitchFamily="34" charset="-120"/>
              </a:rPr>
              <a:t>Fem veckor att komma igång</a:t>
            </a:r>
            <a:endParaRPr lang="en-US" sz="1400" dirty="0"/>
          </a:p>
        </p:txBody>
      </p:sp>
      <p:sp>
        <p:nvSpPr>
          <p:cNvPr id="13" name="Shape 11"/>
          <p:cNvSpPr/>
          <p:nvPr/>
        </p:nvSpPr>
        <p:spPr>
          <a:xfrm>
            <a:off x="6241973" y="603504"/>
            <a:ext cx="9144" cy="1017778"/>
          </a:xfrm>
          <a:prstGeom prst="rect">
            <a:avLst/>
          </a:prstGeom>
          <a:solidFill>
            <a:srgbClr val="E1E6EB"/>
          </a:solidFill>
          <a:ln w="12700">
            <a:solidFill>
              <a:srgbClr val="E1E6EB"/>
            </a:solidFill>
            <a:prstDash val="solid"/>
          </a:ln>
        </p:spPr>
      </p:sp>
      <p:sp>
        <p:nvSpPr>
          <p:cNvPr id="14" name="Text 12"/>
          <p:cNvSpPr txBox="1"/>
          <p:nvPr/>
        </p:nvSpPr>
        <p:spPr>
          <a:xfrm>
            <a:off x="6479717" y="704088"/>
            <a:ext cx="2877215"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LÄRANDE TOTALT</a:t>
            </a:r>
            <a:endParaRPr lang="en-US" sz="1200" dirty="0"/>
          </a:p>
        </p:txBody>
      </p:sp>
      <p:sp>
        <p:nvSpPr>
          <p:cNvPr id="15" name="Text 13"/>
          <p:cNvSpPr txBox="1"/>
          <p:nvPr/>
        </p:nvSpPr>
        <p:spPr>
          <a:xfrm>
            <a:off x="6479717" y="932688"/>
            <a:ext cx="2877215" cy="216916"/>
          </a:xfrm>
          <a:prstGeom prst="rect">
            <a:avLst/>
          </a:prstGeom>
          <a:noFill/>
          <a:ln/>
        </p:spPr>
        <p:txBody>
          <a:bodyPr wrap="square" lIns="0" tIns="0" rIns="0" bIns="0" rtlCol="0" anchor="t"/>
          <a:lstStyle/>
          <a:p>
            <a:pPr algn="l" indent="0" marL="0">
              <a:buNone/>
            </a:pPr>
            <a:r>
              <a:rPr lang="en-US" sz="1400" b="1" dirty="0">
                <a:solidFill>
                  <a:srgbClr val="14202B"/>
                </a:solidFill>
                <a:latin typeface="Calibri" pitchFamily="34" charset="0"/>
                <a:ea typeface="Calibri" pitchFamily="34" charset="-122"/>
                <a:cs typeface="Calibri" pitchFamily="34" charset="-120"/>
              </a:rPr>
              <a:t>Gott stöd</a:t>
            </a:r>
            <a:endParaRPr lang="en-US" sz="1400" dirty="0"/>
          </a:p>
        </p:txBody>
      </p:sp>
      <p:sp>
        <p:nvSpPr>
          <p:cNvPr id="16" name="Text 14"/>
          <p:cNvSpPr txBox="1"/>
          <p:nvPr/>
        </p:nvSpPr>
        <p:spPr>
          <a:xfrm>
            <a:off x="6479717" y="1186180"/>
            <a:ext cx="2877215" cy="325374"/>
          </a:xfrm>
          <a:prstGeom prst="rect">
            <a:avLst/>
          </a:prstGeom>
          <a:noFill/>
          <a:ln/>
        </p:spPr>
        <p:txBody>
          <a:bodyPr wrap="square" lIns="0" tIns="0" rIns="0" bIns="0" rtlCol="0" anchor="t"/>
          <a:lstStyle/>
          <a:p>
            <a:pPr algn="l" indent="0" marL="0">
              <a:buNone/>
            </a:pPr>
            <a:r>
              <a:rPr lang="en-US" sz="1050" dirty="0">
                <a:solidFill>
                  <a:srgbClr val="4B5866"/>
                </a:solidFill>
                <a:latin typeface="Calibri" pitchFamily="34" charset="0"/>
                <a:ea typeface="Calibri" pitchFamily="34" charset="-122"/>
                <a:cs typeface="Calibri" pitchFamily="34" charset="-120"/>
              </a:rPr>
              <a:t>Elever lär sig mer i grupp med gemensamma mål, mest prövat i åk 6–⁠9.</a:t>
            </a:r>
            <a:endParaRPr lang="en-US" sz="1050" dirty="0"/>
          </a:p>
        </p:txBody>
      </p:sp>
      <p:sp>
        <p:nvSpPr>
          <p:cNvPr id="17" name="Shape 15"/>
          <p:cNvSpPr/>
          <p:nvPr/>
        </p:nvSpPr>
        <p:spPr>
          <a:xfrm>
            <a:off x="9484949" y="603504"/>
            <a:ext cx="9144" cy="1017778"/>
          </a:xfrm>
          <a:prstGeom prst="rect">
            <a:avLst/>
          </a:prstGeom>
          <a:solidFill>
            <a:srgbClr val="E1E6EB"/>
          </a:solidFill>
          <a:ln w="12700">
            <a:solidFill>
              <a:srgbClr val="E1E6EB"/>
            </a:solidFill>
            <a:prstDash val="solid"/>
          </a:ln>
        </p:spPr>
      </p:sp>
      <p:sp>
        <p:nvSpPr>
          <p:cNvPr id="18" name="Text 16"/>
          <p:cNvSpPr txBox="1"/>
          <p:nvPr/>
        </p:nvSpPr>
        <p:spPr>
          <a:xfrm>
            <a:off x="9722693" y="704088"/>
            <a:ext cx="990676"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SVÅRIGHET</a:t>
            </a:r>
            <a:endParaRPr lang="en-US" sz="1200" dirty="0"/>
          </a:p>
        </p:txBody>
      </p:sp>
      <p:sp>
        <p:nvSpPr>
          <p:cNvPr id="19" name="Text 17"/>
          <p:cNvSpPr txBox="1"/>
          <p:nvPr/>
        </p:nvSpPr>
        <p:spPr>
          <a:xfrm>
            <a:off x="9722693" y="932688"/>
            <a:ext cx="990676" cy="216916"/>
          </a:xfrm>
          <a:prstGeom prst="rect">
            <a:avLst/>
          </a:prstGeom>
          <a:noFill/>
          <a:ln/>
        </p:spPr>
        <p:txBody>
          <a:bodyPr wrap="square" lIns="0" tIns="0" rIns="0" bIns="0" rtlCol="0" anchor="t"/>
          <a:lstStyle/>
          <a:p>
            <a:pPr algn="l" indent="0" marL="0">
              <a:buNone/>
            </a:pPr>
            <a:r>
              <a:rPr lang="en-US" sz="1400" b="1" dirty="0">
                <a:solidFill>
                  <a:srgbClr val="14202B"/>
                </a:solidFill>
                <a:latin typeface="Calibri" pitchFamily="34" charset="0"/>
                <a:ea typeface="Calibri" pitchFamily="34" charset="-122"/>
                <a:cs typeface="Calibri" pitchFamily="34" charset="-120"/>
              </a:rPr>
              <a:t>Svårt</a:t>
            </a:r>
            <a:endParaRPr lang="en-US" sz="1400" dirty="0"/>
          </a:p>
        </p:txBody>
      </p:sp>
      <p:sp>
        <p:nvSpPr>
          <p:cNvPr id="20" name="Shape 18"/>
          <p:cNvSpPr/>
          <p:nvPr/>
        </p:nvSpPr>
        <p:spPr>
          <a:xfrm>
            <a:off x="10841385" y="603504"/>
            <a:ext cx="9144" cy="1017778"/>
          </a:xfrm>
          <a:prstGeom prst="rect">
            <a:avLst/>
          </a:prstGeom>
          <a:solidFill>
            <a:srgbClr val="E1E6EB"/>
          </a:solidFill>
          <a:ln w="12700">
            <a:solidFill>
              <a:srgbClr val="E1E6EB"/>
            </a:solidFill>
            <a:prstDash val="solid"/>
          </a:ln>
        </p:spPr>
      </p:sp>
      <p:sp>
        <p:nvSpPr>
          <p:cNvPr id="21" name="Text 19"/>
          <p:cNvSpPr txBox="1"/>
          <p:nvPr/>
        </p:nvSpPr>
        <p:spPr>
          <a:xfrm>
            <a:off x="11079129" y="704088"/>
            <a:ext cx="746806"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KOSTNAD</a:t>
            </a:r>
            <a:endParaRPr lang="en-US" sz="1200" dirty="0"/>
          </a:p>
        </p:txBody>
      </p:sp>
      <p:sp>
        <p:nvSpPr>
          <p:cNvPr id="22" name="Text 20"/>
          <p:cNvSpPr txBox="1"/>
          <p:nvPr/>
        </p:nvSpPr>
        <p:spPr>
          <a:xfrm>
            <a:off x="11079129" y="932688"/>
            <a:ext cx="746806" cy="216916"/>
          </a:xfrm>
          <a:prstGeom prst="rect">
            <a:avLst/>
          </a:prstGeom>
          <a:noFill/>
          <a:ln/>
        </p:spPr>
        <p:txBody>
          <a:bodyPr wrap="square" lIns="0" tIns="0" rIns="0" bIns="0" rtlCol="0" anchor="t"/>
          <a:lstStyle/>
          <a:p>
            <a:pPr algn="l" indent="0" marL="0">
              <a:buNone/>
            </a:pPr>
            <a:r>
              <a:rPr lang="en-US" sz="1400" b="1" dirty="0">
                <a:solidFill>
                  <a:srgbClr val="14202B"/>
                </a:solidFill>
                <a:latin typeface="Calibri" pitchFamily="34" charset="0"/>
                <a:ea typeface="Calibri" pitchFamily="34" charset="-122"/>
                <a:cs typeface="Calibri" pitchFamily="34" charset="-120"/>
              </a:rPr>
              <a:t>Låg</a:t>
            </a:r>
            <a:endParaRPr lang="en-US" sz="1400" dirty="0"/>
          </a:p>
        </p:txBody>
      </p:sp>
      <p:sp>
        <p:nvSpPr>
          <p:cNvPr id="23" name="Shape 21"/>
          <p:cNvSpPr/>
          <p:nvPr/>
        </p:nvSpPr>
        <p:spPr>
          <a:xfrm>
            <a:off x="6086704" y="1639570"/>
            <a:ext cx="18288" cy="5017262"/>
          </a:xfrm>
          <a:prstGeom prst="rect">
            <a:avLst/>
          </a:prstGeom>
          <a:solidFill>
            <a:srgbClr val="14202B"/>
          </a:solidFill>
          <a:ln w="12700">
            <a:solidFill>
              <a:srgbClr val="14202B"/>
            </a:solidFill>
            <a:prstDash val="solid"/>
          </a:ln>
        </p:spPr>
      </p:sp>
      <p:sp>
        <p:nvSpPr>
          <p:cNvPr id="24" name="Text 22"/>
          <p:cNvSpPr txBox="1"/>
          <p:nvPr/>
        </p:nvSpPr>
        <p:spPr>
          <a:xfrm>
            <a:off x="420624" y="182245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METODEN</a:t>
            </a:r>
            <a:endParaRPr lang="en-US" sz="1200" dirty="0"/>
          </a:p>
        </p:txBody>
      </p:sp>
      <p:sp>
        <p:nvSpPr>
          <p:cNvPr id="25" name="Text 23"/>
          <p:cNvSpPr txBox="1"/>
          <p:nvPr/>
        </p:nvSpPr>
        <p:spPr>
          <a:xfrm>
            <a:off x="420624" y="2096770"/>
            <a:ext cx="5519776" cy="819912"/>
          </a:xfrm>
          <a:prstGeom prst="rect">
            <a:avLst/>
          </a:prstGeom>
          <a:noFill/>
          <a:ln/>
        </p:spPr>
        <p:txBody>
          <a:bodyPr wrap="square" lIns="0" tIns="0" rIns="0" bIns="0" rtlCol="0" anchor="t"/>
          <a:lstStyle/>
          <a:p>
            <a:pPr algn="l" indent="0" marL="0">
              <a:spcAft>
                <a:spcPts val="600"/>
              </a:spcAft>
              <a:buNone/>
            </a:pPr>
            <a:r>
              <a:rPr lang="en-US" sz="1200" dirty="0">
                <a:solidFill>
                  <a:srgbClr val="14202B"/>
                </a:solidFill>
                <a:latin typeface="Calibri" pitchFamily="34" charset="0"/>
                <a:ea typeface="Calibri" pitchFamily="34" charset="-122"/>
                <a:cs typeface="Calibri" pitchFamily="34" charset="-120"/>
              </a:rPr>
              <a:t>Paren och bordsöarna lär sig ämnet i strukturer där alla behövs och var och en kan visa vad hen kan. Du lär ut samarbetet lika medvetet som ämnet.</a:t>
            </a:r>
            <a:endParaRPr lang="en-US" sz="1200" dirty="0"/>
          </a:p>
          <a:p>
            <a:pPr algn="l" indent="0" marL="0">
              <a:spcAft>
                <a:spcPts val="600"/>
              </a:spcAft>
              <a:buNone/>
            </a:pPr>
            <a:r>
              <a:rPr lang="en-US" sz="1200" dirty="0">
                <a:solidFill>
                  <a:srgbClr val="14202B"/>
                </a:solidFill>
                <a:latin typeface="Calibri" pitchFamily="34" charset="0"/>
                <a:ea typeface="Calibri" pitchFamily="34" charset="-122"/>
                <a:cs typeface="Calibri" pitchFamily="34" charset="-120"/>
              </a:rPr>
              <a:t>Lärandet går till så här. När eleverna förklarar för varandra hör både de själva och du hur de tänker. När vem som helst kan få svara, lönar det sig att förklara tills alla kan.</a:t>
            </a:r>
            <a:endParaRPr lang="en-US" sz="1200" dirty="0"/>
          </a:p>
        </p:txBody>
      </p:sp>
      <p:sp>
        <p:nvSpPr>
          <p:cNvPr id="26" name="Shape 24"/>
          <p:cNvSpPr/>
          <p:nvPr/>
        </p:nvSpPr>
        <p:spPr>
          <a:xfrm>
            <a:off x="420624" y="3081274"/>
            <a:ext cx="5519776" cy="612394"/>
          </a:xfrm>
          <a:prstGeom prst="rect">
            <a:avLst/>
          </a:prstGeom>
          <a:solidFill>
            <a:srgbClr val="FBF3E4"/>
          </a:solidFill>
          <a:ln w="12700">
            <a:solidFill>
              <a:srgbClr val="FBF3E4"/>
            </a:solidFill>
            <a:prstDash val="solid"/>
          </a:ln>
        </p:spPr>
      </p:sp>
      <p:sp>
        <p:nvSpPr>
          <p:cNvPr id="27" name="Shape 25"/>
          <p:cNvSpPr/>
          <p:nvPr/>
        </p:nvSpPr>
        <p:spPr>
          <a:xfrm>
            <a:off x="420624" y="3081274"/>
            <a:ext cx="36576" cy="612394"/>
          </a:xfrm>
          <a:prstGeom prst="rect">
            <a:avLst/>
          </a:prstGeom>
          <a:solidFill>
            <a:srgbClr val="8A5A1E"/>
          </a:solidFill>
          <a:ln w="12700">
            <a:solidFill>
              <a:srgbClr val="8A5A1E"/>
            </a:solidFill>
            <a:prstDash val="solid"/>
          </a:ln>
        </p:spPr>
      </p:sp>
      <p:sp>
        <p:nvSpPr>
          <p:cNvPr id="28" name="Text 26"/>
          <p:cNvSpPr txBox="1"/>
          <p:nvPr/>
        </p:nvSpPr>
        <p:spPr>
          <a:xfrm>
            <a:off x="612648" y="3191002"/>
            <a:ext cx="5154016" cy="392938"/>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DET SVÅRASTE  </a:t>
            </a:r>
            <a:pPr algn="l" indent="0" marL="0">
              <a:buNone/>
            </a:pPr>
            <a:r>
              <a:rPr lang="en-US" sz="1150" dirty="0">
                <a:solidFill>
                  <a:srgbClr val="14202B"/>
                </a:solidFill>
                <a:latin typeface="Calibri" pitchFamily="34" charset="0"/>
                <a:ea typeface="Calibri" pitchFamily="34" charset="-122"/>
                <a:cs typeface="Calibri" pitchFamily="34" charset="-120"/>
              </a:rPr>
              <a:t>Det som ofta faller bort är att du lär ut färdigheten. Visa den med T‑kortet, låt klassen öva, lyssna efter den och säg vad du hörde.</a:t>
            </a:r>
            <a:endParaRPr lang="en-US" sz="1150" dirty="0"/>
          </a:p>
        </p:txBody>
      </p:sp>
      <p:sp>
        <p:nvSpPr>
          <p:cNvPr id="29" name="Text 27"/>
          <p:cNvSpPr txBox="1"/>
          <p:nvPr/>
        </p:nvSpPr>
        <p:spPr>
          <a:xfrm>
            <a:off x="6388456" y="1822450"/>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KÄRNAN</a:t>
            </a:r>
            <a:endParaRPr lang="en-US" sz="1200" dirty="0"/>
          </a:p>
        </p:txBody>
      </p:sp>
      <p:sp>
        <p:nvSpPr>
          <p:cNvPr id="30" name="Shape 28"/>
          <p:cNvSpPr/>
          <p:nvPr/>
        </p:nvSpPr>
        <p:spPr>
          <a:xfrm>
            <a:off x="6388456" y="2096770"/>
            <a:ext cx="2627300" cy="1220470"/>
          </a:xfrm>
          <a:prstGeom prst="rect">
            <a:avLst/>
          </a:prstGeom>
          <a:solidFill>
            <a:srgbClr val="FFFFFF"/>
          </a:solidFill>
          <a:ln w="9525">
            <a:solidFill>
              <a:srgbClr val="E1E6EB"/>
            </a:solidFill>
            <a:prstDash val="solid"/>
          </a:ln>
        </p:spPr>
      </p:sp>
      <p:sp>
        <p:nvSpPr>
          <p:cNvPr id="31" name="Text 29"/>
          <p:cNvSpPr/>
          <p:nvPr/>
        </p:nvSpPr>
        <p:spPr>
          <a:xfrm>
            <a:off x="6498184" y="2188210"/>
            <a:ext cx="274320" cy="274320"/>
          </a:xfrm>
          <a:prstGeom prst="ellipse">
            <a:avLst/>
          </a:prstGeom>
          <a:solidFill>
            <a:srgbClr val="1D4F91"/>
          </a:solidFill>
          <a:ln>
            <a:solidFill>
              <a:srgbClr val="1D4F91"/>
            </a:solid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32" name="Text 30"/>
          <p:cNvSpPr txBox="1"/>
          <p:nvPr/>
        </p:nvSpPr>
        <p:spPr>
          <a:xfrm>
            <a:off x="6863944" y="2188210"/>
            <a:ext cx="2042084" cy="274320"/>
          </a:xfrm>
          <a:prstGeom prst="rect">
            <a:avLst/>
          </a:prstGeom>
          <a:noFill/>
          <a:ln/>
        </p:spPr>
        <p:txBody>
          <a:bodyPr wrap="square" lIns="0" tIns="0" rIns="0" bIns="0" rtlCol="0" anchor="ctr"/>
          <a:lstStyle/>
          <a:p>
            <a:pPr algn="l" indent="0" marL="0">
              <a:buNone/>
            </a:pPr>
            <a:r>
              <a:rPr lang="en-US" sz="1200" b="1" dirty="0">
                <a:solidFill>
                  <a:srgbClr val="14202B"/>
                </a:solidFill>
                <a:latin typeface="Calibri" pitchFamily="34" charset="0"/>
                <a:ea typeface="Calibri" pitchFamily="34" charset="-122"/>
                <a:cs typeface="Calibri" pitchFamily="34" charset="-120"/>
              </a:rPr>
              <a:t>Samarbetsfärdigheter</a:t>
            </a:r>
            <a:endParaRPr lang="en-US" sz="1200" dirty="0"/>
          </a:p>
        </p:txBody>
      </p:sp>
      <p:sp>
        <p:nvSpPr>
          <p:cNvPr id="33" name="Text 31"/>
          <p:cNvSpPr txBox="1"/>
          <p:nvPr/>
        </p:nvSpPr>
        <p:spPr>
          <a:xfrm>
            <a:off x="6498184" y="2517394"/>
            <a:ext cx="2407844" cy="325374"/>
          </a:xfrm>
          <a:prstGeom prst="rect">
            <a:avLst/>
          </a:prstGeom>
          <a:noFill/>
          <a:ln/>
        </p:spPr>
        <p:txBody>
          <a:bodyPr wrap="square" lIns="0" tIns="0" rIns="0" bIns="0" rtlCol="0" anchor="t"/>
          <a:lstStyle/>
          <a:p>
            <a:pPr algn="l" indent="0" marL="0">
              <a:buNone/>
            </a:pPr>
            <a:r>
              <a:rPr lang="en-US" sz="1050" dirty="0">
                <a:solidFill>
                  <a:srgbClr val="14202B"/>
                </a:solidFill>
                <a:latin typeface="Calibri" pitchFamily="34" charset="0"/>
                <a:ea typeface="Calibri" pitchFamily="34" charset="-122"/>
                <a:cs typeface="Calibri" pitchFamily="34" charset="-120"/>
              </a:rPr>
              <a:t>Du lär ut en färdighet i taget: du visar hur den ser ut och låter, och klassen övar den.</a:t>
            </a:r>
            <a:endParaRPr lang="en-US" sz="1050" dirty="0"/>
          </a:p>
        </p:txBody>
      </p:sp>
      <p:sp>
        <p:nvSpPr>
          <p:cNvPr id="34" name="Text 32"/>
          <p:cNvSpPr txBox="1"/>
          <p:nvPr/>
        </p:nvSpPr>
        <p:spPr>
          <a:xfrm>
            <a:off x="6498184" y="3078607"/>
            <a:ext cx="2407844" cy="147193"/>
          </a:xfrm>
          <a:prstGeom prst="rect">
            <a:avLst/>
          </a:prstGeom>
          <a:noFill/>
          <a:ln/>
        </p:spPr>
        <p:txBody>
          <a:bodyPr wrap="square" lIns="0" tIns="0" rIns="0" bIns="0" rtlCol="0" anchor="t"/>
          <a:lstStyle/>
          <a:p>
            <a:pPr algn="l" indent="0" marL="0">
              <a:buNone/>
            </a:pPr>
            <a:r>
              <a:rPr lang="en-US" sz="950" i="1" dirty="0">
                <a:solidFill>
                  <a:srgbClr val="4B5866"/>
                </a:solidFill>
                <a:latin typeface="Calibri" pitchFamily="34" charset="0"/>
                <a:ea typeface="Calibri" pitchFamily="34" charset="-122"/>
                <a:cs typeface="Calibri" pitchFamily="34" charset="-120"/>
              </a:rPr>
              <a:t>Start, Samarbetet och Avslut</a:t>
            </a:r>
            <a:endParaRPr lang="en-US" sz="950" dirty="0"/>
          </a:p>
        </p:txBody>
      </p:sp>
      <p:sp>
        <p:nvSpPr>
          <p:cNvPr id="35" name="Shape 33"/>
          <p:cNvSpPr/>
          <p:nvPr/>
        </p:nvSpPr>
        <p:spPr>
          <a:xfrm>
            <a:off x="9143771" y="2096770"/>
            <a:ext cx="2627300" cy="1220470"/>
          </a:xfrm>
          <a:prstGeom prst="rect">
            <a:avLst/>
          </a:prstGeom>
          <a:solidFill>
            <a:srgbClr val="FFFFFF"/>
          </a:solidFill>
          <a:ln w="9525">
            <a:solidFill>
              <a:srgbClr val="E1E6EB"/>
            </a:solidFill>
            <a:prstDash val="solid"/>
          </a:ln>
        </p:spPr>
      </p:sp>
      <p:sp>
        <p:nvSpPr>
          <p:cNvPr id="36" name="Text 34"/>
          <p:cNvSpPr/>
          <p:nvPr/>
        </p:nvSpPr>
        <p:spPr>
          <a:xfrm>
            <a:off x="9253499" y="2188210"/>
            <a:ext cx="274320" cy="274320"/>
          </a:xfrm>
          <a:prstGeom prst="ellipse">
            <a:avLst/>
          </a:prstGeom>
          <a:solidFill>
            <a:srgbClr val="1D4F91"/>
          </a:solidFill>
          <a:ln>
            <a:solidFill>
              <a:srgbClr val="1D4F91"/>
            </a:solid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37" name="Text 35"/>
          <p:cNvSpPr txBox="1"/>
          <p:nvPr/>
        </p:nvSpPr>
        <p:spPr>
          <a:xfrm>
            <a:off x="9619259" y="2188210"/>
            <a:ext cx="2042084" cy="274320"/>
          </a:xfrm>
          <a:prstGeom prst="rect">
            <a:avLst/>
          </a:prstGeom>
          <a:noFill/>
          <a:ln/>
        </p:spPr>
        <p:txBody>
          <a:bodyPr wrap="square" lIns="0" tIns="0" rIns="0" bIns="0" rtlCol="0" anchor="ctr"/>
          <a:lstStyle/>
          <a:p>
            <a:pPr algn="l" indent="0" marL="0">
              <a:buNone/>
            </a:pPr>
            <a:r>
              <a:rPr lang="en-US" sz="1200" b="1" dirty="0">
                <a:solidFill>
                  <a:srgbClr val="14202B"/>
                </a:solidFill>
                <a:latin typeface="Calibri" pitchFamily="34" charset="0"/>
                <a:ea typeface="Calibri" pitchFamily="34" charset="-122"/>
                <a:cs typeface="Calibri" pitchFamily="34" charset="-120"/>
              </a:rPr>
              <a:t>Positivt ömsesidigt beroende</a:t>
            </a:r>
            <a:endParaRPr lang="en-US" sz="1200" dirty="0"/>
          </a:p>
        </p:txBody>
      </p:sp>
      <p:sp>
        <p:nvSpPr>
          <p:cNvPr id="38" name="Text 36"/>
          <p:cNvSpPr txBox="1"/>
          <p:nvPr/>
        </p:nvSpPr>
        <p:spPr>
          <a:xfrm>
            <a:off x="9253499" y="2517394"/>
            <a:ext cx="2407844" cy="488061"/>
          </a:xfrm>
          <a:prstGeom prst="rect">
            <a:avLst/>
          </a:prstGeom>
          <a:noFill/>
          <a:ln/>
        </p:spPr>
        <p:txBody>
          <a:bodyPr wrap="square" lIns="0" tIns="0" rIns="0" bIns="0" rtlCol="0" anchor="t"/>
          <a:lstStyle/>
          <a:p>
            <a:pPr algn="l" indent="0" marL="0">
              <a:buNone/>
            </a:pPr>
            <a:r>
              <a:rPr lang="en-US" sz="1050" dirty="0">
                <a:solidFill>
                  <a:srgbClr val="14202B"/>
                </a:solidFill>
                <a:latin typeface="Calibri" pitchFamily="34" charset="0"/>
                <a:ea typeface="Calibri" pitchFamily="34" charset="-122"/>
                <a:cs typeface="Calibri" pitchFamily="34" charset="-120"/>
              </a:rPr>
              <a:t>Paret eller gruppen har ett mål som de når först när alla kan, och de behöver varandra för det.</a:t>
            </a:r>
            <a:endParaRPr lang="en-US" sz="1050" dirty="0"/>
          </a:p>
        </p:txBody>
      </p:sp>
      <p:sp>
        <p:nvSpPr>
          <p:cNvPr id="39" name="Text 37"/>
          <p:cNvSpPr txBox="1"/>
          <p:nvPr/>
        </p:nvSpPr>
        <p:spPr>
          <a:xfrm>
            <a:off x="9253499" y="3078607"/>
            <a:ext cx="2407844" cy="147193"/>
          </a:xfrm>
          <a:prstGeom prst="rect">
            <a:avLst/>
          </a:prstGeom>
          <a:noFill/>
          <a:ln/>
        </p:spPr>
        <p:txBody>
          <a:bodyPr wrap="square" lIns="0" tIns="0" rIns="0" bIns="0" rtlCol="0" anchor="t"/>
          <a:lstStyle/>
          <a:p>
            <a:pPr algn="l" indent="0" marL="0">
              <a:buNone/>
            </a:pPr>
            <a:r>
              <a:rPr lang="en-US" sz="950" i="1" dirty="0">
                <a:solidFill>
                  <a:srgbClr val="4B5866"/>
                </a:solidFill>
                <a:latin typeface="Calibri" pitchFamily="34" charset="0"/>
                <a:ea typeface="Calibri" pitchFamily="34" charset="-122"/>
                <a:cs typeface="Calibri" pitchFamily="34" charset="-120"/>
              </a:rPr>
              <a:t>Genomgång och Samarbetet</a:t>
            </a:r>
            <a:endParaRPr lang="en-US" sz="950" dirty="0"/>
          </a:p>
        </p:txBody>
      </p:sp>
      <p:sp>
        <p:nvSpPr>
          <p:cNvPr id="40" name="Shape 38"/>
          <p:cNvSpPr/>
          <p:nvPr/>
        </p:nvSpPr>
        <p:spPr>
          <a:xfrm>
            <a:off x="6388456" y="3445256"/>
            <a:ext cx="2627300" cy="1318006"/>
          </a:xfrm>
          <a:prstGeom prst="rect">
            <a:avLst/>
          </a:prstGeom>
          <a:solidFill>
            <a:srgbClr val="FFFFFF"/>
          </a:solidFill>
          <a:ln w="9525">
            <a:solidFill>
              <a:srgbClr val="E1E6EB"/>
            </a:solidFill>
            <a:prstDash val="solid"/>
          </a:ln>
        </p:spPr>
      </p:sp>
      <p:sp>
        <p:nvSpPr>
          <p:cNvPr id="41" name="Text 39"/>
          <p:cNvSpPr/>
          <p:nvPr/>
        </p:nvSpPr>
        <p:spPr>
          <a:xfrm>
            <a:off x="6498184" y="3536696"/>
            <a:ext cx="274320" cy="274320"/>
          </a:xfrm>
          <a:prstGeom prst="ellipse">
            <a:avLst/>
          </a:prstGeom>
          <a:solidFill>
            <a:srgbClr val="1D4F91"/>
          </a:solidFill>
          <a:ln>
            <a:solidFill>
              <a:srgbClr val="1D4F91"/>
            </a:solid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42" name="Text 40"/>
          <p:cNvSpPr txBox="1"/>
          <p:nvPr/>
        </p:nvSpPr>
        <p:spPr>
          <a:xfrm>
            <a:off x="6863944" y="3536696"/>
            <a:ext cx="2042084" cy="274320"/>
          </a:xfrm>
          <a:prstGeom prst="rect">
            <a:avLst/>
          </a:prstGeom>
          <a:noFill/>
          <a:ln/>
        </p:spPr>
        <p:txBody>
          <a:bodyPr wrap="square" lIns="0" tIns="0" rIns="0" bIns="0" rtlCol="0" anchor="ctr"/>
          <a:lstStyle/>
          <a:p>
            <a:pPr algn="l" indent="0" marL="0">
              <a:buNone/>
            </a:pPr>
            <a:r>
              <a:rPr lang="en-US" sz="1200" b="1" dirty="0">
                <a:solidFill>
                  <a:srgbClr val="14202B"/>
                </a:solidFill>
                <a:latin typeface="Calibri" pitchFamily="34" charset="0"/>
                <a:ea typeface="Calibri" pitchFamily="34" charset="-122"/>
                <a:cs typeface="Calibri" pitchFamily="34" charset="-120"/>
              </a:rPr>
              <a:t>Eget ansvar</a:t>
            </a:r>
            <a:endParaRPr lang="en-US" sz="1200" dirty="0"/>
          </a:p>
        </p:txBody>
      </p:sp>
      <p:sp>
        <p:nvSpPr>
          <p:cNvPr id="43" name="Text 41"/>
          <p:cNvSpPr txBox="1"/>
          <p:nvPr/>
        </p:nvSpPr>
        <p:spPr>
          <a:xfrm>
            <a:off x="6498184" y="3865880"/>
            <a:ext cx="2407844" cy="488061"/>
          </a:xfrm>
          <a:prstGeom prst="rect">
            <a:avLst/>
          </a:prstGeom>
          <a:noFill/>
          <a:ln/>
        </p:spPr>
        <p:txBody>
          <a:bodyPr wrap="square" lIns="0" tIns="0" rIns="0" bIns="0" rtlCol="0" anchor="t"/>
          <a:lstStyle/>
          <a:p>
            <a:pPr algn="l" indent="0" marL="0">
              <a:buNone/>
            </a:pPr>
            <a:r>
              <a:rPr lang="en-US" sz="1050" dirty="0">
                <a:solidFill>
                  <a:srgbClr val="14202B"/>
                </a:solidFill>
                <a:latin typeface="Calibri" pitchFamily="34" charset="0"/>
                <a:ea typeface="Calibri" pitchFamily="34" charset="-122"/>
                <a:cs typeface="Calibri" pitchFamily="34" charset="-120"/>
              </a:rPr>
              <a:t>Vem som helst kan få förklara gruppens svar, och sedan gör varje elev en egen uppgift.</a:t>
            </a:r>
            <a:endParaRPr lang="en-US" sz="1050" dirty="0"/>
          </a:p>
        </p:txBody>
      </p:sp>
      <p:sp>
        <p:nvSpPr>
          <p:cNvPr id="44" name="Text 42"/>
          <p:cNvSpPr txBox="1"/>
          <p:nvPr/>
        </p:nvSpPr>
        <p:spPr>
          <a:xfrm>
            <a:off x="6498184" y="4524629"/>
            <a:ext cx="2407844" cy="147193"/>
          </a:xfrm>
          <a:prstGeom prst="rect">
            <a:avLst/>
          </a:prstGeom>
          <a:noFill/>
          <a:ln/>
        </p:spPr>
        <p:txBody>
          <a:bodyPr wrap="square" lIns="0" tIns="0" rIns="0" bIns="0" rtlCol="0" anchor="t"/>
          <a:lstStyle/>
          <a:p>
            <a:pPr algn="l" indent="0" marL="0">
              <a:buNone/>
            </a:pPr>
            <a:r>
              <a:rPr lang="en-US" sz="950" i="1" dirty="0">
                <a:solidFill>
                  <a:srgbClr val="4B5866"/>
                </a:solidFill>
                <a:latin typeface="Calibri" pitchFamily="34" charset="0"/>
                <a:ea typeface="Calibri" pitchFamily="34" charset="-122"/>
                <a:cs typeface="Calibri" pitchFamily="34" charset="-120"/>
              </a:rPr>
              <a:t>Genomgång och Var och en visar</a:t>
            </a:r>
            <a:endParaRPr lang="en-US" sz="950" dirty="0"/>
          </a:p>
        </p:txBody>
      </p:sp>
      <p:sp>
        <p:nvSpPr>
          <p:cNvPr id="45" name="Shape 43"/>
          <p:cNvSpPr/>
          <p:nvPr/>
        </p:nvSpPr>
        <p:spPr>
          <a:xfrm>
            <a:off x="9143771" y="3445256"/>
            <a:ext cx="2627300" cy="1318006"/>
          </a:xfrm>
          <a:prstGeom prst="rect">
            <a:avLst/>
          </a:prstGeom>
          <a:solidFill>
            <a:srgbClr val="FFFFFF"/>
          </a:solidFill>
          <a:ln w="9525">
            <a:solidFill>
              <a:srgbClr val="E1E6EB"/>
            </a:solidFill>
            <a:prstDash val="solid"/>
          </a:ln>
        </p:spPr>
      </p:sp>
      <p:sp>
        <p:nvSpPr>
          <p:cNvPr id="46" name="Text 44"/>
          <p:cNvSpPr/>
          <p:nvPr/>
        </p:nvSpPr>
        <p:spPr>
          <a:xfrm>
            <a:off x="9253499" y="3536696"/>
            <a:ext cx="274320" cy="274320"/>
          </a:xfrm>
          <a:prstGeom prst="ellipse">
            <a:avLst/>
          </a:prstGeom>
          <a:solidFill>
            <a:srgbClr val="1D4F91"/>
          </a:solidFill>
          <a:ln>
            <a:solidFill>
              <a:srgbClr val="1D4F91"/>
            </a:solid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a:t>
            </a:r>
            <a:endParaRPr lang="en-US" sz="1100" dirty="0"/>
          </a:p>
        </p:txBody>
      </p:sp>
      <p:sp>
        <p:nvSpPr>
          <p:cNvPr id="47" name="Text 45"/>
          <p:cNvSpPr txBox="1"/>
          <p:nvPr/>
        </p:nvSpPr>
        <p:spPr>
          <a:xfrm>
            <a:off x="9619259" y="3536696"/>
            <a:ext cx="2042084" cy="37185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Delaktighet och stödjande interaktion</a:t>
            </a:r>
            <a:endParaRPr lang="en-US" sz="1200" dirty="0"/>
          </a:p>
        </p:txBody>
      </p:sp>
      <p:sp>
        <p:nvSpPr>
          <p:cNvPr id="48" name="Text 46"/>
          <p:cNvSpPr txBox="1"/>
          <p:nvPr/>
        </p:nvSpPr>
        <p:spPr>
          <a:xfrm>
            <a:off x="9253499" y="3963416"/>
            <a:ext cx="2407844" cy="488061"/>
          </a:xfrm>
          <a:prstGeom prst="rect">
            <a:avLst/>
          </a:prstGeom>
          <a:noFill/>
          <a:ln/>
        </p:spPr>
        <p:txBody>
          <a:bodyPr wrap="square" lIns="0" tIns="0" rIns="0" bIns="0" rtlCol="0" anchor="t"/>
          <a:lstStyle/>
          <a:p>
            <a:pPr algn="l" indent="0" marL="0">
              <a:buNone/>
            </a:pPr>
            <a:r>
              <a:rPr lang="en-US" sz="1050" dirty="0">
                <a:solidFill>
                  <a:srgbClr val="14202B"/>
                </a:solidFill>
                <a:latin typeface="Calibri" pitchFamily="34" charset="0"/>
                <a:ea typeface="Calibri" pitchFamily="34" charset="-122"/>
                <a:cs typeface="Calibri" pitchFamily="34" charset="-120"/>
              </a:rPr>
              <a:t>Alla tänker först själva och deltar sedan samtidigt och på lika villkor. Strukturen ger alla en tur.</a:t>
            </a:r>
            <a:endParaRPr lang="en-US" sz="1050" dirty="0"/>
          </a:p>
        </p:txBody>
      </p:sp>
      <p:sp>
        <p:nvSpPr>
          <p:cNvPr id="49" name="Text 47"/>
          <p:cNvSpPr txBox="1"/>
          <p:nvPr/>
        </p:nvSpPr>
        <p:spPr>
          <a:xfrm>
            <a:off x="9253499" y="4524629"/>
            <a:ext cx="2407844" cy="147193"/>
          </a:xfrm>
          <a:prstGeom prst="rect">
            <a:avLst/>
          </a:prstGeom>
          <a:noFill/>
          <a:ln/>
        </p:spPr>
        <p:txBody>
          <a:bodyPr wrap="square" lIns="0" tIns="0" rIns="0" bIns="0" rtlCol="0" anchor="t"/>
          <a:lstStyle/>
          <a:p>
            <a:pPr algn="l" indent="0" marL="0">
              <a:buNone/>
            </a:pPr>
            <a:r>
              <a:rPr lang="en-US" sz="950" i="1" dirty="0">
                <a:solidFill>
                  <a:srgbClr val="4B5866"/>
                </a:solidFill>
                <a:latin typeface="Calibri" pitchFamily="34" charset="0"/>
                <a:ea typeface="Calibri" pitchFamily="34" charset="-122"/>
                <a:cs typeface="Calibri" pitchFamily="34" charset="-120"/>
              </a:rPr>
              <a:t>Samarbetet</a:t>
            </a:r>
            <a:endParaRPr lang="en-US" sz="950" dirty="0"/>
          </a:p>
        </p:txBody>
      </p:sp>
      <p:sp>
        <p:nvSpPr>
          <p:cNvPr id="50" name="Shape 48"/>
          <p:cNvSpPr/>
          <p:nvPr/>
        </p:nvSpPr>
        <p:spPr>
          <a:xfrm>
            <a:off x="6388456" y="4891278"/>
            <a:ext cx="2627300" cy="1220470"/>
          </a:xfrm>
          <a:prstGeom prst="rect">
            <a:avLst/>
          </a:prstGeom>
          <a:solidFill>
            <a:srgbClr val="FFFFFF"/>
          </a:solidFill>
          <a:ln w="9525">
            <a:solidFill>
              <a:srgbClr val="E1E6EB"/>
            </a:solidFill>
            <a:prstDash val="solid"/>
          </a:ln>
        </p:spPr>
      </p:sp>
      <p:sp>
        <p:nvSpPr>
          <p:cNvPr id="51" name="Text 49"/>
          <p:cNvSpPr/>
          <p:nvPr/>
        </p:nvSpPr>
        <p:spPr>
          <a:xfrm>
            <a:off x="6498184" y="4982718"/>
            <a:ext cx="274320" cy="274320"/>
          </a:xfrm>
          <a:prstGeom prst="ellipse">
            <a:avLst/>
          </a:prstGeom>
          <a:solidFill>
            <a:srgbClr val="1D4F91"/>
          </a:solidFill>
          <a:ln>
            <a:solidFill>
              <a:srgbClr val="1D4F91"/>
            </a:solid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a:t>
            </a:r>
            <a:endParaRPr lang="en-US" sz="1100" dirty="0"/>
          </a:p>
        </p:txBody>
      </p:sp>
      <p:sp>
        <p:nvSpPr>
          <p:cNvPr id="52" name="Text 50"/>
          <p:cNvSpPr txBox="1"/>
          <p:nvPr/>
        </p:nvSpPr>
        <p:spPr>
          <a:xfrm>
            <a:off x="6863944" y="4982718"/>
            <a:ext cx="2042084" cy="274320"/>
          </a:xfrm>
          <a:prstGeom prst="rect">
            <a:avLst/>
          </a:prstGeom>
          <a:noFill/>
          <a:ln/>
        </p:spPr>
        <p:txBody>
          <a:bodyPr wrap="square" lIns="0" tIns="0" rIns="0" bIns="0" rtlCol="0" anchor="ctr"/>
          <a:lstStyle/>
          <a:p>
            <a:pPr algn="l" indent="0" marL="0">
              <a:buNone/>
            </a:pPr>
            <a:r>
              <a:rPr lang="en-US" sz="1200" b="1" dirty="0">
                <a:solidFill>
                  <a:srgbClr val="14202B"/>
                </a:solidFill>
                <a:latin typeface="Calibri" pitchFamily="34" charset="0"/>
                <a:ea typeface="Calibri" pitchFamily="34" charset="-122"/>
                <a:cs typeface="Calibri" pitchFamily="34" charset="-120"/>
              </a:rPr>
              <a:t>Återkoppling och reflektion</a:t>
            </a:r>
            <a:endParaRPr lang="en-US" sz="1200" dirty="0"/>
          </a:p>
        </p:txBody>
      </p:sp>
      <p:sp>
        <p:nvSpPr>
          <p:cNvPr id="53" name="Text 51"/>
          <p:cNvSpPr txBox="1"/>
          <p:nvPr/>
        </p:nvSpPr>
        <p:spPr>
          <a:xfrm>
            <a:off x="6498184" y="5311902"/>
            <a:ext cx="2407844" cy="488061"/>
          </a:xfrm>
          <a:prstGeom prst="rect">
            <a:avLst/>
          </a:prstGeom>
          <a:noFill/>
          <a:ln/>
        </p:spPr>
        <p:txBody>
          <a:bodyPr wrap="square" lIns="0" tIns="0" rIns="0" bIns="0" rtlCol="0" anchor="t"/>
          <a:lstStyle/>
          <a:p>
            <a:pPr algn="l" indent="0" marL="0">
              <a:buNone/>
            </a:pPr>
            <a:r>
              <a:rPr lang="en-US" sz="1050" dirty="0">
                <a:solidFill>
                  <a:srgbClr val="14202B"/>
                </a:solidFill>
                <a:latin typeface="Calibri" pitchFamily="34" charset="0"/>
                <a:ea typeface="Calibri" pitchFamily="34" charset="-122"/>
                <a:cs typeface="Calibri" pitchFamily="34" charset="-120"/>
              </a:rPr>
              <a:t>Paret eller gruppen reflekterar, och du ger återkoppling: du säger konkret vad du såg och hörde.</a:t>
            </a:r>
            <a:endParaRPr lang="en-US" sz="1050" dirty="0"/>
          </a:p>
        </p:txBody>
      </p:sp>
      <p:sp>
        <p:nvSpPr>
          <p:cNvPr id="54" name="Text 52"/>
          <p:cNvSpPr txBox="1"/>
          <p:nvPr/>
        </p:nvSpPr>
        <p:spPr>
          <a:xfrm>
            <a:off x="6498184" y="5873115"/>
            <a:ext cx="2407844" cy="147193"/>
          </a:xfrm>
          <a:prstGeom prst="rect">
            <a:avLst/>
          </a:prstGeom>
          <a:noFill/>
          <a:ln/>
        </p:spPr>
        <p:txBody>
          <a:bodyPr wrap="square" lIns="0" tIns="0" rIns="0" bIns="0" rtlCol="0" anchor="t"/>
          <a:lstStyle/>
          <a:p>
            <a:pPr algn="l" indent="0" marL="0">
              <a:buNone/>
            </a:pPr>
            <a:r>
              <a:rPr lang="en-US" sz="950" i="1" dirty="0">
                <a:solidFill>
                  <a:srgbClr val="4B5866"/>
                </a:solidFill>
                <a:latin typeface="Calibri" pitchFamily="34" charset="0"/>
                <a:ea typeface="Calibri" pitchFamily="34" charset="-122"/>
                <a:cs typeface="Calibri" pitchFamily="34" charset="-120"/>
              </a:rPr>
              <a:t>Samarbetet och Avslut</a:t>
            </a:r>
            <a:endParaRPr lang="en-US" sz="950" dirty="0"/>
          </a:p>
        </p:txBody>
      </p:sp>
      <p:sp>
        <p:nvSpPr>
          <p:cNvPr id="55" name="Text 53"/>
          <p:cNvSpPr txBox="1"/>
          <p:nvPr/>
        </p:nvSpPr>
        <p:spPr>
          <a:xfrm>
            <a:off x="6388456" y="6239764"/>
            <a:ext cx="5382616" cy="325374"/>
          </a:xfrm>
          <a:prstGeom prst="rect">
            <a:avLst/>
          </a:prstGeom>
          <a:noFill/>
          <a:ln/>
        </p:spPr>
        <p:txBody>
          <a:bodyPr wrap="square" lIns="0" tIns="0" rIns="0" bIns="0" rtlCol="0" anchor="t"/>
          <a:lstStyle/>
          <a:p>
            <a:pPr algn="ctr" indent="0" marL="0">
              <a:buNone/>
            </a:pPr>
            <a:r>
              <a:rPr lang="en-US" sz="1050" i="1" dirty="0">
                <a:solidFill>
                  <a:srgbClr val="4B5866"/>
                </a:solidFill>
                <a:latin typeface="Calibri" pitchFamily="34" charset="0"/>
                <a:ea typeface="Calibri" pitchFamily="34" charset="-122"/>
                <a:cs typeface="Calibri" pitchFamily="34" charset="-120"/>
              </a:rPr>
              <a:t>Du visar färdigheten, ger paret ett mål som kräver båda, lyssnar, låter var och en visa och säger vad du såg.</a:t>
            </a:r>
            <a:endParaRPr lang="en-US" sz="1050" dirty="0"/>
          </a:p>
        </p:txBody>
      </p:sp>
      <p:sp>
        <p:nvSpPr>
          <p:cNvPr id="56" name="Text 54"/>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niclasfohlin.se/metoder/kooperativt-larande/lathund</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Vägen till måndag</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2/4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Shape 5"/>
          <p:cNvSpPr/>
          <p:nvPr/>
        </p:nvSpPr>
        <p:spPr>
          <a:xfrm>
            <a:off x="6086704" y="621792"/>
            <a:ext cx="18288" cy="6035040"/>
          </a:xfrm>
          <a:prstGeom prst="rect">
            <a:avLst/>
          </a:prstGeom>
          <a:solidFill>
            <a:srgbClr val="14202B"/>
          </a:solidFill>
          <a:ln w="12700">
            <a:solidFill>
              <a:srgbClr val="14202B"/>
            </a:solidFill>
            <a:prstDash val="solid"/>
          </a:ln>
        </p:spPr>
      </p:sp>
      <p:sp>
        <p:nvSpPr>
          <p:cNvPr id="8" name="Shape 6"/>
          <p:cNvSpPr/>
          <p:nvPr/>
        </p:nvSpPr>
        <p:spPr>
          <a:xfrm>
            <a:off x="420624" y="804672"/>
            <a:ext cx="5519776" cy="2978950"/>
          </a:xfrm>
          <a:prstGeom prst="rect">
            <a:avLst/>
          </a:prstGeom>
          <a:solidFill>
            <a:srgbClr val="FFFFFF"/>
          </a:solidFill>
          <a:ln w="12700">
            <a:solidFill>
              <a:srgbClr val="14202B"/>
            </a:solidFill>
            <a:prstDash val="solid"/>
          </a:ln>
        </p:spPr>
      </p:sp>
      <p:sp>
        <p:nvSpPr>
          <p:cNvPr id="9" name="Shape 7"/>
          <p:cNvSpPr/>
          <p:nvPr/>
        </p:nvSpPr>
        <p:spPr>
          <a:xfrm>
            <a:off x="429768" y="813816"/>
            <a:ext cx="5501488" cy="310896"/>
          </a:xfrm>
          <a:prstGeom prst="rect">
            <a:avLst/>
          </a:prstGeom>
          <a:solidFill>
            <a:srgbClr val="14202B"/>
          </a:solidFill>
          <a:ln w="12700">
            <a:solidFill>
              <a:srgbClr val="14202B"/>
            </a:solidFill>
            <a:prstDash val="solid"/>
          </a:ln>
        </p:spPr>
      </p:sp>
      <p:sp>
        <p:nvSpPr>
          <p:cNvPr id="10" name="Text 8"/>
          <p:cNvSpPr txBox="1"/>
          <p:nvPr/>
        </p:nvSpPr>
        <p:spPr>
          <a:xfrm>
            <a:off x="557784" y="868680"/>
            <a:ext cx="524545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FÖRE FÖRSTA LEKTIONEN</a:t>
            </a:r>
            <a:endParaRPr lang="en-US" sz="1200" dirty="0"/>
          </a:p>
        </p:txBody>
      </p:sp>
      <p:sp>
        <p:nvSpPr>
          <p:cNvPr id="11" name="Text 9"/>
          <p:cNvSpPr txBox="1"/>
          <p:nvPr/>
        </p:nvSpPr>
        <p:spPr>
          <a:xfrm>
            <a:off x="566928" y="1225296"/>
            <a:ext cx="5227168" cy="446862"/>
          </a:xfrm>
          <a:prstGeom prst="rect">
            <a:avLst/>
          </a:prstGeom>
          <a:noFill/>
          <a:ln/>
        </p:spPr>
        <p:txBody>
          <a:bodyPr wrap="square" lIns="0" tIns="0" rIns="0" bIns="0" rtlCol="0" anchor="t"/>
          <a:lstStyle/>
          <a:p>
            <a:pPr algn="l" indent="0" marL="0">
              <a:buNone/>
            </a:pPr>
            <a:r>
              <a:rPr lang="en-US" sz="1265" dirty="0">
                <a:solidFill>
                  <a:srgbClr val="14202B"/>
                </a:solidFill>
                <a:latin typeface="Calibri" pitchFamily="34" charset="0"/>
                <a:ea typeface="Calibri" pitchFamily="34" charset="-122"/>
                <a:cs typeface="Calibri" pitchFamily="34" charset="-120"/>
              </a:rPr>
              <a:t>☐  Planera den första veckans två eller tre korta samarbeten och den första hela lektionen.</a:t>
            </a:r>
            <a:endParaRPr lang="en-US" sz="1265" dirty="0"/>
          </a:p>
        </p:txBody>
      </p:sp>
      <p:sp>
        <p:nvSpPr>
          <p:cNvPr id="12" name="Text 10"/>
          <p:cNvSpPr txBox="1"/>
          <p:nvPr/>
        </p:nvSpPr>
        <p:spPr>
          <a:xfrm>
            <a:off x="566928" y="1672158"/>
            <a:ext cx="5227168" cy="446862"/>
          </a:xfrm>
          <a:prstGeom prst="rect">
            <a:avLst/>
          </a:prstGeom>
          <a:noFill/>
          <a:ln/>
        </p:spPr>
        <p:txBody>
          <a:bodyPr wrap="square" lIns="0" tIns="0" rIns="0" bIns="0" rtlCol="0" anchor="t"/>
          <a:lstStyle/>
          <a:p>
            <a:pPr algn="l" indent="0" marL="0">
              <a:buNone/>
            </a:pPr>
            <a:r>
              <a:rPr lang="en-US" sz="1265" dirty="0">
                <a:solidFill>
                  <a:srgbClr val="14202B"/>
                </a:solidFill>
                <a:latin typeface="Calibri" pitchFamily="34" charset="0"/>
                <a:ea typeface="Calibri" pitchFamily="34" charset="-122"/>
                <a:cs typeface="Calibri" pitchFamily="34" charset="-120"/>
              </a:rPr>
              <a:t>☐  Sätt ihop paren och bordsöarna så att olika elever möts, och lägg en symbol på varje plats.</a:t>
            </a:r>
            <a:endParaRPr lang="en-US" sz="1265" dirty="0"/>
          </a:p>
        </p:txBody>
      </p:sp>
      <p:sp>
        <p:nvSpPr>
          <p:cNvPr id="13" name="Text 11"/>
          <p:cNvSpPr txBox="1"/>
          <p:nvPr/>
        </p:nvSpPr>
        <p:spPr>
          <a:xfrm>
            <a:off x="566928" y="2119020"/>
            <a:ext cx="5227168" cy="446862"/>
          </a:xfrm>
          <a:prstGeom prst="rect">
            <a:avLst/>
          </a:prstGeom>
          <a:noFill/>
          <a:ln/>
        </p:spPr>
        <p:txBody>
          <a:bodyPr wrap="square" lIns="0" tIns="0" rIns="0" bIns="0" rtlCol="0" anchor="t"/>
          <a:lstStyle/>
          <a:p>
            <a:pPr algn="l" indent="0" marL="0">
              <a:buNone/>
            </a:pPr>
            <a:r>
              <a:rPr lang="en-US" sz="1265" dirty="0">
                <a:solidFill>
                  <a:srgbClr val="14202B"/>
                </a:solidFill>
                <a:latin typeface="Calibri" pitchFamily="34" charset="0"/>
                <a:ea typeface="Calibri" pitchFamily="34" charset="-122"/>
                <a:cs typeface="Calibri" pitchFamily="34" charset="-120"/>
              </a:rPr>
              <a:t>☐  Skriv ut bladet Samarbetsfärdigheterna, och förbered T‑kortet för den första färdigheten, lyssna aktivt.</a:t>
            </a:r>
            <a:endParaRPr lang="en-US" sz="1265" dirty="0"/>
          </a:p>
        </p:txBody>
      </p:sp>
      <p:sp>
        <p:nvSpPr>
          <p:cNvPr id="14" name="Text 12"/>
          <p:cNvSpPr txBox="1"/>
          <p:nvPr/>
        </p:nvSpPr>
        <p:spPr>
          <a:xfrm>
            <a:off x="566928" y="2565883"/>
            <a:ext cx="5227168" cy="446862"/>
          </a:xfrm>
          <a:prstGeom prst="rect">
            <a:avLst/>
          </a:prstGeom>
          <a:noFill/>
          <a:ln/>
        </p:spPr>
        <p:txBody>
          <a:bodyPr wrap="square" lIns="0" tIns="0" rIns="0" bIns="0" rtlCol="0" anchor="t"/>
          <a:lstStyle/>
          <a:p>
            <a:pPr algn="l" indent="0" marL="0">
              <a:buNone/>
            </a:pPr>
            <a:r>
              <a:rPr lang="en-US" sz="1265" dirty="0">
                <a:solidFill>
                  <a:srgbClr val="14202B"/>
                </a:solidFill>
                <a:latin typeface="Calibri" pitchFamily="34" charset="0"/>
                <a:ea typeface="Calibri" pitchFamily="34" charset="-122"/>
                <a:cs typeface="Calibri" pitchFamily="34" charset="-120"/>
              </a:rPr>
              <a:t>☐  Skriv ut lektionskortet, symbolerna, fraserna att låna och veckans strukturkort, och ta fram skålen med symbolerna.</a:t>
            </a:r>
            <a:endParaRPr lang="en-US" sz="1265" dirty="0"/>
          </a:p>
        </p:txBody>
      </p:sp>
      <p:sp>
        <p:nvSpPr>
          <p:cNvPr id="15" name="Text 13"/>
          <p:cNvSpPr txBox="1"/>
          <p:nvPr/>
        </p:nvSpPr>
        <p:spPr>
          <a:xfrm>
            <a:off x="566928" y="3012745"/>
            <a:ext cx="5227168" cy="250863"/>
          </a:xfrm>
          <a:prstGeom prst="rect">
            <a:avLst/>
          </a:prstGeom>
          <a:noFill/>
          <a:ln/>
        </p:spPr>
        <p:txBody>
          <a:bodyPr wrap="square" lIns="0" tIns="0" rIns="0" bIns="0" rtlCol="0" anchor="t"/>
          <a:lstStyle/>
          <a:p>
            <a:pPr algn="l" indent="0" marL="0">
              <a:buNone/>
            </a:pPr>
            <a:r>
              <a:rPr lang="en-US" sz="1265" dirty="0">
                <a:solidFill>
                  <a:srgbClr val="14202B"/>
                </a:solidFill>
                <a:latin typeface="Calibri" pitchFamily="34" charset="0"/>
                <a:ea typeface="Calibri" pitchFamily="34" charset="-122"/>
                <a:cs typeface="Calibri" pitchFamily="34" charset="-120"/>
              </a:rPr>
              <a:t>☐  Boka besöken, ett av dem med specialläraren.</a:t>
            </a:r>
            <a:endParaRPr lang="en-US" sz="1265" dirty="0"/>
          </a:p>
        </p:txBody>
      </p:sp>
      <p:sp>
        <p:nvSpPr>
          <p:cNvPr id="16" name="Text 14"/>
          <p:cNvSpPr txBox="1"/>
          <p:nvPr/>
        </p:nvSpPr>
        <p:spPr>
          <a:xfrm>
            <a:off x="566928" y="3263608"/>
            <a:ext cx="5227168" cy="446862"/>
          </a:xfrm>
          <a:prstGeom prst="rect">
            <a:avLst/>
          </a:prstGeom>
          <a:noFill/>
          <a:ln/>
        </p:spPr>
        <p:txBody>
          <a:bodyPr wrap="square" lIns="0" tIns="0" rIns="0" bIns="0" rtlCol="0" anchor="t"/>
          <a:lstStyle/>
          <a:p>
            <a:pPr algn="l" indent="0" marL="0">
              <a:buNone/>
            </a:pPr>
            <a:r>
              <a:rPr lang="en-US" sz="1265" dirty="0">
                <a:solidFill>
                  <a:srgbClr val="14202B"/>
                </a:solidFill>
                <a:latin typeface="Calibri" pitchFamily="34" charset="0"/>
                <a:ea typeface="Calibri" pitchFamily="34" charset="-122"/>
                <a:cs typeface="Calibri" pitchFamily="34" charset="-120"/>
              </a:rPr>
              <a:t>☐  Bestäm signalen med arbetslaget, eller med en kollega om du börjar ensam.</a:t>
            </a:r>
            <a:endParaRPr lang="en-US" sz="1265" dirty="0"/>
          </a:p>
        </p:txBody>
      </p:sp>
      <p:sp>
        <p:nvSpPr>
          <p:cNvPr id="17" name="Shape 15"/>
          <p:cNvSpPr/>
          <p:nvPr/>
        </p:nvSpPr>
        <p:spPr>
          <a:xfrm>
            <a:off x="420624" y="3948214"/>
            <a:ext cx="5519776" cy="2691511"/>
          </a:xfrm>
          <a:prstGeom prst="rect">
            <a:avLst/>
          </a:prstGeom>
          <a:solidFill>
            <a:srgbClr val="FFFFFF"/>
          </a:solidFill>
          <a:ln w="12700">
            <a:solidFill>
              <a:srgbClr val="14202B"/>
            </a:solidFill>
            <a:prstDash val="solid"/>
          </a:ln>
        </p:spPr>
      </p:sp>
      <p:sp>
        <p:nvSpPr>
          <p:cNvPr id="18" name="Shape 16"/>
          <p:cNvSpPr/>
          <p:nvPr/>
        </p:nvSpPr>
        <p:spPr>
          <a:xfrm>
            <a:off x="429768" y="3957358"/>
            <a:ext cx="5501488" cy="310896"/>
          </a:xfrm>
          <a:prstGeom prst="rect">
            <a:avLst/>
          </a:prstGeom>
          <a:solidFill>
            <a:srgbClr val="14202B"/>
          </a:solidFill>
          <a:ln w="12700">
            <a:solidFill>
              <a:srgbClr val="14202B"/>
            </a:solidFill>
            <a:prstDash val="solid"/>
          </a:ln>
        </p:spPr>
      </p:sp>
      <p:sp>
        <p:nvSpPr>
          <p:cNvPr id="19" name="Text 17"/>
          <p:cNvSpPr txBox="1"/>
          <p:nvPr/>
        </p:nvSpPr>
        <p:spPr>
          <a:xfrm>
            <a:off x="557784" y="4012222"/>
            <a:ext cx="524545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RUTINEN T‑KORTET</a:t>
            </a:r>
            <a:endParaRPr lang="en-US" sz="1200" dirty="0"/>
          </a:p>
        </p:txBody>
      </p:sp>
      <p:sp>
        <p:nvSpPr>
          <p:cNvPr id="20" name="Text 18"/>
          <p:cNvSpPr txBox="1"/>
          <p:nvPr/>
        </p:nvSpPr>
        <p:spPr>
          <a:xfrm>
            <a:off x="566928" y="4368838"/>
            <a:ext cx="5227168" cy="783996"/>
          </a:xfrm>
          <a:prstGeom prst="rect">
            <a:avLst/>
          </a:prstGeom>
          <a:noFill/>
          <a:ln/>
        </p:spPr>
        <p:txBody>
          <a:bodyPr wrap="square" lIns="0" tIns="0" rIns="0" bIns="0" rtlCol="0" anchor="t"/>
          <a:lstStyle/>
          <a:p>
            <a:pPr algn="l" indent="0" marL="0">
              <a:buNone/>
            </a:pPr>
            <a:r>
              <a:rPr lang="en-US" sz="1265" dirty="0">
                <a:solidFill>
                  <a:srgbClr val="14202B"/>
                </a:solidFill>
                <a:latin typeface="Calibri" pitchFamily="34" charset="0"/>
                <a:ea typeface="Calibri" pitchFamily="34" charset="-122"/>
                <a:cs typeface="Calibri" pitchFamily="34" charset="-120"/>
              </a:rPr>
              <a:t>Överst på T‑kortet, ovanför taket på T:et, står samarbetsfärdigheten. Under ögat står vad ni vill se när färdigheten används, och under örat vad ni vill höra. Då är det tydligt hur ni ska samarbeta, och efteråt kan ni fråga er om ni såg och hörde det.</a:t>
            </a:r>
            <a:endParaRPr lang="en-US" sz="1265" dirty="0"/>
          </a:p>
        </p:txBody>
      </p:sp>
      <p:sp>
        <p:nvSpPr>
          <p:cNvPr id="21" name="Text 19"/>
          <p:cNvSpPr txBox="1"/>
          <p:nvPr/>
        </p:nvSpPr>
        <p:spPr>
          <a:xfrm>
            <a:off x="566928" y="5225987"/>
            <a:ext cx="274320" cy="232575"/>
          </a:xfrm>
          <a:prstGeom prst="rect">
            <a:avLst/>
          </a:prstGeom>
          <a:noFill/>
          <a:ln/>
        </p:spPr>
        <p:txBody>
          <a:bodyPr wrap="square" lIns="0" tIns="0" rIns="0" bIns="0" rtlCol="0" anchor="t"/>
          <a:lstStyle/>
          <a:p>
            <a:pPr algn="l" indent="0" marL="0">
              <a:buNone/>
            </a:pPr>
            <a:r>
              <a:rPr lang="en-US" sz="1265" b="1" dirty="0">
                <a:solidFill>
                  <a:srgbClr val="1D4F91"/>
                </a:solidFill>
                <a:latin typeface="Calibri" pitchFamily="34" charset="0"/>
                <a:ea typeface="Calibri" pitchFamily="34" charset="-122"/>
                <a:cs typeface="Calibri" pitchFamily="34" charset="-120"/>
              </a:rPr>
              <a:t>1.</a:t>
            </a:r>
            <a:endParaRPr lang="en-US" sz="1265" dirty="0"/>
          </a:p>
        </p:txBody>
      </p:sp>
      <p:sp>
        <p:nvSpPr>
          <p:cNvPr id="22" name="Text 20"/>
          <p:cNvSpPr txBox="1"/>
          <p:nvPr/>
        </p:nvSpPr>
        <p:spPr>
          <a:xfrm>
            <a:off x="841248" y="5225987"/>
            <a:ext cx="4952848" cy="232575"/>
          </a:xfrm>
          <a:prstGeom prst="rect">
            <a:avLst/>
          </a:prstGeom>
          <a:noFill/>
          <a:ln/>
        </p:spPr>
        <p:txBody>
          <a:bodyPr wrap="square" lIns="0" tIns="0" rIns="0" bIns="0" rtlCol="0" anchor="t"/>
          <a:lstStyle/>
          <a:p>
            <a:pPr algn="l" indent="0" marL="0">
              <a:buNone/>
            </a:pPr>
            <a:r>
              <a:rPr lang="en-US" sz="1265" dirty="0">
                <a:solidFill>
                  <a:srgbClr val="14202B"/>
                </a:solidFill>
                <a:latin typeface="Calibri" pitchFamily="34" charset="0"/>
                <a:ea typeface="Calibri" pitchFamily="34" charset="-122"/>
                <a:cs typeface="Calibri" pitchFamily="34" charset="-120"/>
              </a:rPr>
              <a:t>Skriv veckans färdighet överst, ovanför taket på T:et.</a:t>
            </a:r>
            <a:endParaRPr lang="en-US" sz="1265" dirty="0"/>
          </a:p>
        </p:txBody>
      </p:sp>
      <p:sp>
        <p:nvSpPr>
          <p:cNvPr id="23" name="Text 21"/>
          <p:cNvSpPr txBox="1"/>
          <p:nvPr/>
        </p:nvSpPr>
        <p:spPr>
          <a:xfrm>
            <a:off x="566928" y="5458562"/>
            <a:ext cx="274320" cy="428574"/>
          </a:xfrm>
          <a:prstGeom prst="rect">
            <a:avLst/>
          </a:prstGeom>
          <a:noFill/>
          <a:ln/>
        </p:spPr>
        <p:txBody>
          <a:bodyPr wrap="square" lIns="0" tIns="0" rIns="0" bIns="0" rtlCol="0" anchor="t"/>
          <a:lstStyle/>
          <a:p>
            <a:pPr algn="l" indent="0" marL="0">
              <a:buNone/>
            </a:pPr>
            <a:r>
              <a:rPr lang="en-US" sz="1265" b="1" dirty="0">
                <a:solidFill>
                  <a:srgbClr val="1D4F91"/>
                </a:solidFill>
                <a:latin typeface="Calibri" pitchFamily="34" charset="0"/>
                <a:ea typeface="Calibri" pitchFamily="34" charset="-122"/>
                <a:cs typeface="Calibri" pitchFamily="34" charset="-120"/>
              </a:rPr>
              <a:t>2.</a:t>
            </a:r>
            <a:endParaRPr lang="en-US" sz="1265" dirty="0"/>
          </a:p>
        </p:txBody>
      </p:sp>
      <p:sp>
        <p:nvSpPr>
          <p:cNvPr id="24" name="Text 22"/>
          <p:cNvSpPr txBox="1"/>
          <p:nvPr/>
        </p:nvSpPr>
        <p:spPr>
          <a:xfrm>
            <a:off x="841248" y="5458562"/>
            <a:ext cx="4952848" cy="428574"/>
          </a:xfrm>
          <a:prstGeom prst="rect">
            <a:avLst/>
          </a:prstGeom>
          <a:noFill/>
          <a:ln/>
        </p:spPr>
        <p:txBody>
          <a:bodyPr wrap="square" lIns="0" tIns="0" rIns="0" bIns="0" rtlCol="0" anchor="t"/>
          <a:lstStyle/>
          <a:p>
            <a:pPr algn="l" indent="0" marL="0">
              <a:buNone/>
            </a:pPr>
            <a:r>
              <a:rPr lang="en-US" sz="1265" dirty="0">
                <a:solidFill>
                  <a:srgbClr val="14202B"/>
                </a:solidFill>
                <a:latin typeface="Calibri" pitchFamily="34" charset="0"/>
                <a:ea typeface="Calibri" pitchFamily="34" charset="-122"/>
                <a:cs typeface="Calibri" pitchFamily="34" charset="-120"/>
              </a:rPr>
              <a:t>Skriv med elevernas ord under ögat vad ni vill se och under örat vad ni vill höra när färdigheten används.</a:t>
            </a:r>
            <a:endParaRPr lang="en-US" sz="1265" dirty="0"/>
          </a:p>
        </p:txBody>
      </p:sp>
      <p:sp>
        <p:nvSpPr>
          <p:cNvPr id="25" name="Text 23"/>
          <p:cNvSpPr txBox="1"/>
          <p:nvPr/>
        </p:nvSpPr>
        <p:spPr>
          <a:xfrm>
            <a:off x="566928" y="5887136"/>
            <a:ext cx="274320" cy="232575"/>
          </a:xfrm>
          <a:prstGeom prst="rect">
            <a:avLst/>
          </a:prstGeom>
          <a:noFill/>
          <a:ln/>
        </p:spPr>
        <p:txBody>
          <a:bodyPr wrap="square" lIns="0" tIns="0" rIns="0" bIns="0" rtlCol="0" anchor="t"/>
          <a:lstStyle/>
          <a:p>
            <a:pPr algn="l" indent="0" marL="0">
              <a:buNone/>
            </a:pPr>
            <a:r>
              <a:rPr lang="en-US" sz="1265" b="1" dirty="0">
                <a:solidFill>
                  <a:srgbClr val="1D4F91"/>
                </a:solidFill>
                <a:latin typeface="Calibri" pitchFamily="34" charset="0"/>
                <a:ea typeface="Calibri" pitchFamily="34" charset="-122"/>
                <a:cs typeface="Calibri" pitchFamily="34" charset="-120"/>
              </a:rPr>
              <a:t>3.</a:t>
            </a:r>
            <a:endParaRPr lang="en-US" sz="1265" dirty="0"/>
          </a:p>
        </p:txBody>
      </p:sp>
      <p:sp>
        <p:nvSpPr>
          <p:cNvPr id="26" name="Text 24"/>
          <p:cNvSpPr txBox="1"/>
          <p:nvPr/>
        </p:nvSpPr>
        <p:spPr>
          <a:xfrm>
            <a:off x="841248" y="5887136"/>
            <a:ext cx="4952848" cy="232575"/>
          </a:xfrm>
          <a:prstGeom prst="rect">
            <a:avLst/>
          </a:prstGeom>
          <a:noFill/>
          <a:ln/>
        </p:spPr>
        <p:txBody>
          <a:bodyPr wrap="square" lIns="0" tIns="0" rIns="0" bIns="0" rtlCol="0" anchor="t"/>
          <a:lstStyle/>
          <a:p>
            <a:pPr algn="l" indent="0" marL="0">
              <a:buNone/>
            </a:pPr>
            <a:r>
              <a:rPr lang="en-US" sz="1265" dirty="0">
                <a:solidFill>
                  <a:srgbClr val="14202B"/>
                </a:solidFill>
                <a:latin typeface="Calibri" pitchFamily="34" charset="0"/>
                <a:ea typeface="Calibri" pitchFamily="34" charset="-122"/>
                <a:cs typeface="Calibri" pitchFamily="34" charset="-120"/>
              </a:rPr>
              <a:t>Visa färdigheten med en elev, och låt alla göra likadant i tio sekunder.</a:t>
            </a:r>
            <a:endParaRPr lang="en-US" sz="1265" dirty="0"/>
          </a:p>
        </p:txBody>
      </p:sp>
      <p:sp>
        <p:nvSpPr>
          <p:cNvPr id="27" name="Text 25"/>
          <p:cNvSpPr txBox="1"/>
          <p:nvPr/>
        </p:nvSpPr>
        <p:spPr>
          <a:xfrm>
            <a:off x="566928" y="6119711"/>
            <a:ext cx="274320" cy="428574"/>
          </a:xfrm>
          <a:prstGeom prst="rect">
            <a:avLst/>
          </a:prstGeom>
          <a:noFill/>
          <a:ln/>
        </p:spPr>
        <p:txBody>
          <a:bodyPr wrap="square" lIns="0" tIns="0" rIns="0" bIns="0" rtlCol="0" anchor="t"/>
          <a:lstStyle/>
          <a:p>
            <a:pPr algn="l" indent="0" marL="0">
              <a:buNone/>
            </a:pPr>
            <a:r>
              <a:rPr lang="en-US" sz="1265" b="1" dirty="0">
                <a:solidFill>
                  <a:srgbClr val="1D4F91"/>
                </a:solidFill>
                <a:latin typeface="Calibri" pitchFamily="34" charset="0"/>
                <a:ea typeface="Calibri" pitchFamily="34" charset="-122"/>
                <a:cs typeface="Calibri" pitchFamily="34" charset="-120"/>
              </a:rPr>
              <a:t>4.</a:t>
            </a:r>
            <a:endParaRPr lang="en-US" sz="1265" dirty="0"/>
          </a:p>
        </p:txBody>
      </p:sp>
      <p:sp>
        <p:nvSpPr>
          <p:cNvPr id="28" name="Text 26"/>
          <p:cNvSpPr txBox="1"/>
          <p:nvPr/>
        </p:nvSpPr>
        <p:spPr>
          <a:xfrm>
            <a:off x="841248" y="6119711"/>
            <a:ext cx="4952848" cy="428574"/>
          </a:xfrm>
          <a:prstGeom prst="rect">
            <a:avLst/>
          </a:prstGeom>
          <a:noFill/>
          <a:ln/>
        </p:spPr>
        <p:txBody>
          <a:bodyPr wrap="square" lIns="0" tIns="0" rIns="0" bIns="0" rtlCol="0" anchor="t"/>
          <a:lstStyle/>
          <a:p>
            <a:pPr algn="l" indent="0" marL="0">
              <a:buNone/>
            </a:pPr>
            <a:r>
              <a:rPr lang="en-US" sz="1265" dirty="0">
                <a:solidFill>
                  <a:srgbClr val="14202B"/>
                </a:solidFill>
                <a:latin typeface="Calibri" pitchFamily="34" charset="0"/>
                <a:ea typeface="Calibri" pitchFamily="34" charset="-122"/>
                <a:cs typeface="Calibri" pitchFamily="34" charset="-120"/>
              </a:rPr>
              <a:t>Peka på kortet när du ser och hör färdigheten, och fråga efteråt: Såg och hörde vi det som står på kortet?</a:t>
            </a:r>
            <a:endParaRPr lang="en-US" sz="1265" dirty="0"/>
          </a:p>
        </p:txBody>
      </p:sp>
      <p:sp>
        <p:nvSpPr>
          <p:cNvPr id="29" name="Text 27"/>
          <p:cNvSpPr txBox="1"/>
          <p:nvPr/>
        </p:nvSpPr>
        <p:spPr>
          <a:xfrm>
            <a:off x="6388456" y="804672"/>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FÖRSTA VECKAN</a:t>
            </a:r>
            <a:endParaRPr lang="en-US" sz="1200" dirty="0"/>
          </a:p>
        </p:txBody>
      </p:sp>
      <p:sp>
        <p:nvSpPr>
          <p:cNvPr id="30" name="Text 28"/>
          <p:cNvSpPr txBox="1"/>
          <p:nvPr/>
        </p:nvSpPr>
        <p:spPr>
          <a:xfrm>
            <a:off x="6388456" y="1078992"/>
            <a:ext cx="5382616" cy="1022604"/>
          </a:xfrm>
          <a:prstGeom prst="rect">
            <a:avLst/>
          </a:prstGeom>
          <a:noFill/>
          <a:ln/>
        </p:spPr>
        <p:txBody>
          <a:bodyPr wrap="square" lIns="0" tIns="0" rIns="0" bIns="0" rtlCol="0" anchor="t"/>
          <a:lstStyle/>
          <a:p>
            <a:pPr algn="l" indent="0" marL="0">
              <a:spcAft>
                <a:spcPts val="660"/>
              </a:spcAft>
              <a:buNone/>
            </a:pPr>
            <a:r>
              <a:rPr lang="en-US" sz="1320" dirty="0">
                <a:solidFill>
                  <a:srgbClr val="14202B"/>
                </a:solidFill>
                <a:latin typeface="Calibri" pitchFamily="34" charset="0"/>
                <a:ea typeface="Calibri" pitchFamily="34" charset="-122"/>
                <a:cs typeface="Calibri" pitchFamily="34" charset="-120"/>
              </a:rPr>
              <a:t>Den första veckan gör ni två eller tre korta samarbeten. I det första kan paren leta efter tre saker de har gemensamt, och ni fyller i T‑kortet för den första färdigheten, lyssna aktivt: vända sig mot kamraten, vänta på sin tur och tacka. Sedan kommer Ping‑pong‑prat. Den första hela lektionen, i vecka 2 eller 3, står på lektionskortet.</a:t>
            </a:r>
            <a:endParaRPr lang="en-US" sz="1320" dirty="0"/>
          </a:p>
        </p:txBody>
      </p:sp>
      <p:sp>
        <p:nvSpPr>
          <p:cNvPr id="31" name="Text 29"/>
          <p:cNvSpPr txBox="1"/>
          <p:nvPr/>
        </p:nvSpPr>
        <p:spPr>
          <a:xfrm>
            <a:off x="6388456" y="2266188"/>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ETT SAMARBETE I EN VANLIG LEKTION</a:t>
            </a:r>
            <a:endParaRPr lang="en-US" sz="1200" dirty="0"/>
          </a:p>
        </p:txBody>
      </p:sp>
      <p:sp>
        <p:nvSpPr>
          <p:cNvPr id="32" name="Shape 30"/>
          <p:cNvSpPr/>
          <p:nvPr/>
        </p:nvSpPr>
        <p:spPr>
          <a:xfrm>
            <a:off x="6388456" y="2540508"/>
            <a:ext cx="5382616" cy="292608"/>
          </a:xfrm>
          <a:prstGeom prst="rect">
            <a:avLst/>
          </a:prstGeom>
          <a:solidFill>
            <a:srgbClr val="14202B"/>
          </a:solidFill>
          <a:ln w="12700">
            <a:solidFill>
              <a:srgbClr val="14202B"/>
            </a:solidFill>
            <a:prstDash val="solid"/>
          </a:ln>
        </p:spPr>
      </p:sp>
      <p:sp>
        <p:nvSpPr>
          <p:cNvPr id="33" name="Text 31"/>
          <p:cNvSpPr txBox="1"/>
          <p:nvPr/>
        </p:nvSpPr>
        <p:spPr>
          <a:xfrm>
            <a:off x="6461608" y="2595372"/>
            <a:ext cx="621792"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MINUT</a:t>
            </a:r>
            <a:endParaRPr lang="en-US" sz="1050" dirty="0"/>
          </a:p>
        </p:txBody>
      </p:sp>
      <p:sp>
        <p:nvSpPr>
          <p:cNvPr id="34" name="Text 32"/>
          <p:cNvSpPr txBox="1"/>
          <p:nvPr/>
        </p:nvSpPr>
        <p:spPr>
          <a:xfrm>
            <a:off x="7193128" y="2595372"/>
            <a:ext cx="987552"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DELEN</a:t>
            </a:r>
            <a:endParaRPr lang="en-US" sz="1050" dirty="0"/>
          </a:p>
        </p:txBody>
      </p:sp>
      <p:sp>
        <p:nvSpPr>
          <p:cNvPr id="35" name="Text 33"/>
          <p:cNvSpPr txBox="1"/>
          <p:nvPr/>
        </p:nvSpPr>
        <p:spPr>
          <a:xfrm>
            <a:off x="8290408" y="2595372"/>
            <a:ext cx="3444088"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DU SÄGER</a:t>
            </a:r>
            <a:endParaRPr lang="en-US" sz="1050" dirty="0"/>
          </a:p>
        </p:txBody>
      </p:sp>
      <p:sp>
        <p:nvSpPr>
          <p:cNvPr id="36" name="Shape 34"/>
          <p:cNvSpPr/>
          <p:nvPr/>
        </p:nvSpPr>
        <p:spPr>
          <a:xfrm>
            <a:off x="6388456" y="2833116"/>
            <a:ext cx="5382616" cy="9144"/>
          </a:xfrm>
          <a:prstGeom prst="rect">
            <a:avLst/>
          </a:prstGeom>
          <a:solidFill>
            <a:srgbClr val="E1E6EB"/>
          </a:solidFill>
          <a:ln w="12700">
            <a:solidFill>
              <a:srgbClr val="E1E6EB"/>
            </a:solidFill>
            <a:prstDash val="solid"/>
          </a:ln>
        </p:spPr>
      </p:sp>
      <p:sp>
        <p:nvSpPr>
          <p:cNvPr id="37" name="Text 35"/>
          <p:cNvSpPr txBox="1"/>
          <p:nvPr/>
        </p:nvSpPr>
        <p:spPr>
          <a:xfrm>
            <a:off x="6461608" y="2887980"/>
            <a:ext cx="603504" cy="411531"/>
          </a:xfrm>
          <a:prstGeom prst="rect">
            <a:avLst/>
          </a:prstGeom>
          <a:noFill/>
          <a:ln/>
        </p:spPr>
        <p:txBody>
          <a:bodyPr wrap="square" lIns="0" tIns="0" rIns="0" bIns="0" rtlCol="0" anchor="t"/>
          <a:lstStyle/>
          <a:p>
            <a:pPr algn="l" indent="0" marL="0">
              <a:buNone/>
            </a:pPr>
            <a:r>
              <a:rPr lang="en-US" sz="1210" b="1" dirty="0">
                <a:solidFill>
                  <a:srgbClr val="14202B"/>
                </a:solidFill>
                <a:latin typeface="Calibri" pitchFamily="34" charset="0"/>
                <a:ea typeface="Calibri" pitchFamily="34" charset="-122"/>
                <a:cs typeface="Calibri" pitchFamily="34" charset="-120"/>
              </a:rPr>
              <a:t>0–⁠2</a:t>
            </a:r>
            <a:endParaRPr lang="en-US" sz="1210" dirty="0"/>
          </a:p>
        </p:txBody>
      </p:sp>
      <p:sp>
        <p:nvSpPr>
          <p:cNvPr id="38" name="Shape 36"/>
          <p:cNvSpPr/>
          <p:nvPr/>
        </p:nvSpPr>
        <p:spPr>
          <a:xfrm>
            <a:off x="7119976" y="2833116"/>
            <a:ext cx="9144" cy="484683"/>
          </a:xfrm>
          <a:prstGeom prst="rect">
            <a:avLst/>
          </a:prstGeom>
          <a:solidFill>
            <a:srgbClr val="E1E6EB"/>
          </a:solidFill>
          <a:ln w="12700">
            <a:solidFill>
              <a:srgbClr val="E1E6EB"/>
            </a:solidFill>
            <a:prstDash val="solid"/>
          </a:ln>
        </p:spPr>
      </p:sp>
      <p:sp>
        <p:nvSpPr>
          <p:cNvPr id="39" name="Text 37"/>
          <p:cNvSpPr txBox="1"/>
          <p:nvPr/>
        </p:nvSpPr>
        <p:spPr>
          <a:xfrm>
            <a:off x="7193128" y="2887980"/>
            <a:ext cx="969264" cy="411531"/>
          </a:xfrm>
          <a:prstGeom prst="rect">
            <a:avLst/>
          </a:prstGeom>
          <a:noFill/>
          <a:ln/>
        </p:spPr>
        <p:txBody>
          <a:bodyPr wrap="square" lIns="0" tIns="0" rIns="0" bIns="0" rtlCol="0" anchor="t"/>
          <a:lstStyle/>
          <a:p>
            <a:pPr algn="l" indent="0" marL="0">
              <a:buNone/>
            </a:pPr>
            <a:r>
              <a:rPr lang="en-US" sz="1210" dirty="0">
                <a:solidFill>
                  <a:srgbClr val="14202B"/>
                </a:solidFill>
                <a:latin typeface="Calibri" pitchFamily="34" charset="0"/>
                <a:ea typeface="Calibri" pitchFamily="34" charset="-122"/>
                <a:cs typeface="Calibri" pitchFamily="34" charset="-120"/>
              </a:rPr>
              <a:t>Start</a:t>
            </a:r>
            <a:endParaRPr lang="en-US" sz="1210" dirty="0"/>
          </a:p>
        </p:txBody>
      </p:sp>
      <p:sp>
        <p:nvSpPr>
          <p:cNvPr id="40" name="Shape 38"/>
          <p:cNvSpPr/>
          <p:nvPr/>
        </p:nvSpPr>
        <p:spPr>
          <a:xfrm>
            <a:off x="8217256" y="2833116"/>
            <a:ext cx="9144" cy="484683"/>
          </a:xfrm>
          <a:prstGeom prst="rect">
            <a:avLst/>
          </a:prstGeom>
          <a:solidFill>
            <a:srgbClr val="E1E6EB"/>
          </a:solidFill>
          <a:ln w="12700">
            <a:solidFill>
              <a:srgbClr val="E1E6EB"/>
            </a:solidFill>
            <a:prstDash val="solid"/>
          </a:ln>
        </p:spPr>
      </p:sp>
      <p:sp>
        <p:nvSpPr>
          <p:cNvPr id="41" name="Text 39"/>
          <p:cNvSpPr txBox="1"/>
          <p:nvPr/>
        </p:nvSpPr>
        <p:spPr>
          <a:xfrm>
            <a:off x="8290408" y="2887980"/>
            <a:ext cx="3425800" cy="411531"/>
          </a:xfrm>
          <a:prstGeom prst="rect">
            <a:avLst/>
          </a:prstGeom>
          <a:noFill/>
          <a:ln/>
        </p:spPr>
        <p:txBody>
          <a:bodyPr wrap="square" lIns="0" tIns="0" rIns="0" bIns="0" rtlCol="0" anchor="t"/>
          <a:lstStyle/>
          <a:p>
            <a:pPr algn="l" indent="0" marL="0">
              <a:buNone/>
            </a:pPr>
            <a:r>
              <a:rPr lang="en-US" sz="1210" i="1" dirty="0">
                <a:solidFill>
                  <a:srgbClr val="14202B"/>
                </a:solidFill>
                <a:latin typeface="Calibri" pitchFamily="34" charset="0"/>
                <a:ea typeface="Calibri" pitchFamily="34" charset="-122"/>
                <a:cs typeface="Calibri" pitchFamily="34" charset="-120"/>
              </a:rPr>
              <a:t>”Vänd er mot er kompis och säg hej med namnet.” ”Jag vill se … Jag vill höra …”</a:t>
            </a:r>
            <a:endParaRPr lang="en-US" sz="1210" dirty="0"/>
          </a:p>
        </p:txBody>
      </p:sp>
      <p:sp>
        <p:nvSpPr>
          <p:cNvPr id="42" name="Shape 40"/>
          <p:cNvSpPr/>
          <p:nvPr/>
        </p:nvSpPr>
        <p:spPr>
          <a:xfrm>
            <a:off x="6388456" y="3317799"/>
            <a:ext cx="5382616" cy="484683"/>
          </a:xfrm>
          <a:prstGeom prst="rect">
            <a:avLst/>
          </a:prstGeom>
          <a:solidFill>
            <a:srgbClr val="F8FAFC"/>
          </a:solidFill>
          <a:ln w="12700">
            <a:solidFill>
              <a:srgbClr val="F8FAFC"/>
            </a:solidFill>
            <a:prstDash val="solid"/>
          </a:ln>
        </p:spPr>
      </p:sp>
      <p:sp>
        <p:nvSpPr>
          <p:cNvPr id="43" name="Shape 41"/>
          <p:cNvSpPr/>
          <p:nvPr/>
        </p:nvSpPr>
        <p:spPr>
          <a:xfrm>
            <a:off x="6388456" y="3317799"/>
            <a:ext cx="5382616" cy="9144"/>
          </a:xfrm>
          <a:prstGeom prst="rect">
            <a:avLst/>
          </a:prstGeom>
          <a:solidFill>
            <a:srgbClr val="E1E6EB"/>
          </a:solidFill>
          <a:ln w="12700">
            <a:solidFill>
              <a:srgbClr val="E1E6EB"/>
            </a:solidFill>
            <a:prstDash val="solid"/>
          </a:ln>
        </p:spPr>
      </p:sp>
      <p:sp>
        <p:nvSpPr>
          <p:cNvPr id="44" name="Text 42"/>
          <p:cNvSpPr txBox="1"/>
          <p:nvPr/>
        </p:nvSpPr>
        <p:spPr>
          <a:xfrm>
            <a:off x="6461608" y="3372663"/>
            <a:ext cx="603504" cy="411531"/>
          </a:xfrm>
          <a:prstGeom prst="rect">
            <a:avLst/>
          </a:prstGeom>
          <a:noFill/>
          <a:ln/>
        </p:spPr>
        <p:txBody>
          <a:bodyPr wrap="square" lIns="0" tIns="0" rIns="0" bIns="0" rtlCol="0" anchor="t"/>
          <a:lstStyle/>
          <a:p>
            <a:pPr algn="l" indent="0" marL="0">
              <a:buNone/>
            </a:pPr>
            <a:r>
              <a:rPr lang="en-US" sz="1210" b="1" dirty="0">
                <a:solidFill>
                  <a:srgbClr val="14202B"/>
                </a:solidFill>
                <a:latin typeface="Calibri" pitchFamily="34" charset="0"/>
                <a:ea typeface="Calibri" pitchFamily="34" charset="-122"/>
                <a:cs typeface="Calibri" pitchFamily="34" charset="-120"/>
              </a:rPr>
              <a:t>2–⁠6</a:t>
            </a:r>
            <a:endParaRPr lang="en-US" sz="1210" dirty="0"/>
          </a:p>
        </p:txBody>
      </p:sp>
      <p:sp>
        <p:nvSpPr>
          <p:cNvPr id="45" name="Shape 43"/>
          <p:cNvSpPr/>
          <p:nvPr/>
        </p:nvSpPr>
        <p:spPr>
          <a:xfrm>
            <a:off x="7119976" y="3317799"/>
            <a:ext cx="9144" cy="484683"/>
          </a:xfrm>
          <a:prstGeom prst="rect">
            <a:avLst/>
          </a:prstGeom>
          <a:solidFill>
            <a:srgbClr val="E1E6EB"/>
          </a:solidFill>
          <a:ln w="12700">
            <a:solidFill>
              <a:srgbClr val="E1E6EB"/>
            </a:solidFill>
            <a:prstDash val="solid"/>
          </a:ln>
        </p:spPr>
      </p:sp>
      <p:sp>
        <p:nvSpPr>
          <p:cNvPr id="46" name="Text 44"/>
          <p:cNvSpPr txBox="1"/>
          <p:nvPr/>
        </p:nvSpPr>
        <p:spPr>
          <a:xfrm>
            <a:off x="7193128" y="3372663"/>
            <a:ext cx="969264" cy="411531"/>
          </a:xfrm>
          <a:prstGeom prst="rect">
            <a:avLst/>
          </a:prstGeom>
          <a:noFill/>
          <a:ln/>
        </p:spPr>
        <p:txBody>
          <a:bodyPr wrap="square" lIns="0" tIns="0" rIns="0" bIns="0" rtlCol="0" anchor="t"/>
          <a:lstStyle/>
          <a:p>
            <a:pPr algn="l" indent="0" marL="0">
              <a:buNone/>
            </a:pPr>
            <a:r>
              <a:rPr lang="en-US" sz="1210" dirty="0">
                <a:solidFill>
                  <a:srgbClr val="14202B"/>
                </a:solidFill>
                <a:latin typeface="Calibri" pitchFamily="34" charset="0"/>
                <a:ea typeface="Calibri" pitchFamily="34" charset="-122"/>
                <a:cs typeface="Calibri" pitchFamily="34" charset="-120"/>
              </a:rPr>
              <a:t>Samarbetet</a:t>
            </a:r>
            <a:endParaRPr lang="en-US" sz="1210" dirty="0"/>
          </a:p>
        </p:txBody>
      </p:sp>
      <p:sp>
        <p:nvSpPr>
          <p:cNvPr id="47" name="Shape 45"/>
          <p:cNvSpPr/>
          <p:nvPr/>
        </p:nvSpPr>
        <p:spPr>
          <a:xfrm>
            <a:off x="8217256" y="3317799"/>
            <a:ext cx="9144" cy="484683"/>
          </a:xfrm>
          <a:prstGeom prst="rect">
            <a:avLst/>
          </a:prstGeom>
          <a:solidFill>
            <a:srgbClr val="E1E6EB"/>
          </a:solidFill>
          <a:ln w="12700">
            <a:solidFill>
              <a:srgbClr val="E1E6EB"/>
            </a:solidFill>
            <a:prstDash val="solid"/>
          </a:ln>
        </p:spPr>
      </p:sp>
      <p:sp>
        <p:nvSpPr>
          <p:cNvPr id="48" name="Text 46"/>
          <p:cNvSpPr txBox="1"/>
          <p:nvPr/>
        </p:nvSpPr>
        <p:spPr>
          <a:xfrm>
            <a:off x="8290408" y="3372663"/>
            <a:ext cx="3425800" cy="411531"/>
          </a:xfrm>
          <a:prstGeom prst="rect">
            <a:avLst/>
          </a:prstGeom>
          <a:noFill/>
          <a:ln/>
        </p:spPr>
        <p:txBody>
          <a:bodyPr wrap="square" lIns="0" tIns="0" rIns="0" bIns="0" rtlCol="0" anchor="t"/>
          <a:lstStyle/>
          <a:p>
            <a:pPr algn="l" indent="0" marL="0">
              <a:buNone/>
            </a:pPr>
            <a:r>
              <a:rPr lang="en-US" sz="1210" i="1" dirty="0">
                <a:solidFill>
                  <a:srgbClr val="14202B"/>
                </a:solidFill>
                <a:latin typeface="Calibri" pitchFamily="34" charset="0"/>
                <a:ea typeface="Calibri" pitchFamily="34" charset="-122"/>
                <a:cs typeface="Calibri" pitchFamily="34" charset="-120"/>
              </a:rPr>
              <a:t>”Tänk själv en stund.” ”Jag hör att ni frågar varandra: Hur tänkte du?”</a:t>
            </a:r>
            <a:endParaRPr lang="en-US" sz="1210" dirty="0"/>
          </a:p>
        </p:txBody>
      </p:sp>
      <p:sp>
        <p:nvSpPr>
          <p:cNvPr id="49" name="Shape 47"/>
          <p:cNvSpPr/>
          <p:nvPr/>
        </p:nvSpPr>
        <p:spPr>
          <a:xfrm>
            <a:off x="6388456" y="3802482"/>
            <a:ext cx="5382616" cy="9144"/>
          </a:xfrm>
          <a:prstGeom prst="rect">
            <a:avLst/>
          </a:prstGeom>
          <a:solidFill>
            <a:srgbClr val="E1E6EB"/>
          </a:solidFill>
          <a:ln w="12700">
            <a:solidFill>
              <a:srgbClr val="E1E6EB"/>
            </a:solidFill>
            <a:prstDash val="solid"/>
          </a:ln>
        </p:spPr>
      </p:sp>
      <p:sp>
        <p:nvSpPr>
          <p:cNvPr id="50" name="Text 48"/>
          <p:cNvSpPr txBox="1"/>
          <p:nvPr/>
        </p:nvSpPr>
        <p:spPr>
          <a:xfrm>
            <a:off x="6461608" y="3857346"/>
            <a:ext cx="603504" cy="411531"/>
          </a:xfrm>
          <a:prstGeom prst="rect">
            <a:avLst/>
          </a:prstGeom>
          <a:noFill/>
          <a:ln/>
        </p:spPr>
        <p:txBody>
          <a:bodyPr wrap="square" lIns="0" tIns="0" rIns="0" bIns="0" rtlCol="0" anchor="t"/>
          <a:lstStyle/>
          <a:p>
            <a:pPr algn="l" indent="0" marL="0">
              <a:buNone/>
            </a:pPr>
            <a:r>
              <a:rPr lang="en-US" sz="1210" b="1" dirty="0">
                <a:solidFill>
                  <a:srgbClr val="14202B"/>
                </a:solidFill>
                <a:latin typeface="Calibri" pitchFamily="34" charset="0"/>
                <a:ea typeface="Calibri" pitchFamily="34" charset="-122"/>
                <a:cs typeface="Calibri" pitchFamily="34" charset="-120"/>
              </a:rPr>
              <a:t>6–⁠8</a:t>
            </a:r>
            <a:endParaRPr lang="en-US" sz="1210" dirty="0"/>
          </a:p>
        </p:txBody>
      </p:sp>
      <p:sp>
        <p:nvSpPr>
          <p:cNvPr id="51" name="Shape 49"/>
          <p:cNvSpPr/>
          <p:nvPr/>
        </p:nvSpPr>
        <p:spPr>
          <a:xfrm>
            <a:off x="7119976" y="3802482"/>
            <a:ext cx="9144" cy="484683"/>
          </a:xfrm>
          <a:prstGeom prst="rect">
            <a:avLst/>
          </a:prstGeom>
          <a:solidFill>
            <a:srgbClr val="E1E6EB"/>
          </a:solidFill>
          <a:ln w="12700">
            <a:solidFill>
              <a:srgbClr val="E1E6EB"/>
            </a:solidFill>
            <a:prstDash val="solid"/>
          </a:ln>
        </p:spPr>
      </p:sp>
      <p:sp>
        <p:nvSpPr>
          <p:cNvPr id="52" name="Text 50"/>
          <p:cNvSpPr txBox="1"/>
          <p:nvPr/>
        </p:nvSpPr>
        <p:spPr>
          <a:xfrm>
            <a:off x="7193128" y="3857346"/>
            <a:ext cx="969264" cy="411531"/>
          </a:xfrm>
          <a:prstGeom prst="rect">
            <a:avLst/>
          </a:prstGeom>
          <a:noFill/>
          <a:ln/>
        </p:spPr>
        <p:txBody>
          <a:bodyPr wrap="square" lIns="0" tIns="0" rIns="0" bIns="0" rtlCol="0" anchor="t"/>
          <a:lstStyle/>
          <a:p>
            <a:pPr algn="l" indent="0" marL="0">
              <a:buNone/>
            </a:pPr>
            <a:r>
              <a:rPr lang="en-US" sz="1210" dirty="0">
                <a:solidFill>
                  <a:srgbClr val="14202B"/>
                </a:solidFill>
                <a:latin typeface="Calibri" pitchFamily="34" charset="0"/>
                <a:ea typeface="Calibri" pitchFamily="34" charset="-122"/>
                <a:cs typeface="Calibri" pitchFamily="34" charset="-120"/>
              </a:rPr>
              <a:t>Var och en visar</a:t>
            </a:r>
            <a:endParaRPr lang="en-US" sz="1210" dirty="0"/>
          </a:p>
        </p:txBody>
      </p:sp>
      <p:sp>
        <p:nvSpPr>
          <p:cNvPr id="53" name="Shape 51"/>
          <p:cNvSpPr/>
          <p:nvPr/>
        </p:nvSpPr>
        <p:spPr>
          <a:xfrm>
            <a:off x="8217256" y="3802482"/>
            <a:ext cx="9144" cy="484683"/>
          </a:xfrm>
          <a:prstGeom prst="rect">
            <a:avLst/>
          </a:prstGeom>
          <a:solidFill>
            <a:srgbClr val="E1E6EB"/>
          </a:solidFill>
          <a:ln w="12700">
            <a:solidFill>
              <a:srgbClr val="E1E6EB"/>
            </a:solidFill>
            <a:prstDash val="solid"/>
          </a:ln>
        </p:spPr>
      </p:sp>
      <p:sp>
        <p:nvSpPr>
          <p:cNvPr id="54" name="Text 52"/>
          <p:cNvSpPr txBox="1"/>
          <p:nvPr/>
        </p:nvSpPr>
        <p:spPr>
          <a:xfrm>
            <a:off x="8290408" y="3857346"/>
            <a:ext cx="3425800" cy="411531"/>
          </a:xfrm>
          <a:prstGeom prst="rect">
            <a:avLst/>
          </a:prstGeom>
          <a:noFill/>
          <a:ln/>
        </p:spPr>
        <p:txBody>
          <a:bodyPr wrap="square" lIns="0" tIns="0" rIns="0" bIns="0" rtlCol="0" anchor="t"/>
          <a:lstStyle/>
          <a:p>
            <a:pPr algn="l" indent="0" marL="0">
              <a:buNone/>
            </a:pPr>
            <a:r>
              <a:rPr lang="en-US" sz="1210" i="1" dirty="0">
                <a:solidFill>
                  <a:srgbClr val="14202B"/>
                </a:solidFill>
                <a:latin typeface="Calibri" pitchFamily="34" charset="0"/>
                <a:ea typeface="Calibri" pitchFamily="34" charset="-122"/>
                <a:cs typeface="Calibri" pitchFamily="34" charset="-120"/>
              </a:rPr>
              <a:t>”Ni har en minut att göra alla redo.” ”Alla trianglar, ställ er upp.”</a:t>
            </a:r>
            <a:endParaRPr lang="en-US" sz="1210" dirty="0"/>
          </a:p>
        </p:txBody>
      </p:sp>
      <p:sp>
        <p:nvSpPr>
          <p:cNvPr id="55" name="Shape 53"/>
          <p:cNvSpPr/>
          <p:nvPr/>
        </p:nvSpPr>
        <p:spPr>
          <a:xfrm>
            <a:off x="6388456" y="4287164"/>
            <a:ext cx="5382616" cy="672160"/>
          </a:xfrm>
          <a:prstGeom prst="rect">
            <a:avLst/>
          </a:prstGeom>
          <a:solidFill>
            <a:srgbClr val="F8FAFC"/>
          </a:solidFill>
          <a:ln w="12700">
            <a:solidFill>
              <a:srgbClr val="F8FAFC"/>
            </a:solidFill>
            <a:prstDash val="solid"/>
          </a:ln>
        </p:spPr>
      </p:sp>
      <p:sp>
        <p:nvSpPr>
          <p:cNvPr id="56" name="Shape 54"/>
          <p:cNvSpPr/>
          <p:nvPr/>
        </p:nvSpPr>
        <p:spPr>
          <a:xfrm>
            <a:off x="6388456" y="4287164"/>
            <a:ext cx="5382616" cy="9144"/>
          </a:xfrm>
          <a:prstGeom prst="rect">
            <a:avLst/>
          </a:prstGeom>
          <a:solidFill>
            <a:srgbClr val="E1E6EB"/>
          </a:solidFill>
          <a:ln w="12700">
            <a:solidFill>
              <a:srgbClr val="E1E6EB"/>
            </a:solidFill>
            <a:prstDash val="solid"/>
          </a:ln>
        </p:spPr>
      </p:sp>
      <p:sp>
        <p:nvSpPr>
          <p:cNvPr id="57" name="Text 55"/>
          <p:cNvSpPr txBox="1"/>
          <p:nvPr/>
        </p:nvSpPr>
        <p:spPr>
          <a:xfrm>
            <a:off x="6461608" y="4342028"/>
            <a:ext cx="603504" cy="599008"/>
          </a:xfrm>
          <a:prstGeom prst="rect">
            <a:avLst/>
          </a:prstGeom>
          <a:noFill/>
          <a:ln/>
        </p:spPr>
        <p:txBody>
          <a:bodyPr wrap="square" lIns="0" tIns="0" rIns="0" bIns="0" rtlCol="0" anchor="t"/>
          <a:lstStyle/>
          <a:p>
            <a:pPr algn="l" indent="0" marL="0">
              <a:buNone/>
            </a:pPr>
            <a:r>
              <a:rPr lang="en-US" sz="1210" b="1" dirty="0">
                <a:solidFill>
                  <a:srgbClr val="14202B"/>
                </a:solidFill>
                <a:latin typeface="Calibri" pitchFamily="34" charset="0"/>
                <a:ea typeface="Calibri" pitchFamily="34" charset="-122"/>
                <a:cs typeface="Calibri" pitchFamily="34" charset="-120"/>
              </a:rPr>
              <a:t>8–⁠10</a:t>
            </a:r>
            <a:endParaRPr lang="en-US" sz="1210" dirty="0"/>
          </a:p>
        </p:txBody>
      </p:sp>
      <p:sp>
        <p:nvSpPr>
          <p:cNvPr id="58" name="Shape 56"/>
          <p:cNvSpPr/>
          <p:nvPr/>
        </p:nvSpPr>
        <p:spPr>
          <a:xfrm>
            <a:off x="7119976" y="4287164"/>
            <a:ext cx="9144" cy="672160"/>
          </a:xfrm>
          <a:prstGeom prst="rect">
            <a:avLst/>
          </a:prstGeom>
          <a:solidFill>
            <a:srgbClr val="E1E6EB"/>
          </a:solidFill>
          <a:ln w="12700">
            <a:solidFill>
              <a:srgbClr val="E1E6EB"/>
            </a:solidFill>
            <a:prstDash val="solid"/>
          </a:ln>
        </p:spPr>
      </p:sp>
      <p:sp>
        <p:nvSpPr>
          <p:cNvPr id="59" name="Text 57"/>
          <p:cNvSpPr txBox="1"/>
          <p:nvPr/>
        </p:nvSpPr>
        <p:spPr>
          <a:xfrm>
            <a:off x="7193128" y="4342028"/>
            <a:ext cx="969264" cy="599008"/>
          </a:xfrm>
          <a:prstGeom prst="rect">
            <a:avLst/>
          </a:prstGeom>
          <a:noFill/>
          <a:ln/>
        </p:spPr>
        <p:txBody>
          <a:bodyPr wrap="square" lIns="0" tIns="0" rIns="0" bIns="0" rtlCol="0" anchor="t"/>
          <a:lstStyle/>
          <a:p>
            <a:pPr algn="l" indent="0" marL="0">
              <a:buNone/>
            </a:pPr>
            <a:r>
              <a:rPr lang="en-US" sz="1210" dirty="0">
                <a:solidFill>
                  <a:srgbClr val="14202B"/>
                </a:solidFill>
                <a:latin typeface="Calibri" pitchFamily="34" charset="0"/>
                <a:ea typeface="Calibri" pitchFamily="34" charset="-122"/>
                <a:cs typeface="Calibri" pitchFamily="34" charset="-120"/>
              </a:rPr>
              <a:t>Avslut</a:t>
            </a:r>
            <a:endParaRPr lang="en-US" sz="1210" dirty="0"/>
          </a:p>
        </p:txBody>
      </p:sp>
      <p:sp>
        <p:nvSpPr>
          <p:cNvPr id="60" name="Shape 58"/>
          <p:cNvSpPr/>
          <p:nvPr/>
        </p:nvSpPr>
        <p:spPr>
          <a:xfrm>
            <a:off x="8217256" y="4287164"/>
            <a:ext cx="9144" cy="672160"/>
          </a:xfrm>
          <a:prstGeom prst="rect">
            <a:avLst/>
          </a:prstGeom>
          <a:solidFill>
            <a:srgbClr val="E1E6EB"/>
          </a:solidFill>
          <a:ln w="12700">
            <a:solidFill>
              <a:srgbClr val="E1E6EB"/>
            </a:solidFill>
            <a:prstDash val="solid"/>
          </a:ln>
        </p:spPr>
      </p:sp>
      <p:sp>
        <p:nvSpPr>
          <p:cNvPr id="61" name="Text 59"/>
          <p:cNvSpPr txBox="1"/>
          <p:nvPr/>
        </p:nvSpPr>
        <p:spPr>
          <a:xfrm>
            <a:off x="8290408" y="4342028"/>
            <a:ext cx="3425800" cy="599008"/>
          </a:xfrm>
          <a:prstGeom prst="rect">
            <a:avLst/>
          </a:prstGeom>
          <a:noFill/>
          <a:ln/>
        </p:spPr>
        <p:txBody>
          <a:bodyPr wrap="square" lIns="0" tIns="0" rIns="0" bIns="0" rtlCol="0" anchor="t"/>
          <a:lstStyle/>
          <a:p>
            <a:pPr algn="l" indent="0" marL="0">
              <a:buNone/>
            </a:pPr>
            <a:r>
              <a:rPr lang="en-US" sz="1210" i="1" dirty="0">
                <a:solidFill>
                  <a:srgbClr val="14202B"/>
                </a:solidFill>
                <a:latin typeface="Calibri" pitchFamily="34" charset="0"/>
                <a:ea typeface="Calibri" pitchFamily="34" charset="-122"/>
                <a:cs typeface="Calibri" pitchFamily="34" charset="-120"/>
              </a:rPr>
              <a:t>”Vad hjälpte er att lära er? Vad gör ni bättre nästa gång?” ”Tacka din kompis för något bestämt hen gjorde.”</a:t>
            </a:r>
            <a:endParaRPr lang="en-US" sz="1210" dirty="0"/>
          </a:p>
        </p:txBody>
      </p:sp>
      <p:sp>
        <p:nvSpPr>
          <p:cNvPr id="62" name="Shape 60"/>
          <p:cNvSpPr/>
          <p:nvPr/>
        </p:nvSpPr>
        <p:spPr>
          <a:xfrm>
            <a:off x="6388456" y="2540508"/>
            <a:ext cx="5382616" cy="2418817"/>
          </a:xfrm>
          <a:prstGeom prst="rect">
            <a:avLst/>
          </a:prstGeom>
          <a:ln w="12700">
            <a:solidFill>
              <a:srgbClr val="14202B"/>
            </a:solidFill>
            <a:prstDash val="solid"/>
          </a:ln>
        </p:spPr>
      </p:sp>
      <p:sp>
        <p:nvSpPr>
          <p:cNvPr id="63" name="Text 61"/>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niclasfohlin.se/metoder/kooperativt-larande/lathund</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Planera lektionen</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3/4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Text 5"/>
          <p:cNvSpPr txBox="1"/>
          <p:nvPr/>
        </p:nvSpPr>
        <p:spPr>
          <a:xfrm>
            <a:off x="420624" y="804672"/>
            <a:ext cx="11350447" cy="178956"/>
          </a:xfrm>
          <a:prstGeom prst="rect">
            <a:avLst/>
          </a:prstGeom>
          <a:noFill/>
          <a:ln/>
        </p:spPr>
        <p:txBody>
          <a:bodyPr wrap="square" lIns="0" tIns="0" rIns="0" bIns="0" rtlCol="0" anchor="t"/>
          <a:lstStyle/>
          <a:p>
            <a:pPr algn="l" indent="0" marL="0">
              <a:buNone/>
            </a:pPr>
            <a:r>
              <a:rPr lang="en-US" sz="1155" dirty="0">
                <a:solidFill>
                  <a:srgbClr val="4B5866"/>
                </a:solidFill>
                <a:latin typeface="Calibri" pitchFamily="34" charset="0"/>
                <a:ea typeface="Calibri" pitchFamily="34" charset="-122"/>
                <a:cs typeface="Calibri" pitchFamily="34" charset="-120"/>
              </a:rPr>
              <a:t>Den första hela lektionen, ifylld som exempel. Minuterna är hållpunkter.</a:t>
            </a:r>
            <a:endParaRPr lang="en-US" sz="1155" dirty="0"/>
          </a:p>
        </p:txBody>
      </p:sp>
      <p:sp>
        <p:nvSpPr>
          <p:cNvPr id="8" name="Text 6"/>
          <p:cNvSpPr txBox="1"/>
          <p:nvPr/>
        </p:nvSpPr>
        <p:spPr>
          <a:xfrm>
            <a:off x="420624" y="1075068"/>
            <a:ext cx="1075897" cy="309105"/>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Klass</a:t>
            </a:r>
            <a:endParaRPr lang="en-US" sz="998" dirty="0"/>
          </a:p>
        </p:txBody>
      </p:sp>
      <p:sp>
        <p:nvSpPr>
          <p:cNvPr id="9" name="Text 7"/>
          <p:cNvSpPr txBox="1"/>
          <p:nvPr/>
        </p:nvSpPr>
        <p:spPr>
          <a:xfrm>
            <a:off x="420624" y="1384173"/>
            <a:ext cx="1075897" cy="170821"/>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4B</a:t>
            </a:r>
            <a:endParaRPr lang="en-US" sz="1103" dirty="0"/>
          </a:p>
        </p:txBody>
      </p:sp>
      <p:sp>
        <p:nvSpPr>
          <p:cNvPr id="10" name="Text 8"/>
          <p:cNvSpPr txBox="1"/>
          <p:nvPr/>
        </p:nvSpPr>
        <p:spPr>
          <a:xfrm>
            <a:off x="1606249" y="1075068"/>
            <a:ext cx="1075897" cy="309105"/>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Ämne</a:t>
            </a:r>
            <a:endParaRPr lang="en-US" sz="998" dirty="0"/>
          </a:p>
        </p:txBody>
      </p:sp>
      <p:sp>
        <p:nvSpPr>
          <p:cNvPr id="11" name="Text 9"/>
          <p:cNvSpPr txBox="1"/>
          <p:nvPr/>
        </p:nvSpPr>
        <p:spPr>
          <a:xfrm>
            <a:off x="1606249" y="1384173"/>
            <a:ext cx="1075897" cy="170821"/>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Matematik</a:t>
            </a:r>
            <a:endParaRPr lang="en-US" sz="1103" dirty="0"/>
          </a:p>
        </p:txBody>
      </p:sp>
      <p:sp>
        <p:nvSpPr>
          <p:cNvPr id="12" name="Text 10"/>
          <p:cNvSpPr txBox="1"/>
          <p:nvPr/>
        </p:nvSpPr>
        <p:spPr>
          <a:xfrm>
            <a:off x="2791874" y="1075068"/>
            <a:ext cx="1075897" cy="309105"/>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Datum</a:t>
            </a:r>
            <a:endParaRPr lang="en-US" sz="998" dirty="0"/>
          </a:p>
        </p:txBody>
      </p:sp>
      <p:sp>
        <p:nvSpPr>
          <p:cNvPr id="13" name="Text 11"/>
          <p:cNvSpPr txBox="1"/>
          <p:nvPr/>
        </p:nvSpPr>
        <p:spPr>
          <a:xfrm>
            <a:off x="2791874" y="1384173"/>
            <a:ext cx="1075897" cy="170821"/>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tis 10/11</a:t>
            </a:r>
            <a:endParaRPr lang="en-US" sz="1103" dirty="0"/>
          </a:p>
        </p:txBody>
      </p:sp>
      <p:sp>
        <p:nvSpPr>
          <p:cNvPr id="14" name="Text 12"/>
          <p:cNvSpPr txBox="1"/>
          <p:nvPr/>
        </p:nvSpPr>
        <p:spPr>
          <a:xfrm>
            <a:off x="3977498" y="1075068"/>
            <a:ext cx="1075897" cy="309105"/>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Lektion i arbetsområdet</a:t>
            </a:r>
            <a:endParaRPr lang="en-US" sz="998" dirty="0"/>
          </a:p>
        </p:txBody>
      </p:sp>
      <p:sp>
        <p:nvSpPr>
          <p:cNvPr id="15" name="Text 13"/>
          <p:cNvSpPr txBox="1"/>
          <p:nvPr/>
        </p:nvSpPr>
        <p:spPr>
          <a:xfrm>
            <a:off x="3977498" y="1384173"/>
            <a:ext cx="1075897" cy="170821"/>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1</a:t>
            </a:r>
            <a:endParaRPr lang="en-US" sz="1103" dirty="0"/>
          </a:p>
        </p:txBody>
      </p:sp>
      <p:sp>
        <p:nvSpPr>
          <p:cNvPr id="16" name="Text 14"/>
          <p:cNvSpPr txBox="1"/>
          <p:nvPr/>
        </p:nvSpPr>
        <p:spPr>
          <a:xfrm>
            <a:off x="420624" y="1646434"/>
            <a:ext cx="2261522" cy="154553"/>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När lektionen är slut ska eleverna kunna</a:t>
            </a:r>
            <a:endParaRPr lang="en-US" sz="998" dirty="0"/>
          </a:p>
        </p:txBody>
      </p:sp>
      <p:sp>
        <p:nvSpPr>
          <p:cNvPr id="17" name="Text 15"/>
          <p:cNvSpPr txBox="1"/>
          <p:nvPr/>
        </p:nvSpPr>
        <p:spPr>
          <a:xfrm>
            <a:off x="420624" y="1800987"/>
            <a:ext cx="2261522" cy="341643"/>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förklara olika sätt att få samma tal, med multiplikation och addition</a:t>
            </a:r>
            <a:endParaRPr lang="en-US" sz="1103" dirty="0"/>
          </a:p>
        </p:txBody>
      </p:sp>
      <p:sp>
        <p:nvSpPr>
          <p:cNvPr id="18" name="Text 16"/>
          <p:cNvSpPr txBox="1"/>
          <p:nvPr/>
        </p:nvSpPr>
        <p:spPr>
          <a:xfrm>
            <a:off x="2791874" y="1646434"/>
            <a:ext cx="2261522" cy="154553"/>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Så ser jag att de kan</a:t>
            </a:r>
            <a:endParaRPr lang="en-US" sz="998" dirty="0"/>
          </a:p>
        </p:txBody>
      </p:sp>
      <p:sp>
        <p:nvSpPr>
          <p:cNvPr id="19" name="Text 17"/>
          <p:cNvSpPr txBox="1"/>
          <p:nvPr/>
        </p:nvSpPr>
        <p:spPr>
          <a:xfrm>
            <a:off x="2791874" y="1800987"/>
            <a:ext cx="2261522" cy="341643"/>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36 på två sätt, ett med gånger, på minitavlan</a:t>
            </a:r>
            <a:endParaRPr lang="en-US" sz="1103" dirty="0"/>
          </a:p>
        </p:txBody>
      </p:sp>
      <p:sp>
        <p:nvSpPr>
          <p:cNvPr id="20" name="Shape 18"/>
          <p:cNvSpPr/>
          <p:nvPr/>
        </p:nvSpPr>
        <p:spPr>
          <a:xfrm>
            <a:off x="420624" y="2215782"/>
            <a:ext cx="4632771" cy="9144"/>
          </a:xfrm>
          <a:prstGeom prst="rect">
            <a:avLst/>
          </a:prstGeom>
          <a:solidFill>
            <a:srgbClr val="E1E6EB"/>
          </a:solidFill>
          <a:ln w="12700">
            <a:solidFill>
              <a:srgbClr val="E1E6EB"/>
            </a:solidFill>
            <a:prstDash val="solid"/>
          </a:ln>
        </p:spPr>
      </p:sp>
      <p:sp>
        <p:nvSpPr>
          <p:cNvPr id="21" name="Shape 19"/>
          <p:cNvSpPr/>
          <p:nvPr/>
        </p:nvSpPr>
        <p:spPr>
          <a:xfrm>
            <a:off x="420624" y="2307222"/>
            <a:ext cx="4632771" cy="256032"/>
          </a:xfrm>
          <a:prstGeom prst="rect">
            <a:avLst/>
          </a:prstGeom>
          <a:solidFill>
            <a:srgbClr val="1D4F91"/>
          </a:solidFill>
          <a:ln w="12700">
            <a:solidFill>
              <a:srgbClr val="1D4F91"/>
            </a:solidFill>
            <a:prstDash val="solid"/>
          </a:ln>
        </p:spPr>
      </p:sp>
      <p:sp>
        <p:nvSpPr>
          <p:cNvPr id="22" name="Text 20"/>
          <p:cNvSpPr txBox="1"/>
          <p:nvPr/>
        </p:nvSpPr>
        <p:spPr>
          <a:xfrm>
            <a:off x="512064" y="2343798"/>
            <a:ext cx="4449891" cy="201168"/>
          </a:xfrm>
          <a:prstGeom prst="rect">
            <a:avLst/>
          </a:prstGeom>
          <a:noFill/>
          <a:ln/>
        </p:spPr>
        <p:txBody>
          <a:bodyPr wrap="square" lIns="0" tIns="0" rIns="0" bIns="0" rtlCol="0" anchor="t"/>
          <a:lstStyle/>
          <a:p>
            <a:pPr algn="l" indent="0" marL="0">
              <a:buNone/>
            </a:pPr>
            <a:r>
              <a:rPr lang="en-US" sz="1103" b="1" dirty="0">
                <a:solidFill>
                  <a:srgbClr val="FFFFFF"/>
                </a:solidFill>
                <a:latin typeface="Calibri" pitchFamily="34" charset="0"/>
                <a:ea typeface="Calibri" pitchFamily="34" charset="-122"/>
                <a:cs typeface="Calibri" pitchFamily="34" charset="-120"/>
              </a:rPr>
              <a:t>Före lektionen</a:t>
            </a:r>
            <a:endParaRPr lang="en-US" sz="1103" dirty="0"/>
          </a:p>
        </p:txBody>
      </p:sp>
      <p:sp>
        <p:nvSpPr>
          <p:cNvPr id="23" name="Shape 21"/>
          <p:cNvSpPr/>
          <p:nvPr/>
        </p:nvSpPr>
        <p:spPr>
          <a:xfrm>
            <a:off x="420624" y="2654694"/>
            <a:ext cx="4632771" cy="966749"/>
          </a:xfrm>
          <a:prstGeom prst="rect">
            <a:avLst/>
          </a:prstGeom>
          <a:solidFill>
            <a:srgbClr val="F3F6FA"/>
          </a:solidFill>
          <a:ln w="12700">
            <a:solidFill>
              <a:srgbClr val="F3F6FA"/>
            </a:solidFill>
            <a:prstDash val="solid"/>
          </a:ln>
        </p:spPr>
      </p:sp>
      <p:sp>
        <p:nvSpPr>
          <p:cNvPr id="24" name="Text 22"/>
          <p:cNvSpPr txBox="1"/>
          <p:nvPr/>
        </p:nvSpPr>
        <p:spPr>
          <a:xfrm>
            <a:off x="512064" y="2727846"/>
            <a:ext cx="4449891" cy="170821"/>
          </a:xfrm>
          <a:prstGeom prst="rect">
            <a:avLst/>
          </a:prstGeom>
          <a:noFill/>
          <a:ln/>
        </p:spPr>
        <p:txBody>
          <a:bodyPr wrap="square" lIns="0" tIns="0" rIns="0" bIns="0" rtlCol="0" anchor="t"/>
          <a:lstStyle/>
          <a:p>
            <a:pPr algn="l" indent="0" marL="0">
              <a:buNone/>
            </a:pPr>
            <a:r>
              <a:rPr lang="en-US" sz="1103" b="1" dirty="0">
                <a:solidFill>
                  <a:srgbClr val="14202B"/>
                </a:solidFill>
                <a:latin typeface="Calibri" pitchFamily="34" charset="0"/>
                <a:ea typeface="Calibri" pitchFamily="34" charset="-122"/>
                <a:cs typeface="Calibri" pitchFamily="34" charset="-120"/>
              </a:rPr>
              <a:t>Färdigheten på T-kortet</a:t>
            </a:r>
            <a:endParaRPr lang="en-US" sz="1103" dirty="0"/>
          </a:p>
        </p:txBody>
      </p:sp>
      <p:sp>
        <p:nvSpPr>
          <p:cNvPr id="25" name="Text 23"/>
          <p:cNvSpPr txBox="1"/>
          <p:nvPr/>
        </p:nvSpPr>
        <p:spPr>
          <a:xfrm>
            <a:off x="512064" y="2926099"/>
            <a:ext cx="1042416" cy="207397"/>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Färdigheten</a:t>
            </a:r>
            <a:endParaRPr lang="en-US" sz="998" dirty="0"/>
          </a:p>
        </p:txBody>
      </p:sp>
      <p:sp>
        <p:nvSpPr>
          <p:cNvPr id="26" name="Text 24"/>
          <p:cNvSpPr txBox="1"/>
          <p:nvPr/>
        </p:nvSpPr>
        <p:spPr>
          <a:xfrm>
            <a:off x="1609344" y="2926099"/>
            <a:ext cx="3352611" cy="207397"/>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Tänka högt: tänka själv först och säga sin tanke</a:t>
            </a:r>
            <a:endParaRPr lang="en-US" sz="1103" dirty="0"/>
          </a:p>
        </p:txBody>
      </p:sp>
      <p:sp>
        <p:nvSpPr>
          <p:cNvPr id="27" name="Text 25"/>
          <p:cNvSpPr txBox="1"/>
          <p:nvPr/>
        </p:nvSpPr>
        <p:spPr>
          <a:xfrm>
            <a:off x="512064" y="3133496"/>
            <a:ext cx="1042416" cy="207397"/>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Ögat</a:t>
            </a:r>
            <a:endParaRPr lang="en-US" sz="998" dirty="0"/>
          </a:p>
        </p:txBody>
      </p:sp>
      <p:sp>
        <p:nvSpPr>
          <p:cNvPr id="28" name="Text 26"/>
          <p:cNvSpPr txBox="1"/>
          <p:nvPr/>
        </p:nvSpPr>
        <p:spPr>
          <a:xfrm>
            <a:off x="1609344" y="3133496"/>
            <a:ext cx="3352611" cy="207397"/>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tummen upp, sedan knä mot knä</a:t>
            </a:r>
            <a:endParaRPr lang="en-US" sz="1103" dirty="0"/>
          </a:p>
        </p:txBody>
      </p:sp>
      <p:sp>
        <p:nvSpPr>
          <p:cNvPr id="29" name="Text 27"/>
          <p:cNvSpPr txBox="1"/>
          <p:nvPr/>
        </p:nvSpPr>
        <p:spPr>
          <a:xfrm>
            <a:off x="512064" y="3340894"/>
            <a:ext cx="1042416" cy="207397"/>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Örat</a:t>
            </a:r>
            <a:endParaRPr lang="en-US" sz="998" dirty="0"/>
          </a:p>
        </p:txBody>
      </p:sp>
      <p:sp>
        <p:nvSpPr>
          <p:cNvPr id="30" name="Text 28"/>
          <p:cNvSpPr txBox="1"/>
          <p:nvPr/>
        </p:nvSpPr>
        <p:spPr>
          <a:xfrm>
            <a:off x="1609344" y="3340894"/>
            <a:ext cx="3352611" cy="207397"/>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Jag tänker … därför att …</a:t>
            </a:r>
            <a:endParaRPr lang="en-US" sz="1103" dirty="0"/>
          </a:p>
        </p:txBody>
      </p:sp>
      <p:sp>
        <p:nvSpPr>
          <p:cNvPr id="31" name="Shape 29"/>
          <p:cNvSpPr/>
          <p:nvPr/>
        </p:nvSpPr>
        <p:spPr>
          <a:xfrm>
            <a:off x="420624" y="3694595"/>
            <a:ext cx="4632771" cy="1312431"/>
          </a:xfrm>
          <a:prstGeom prst="rect">
            <a:avLst/>
          </a:prstGeom>
          <a:solidFill>
            <a:srgbClr val="F3F6FA"/>
          </a:solidFill>
          <a:ln w="12700">
            <a:solidFill>
              <a:srgbClr val="F3F6FA"/>
            </a:solidFill>
            <a:prstDash val="solid"/>
          </a:ln>
        </p:spPr>
      </p:sp>
      <p:sp>
        <p:nvSpPr>
          <p:cNvPr id="32" name="Text 30"/>
          <p:cNvSpPr txBox="1"/>
          <p:nvPr/>
        </p:nvSpPr>
        <p:spPr>
          <a:xfrm>
            <a:off x="512064" y="3767747"/>
            <a:ext cx="4449891" cy="170821"/>
          </a:xfrm>
          <a:prstGeom prst="rect">
            <a:avLst/>
          </a:prstGeom>
          <a:noFill/>
          <a:ln/>
        </p:spPr>
        <p:txBody>
          <a:bodyPr wrap="square" lIns="0" tIns="0" rIns="0" bIns="0" rtlCol="0" anchor="t"/>
          <a:lstStyle/>
          <a:p>
            <a:pPr algn="l" indent="0" marL="0">
              <a:buNone/>
            </a:pPr>
            <a:r>
              <a:rPr lang="en-US" sz="1103" b="1" dirty="0">
                <a:solidFill>
                  <a:srgbClr val="14202B"/>
                </a:solidFill>
                <a:latin typeface="Calibri" pitchFamily="34" charset="0"/>
                <a:ea typeface="Calibri" pitchFamily="34" charset="-122"/>
                <a:cs typeface="Calibri" pitchFamily="34" charset="-120"/>
              </a:rPr>
              <a:t>Målet och hur var och en visar</a:t>
            </a:r>
            <a:endParaRPr lang="en-US" sz="1103" dirty="0"/>
          </a:p>
        </p:txBody>
      </p:sp>
      <p:sp>
        <p:nvSpPr>
          <p:cNvPr id="33" name="Text 31"/>
          <p:cNvSpPr txBox="1"/>
          <p:nvPr/>
        </p:nvSpPr>
        <p:spPr>
          <a:xfrm>
            <a:off x="512064" y="3966000"/>
            <a:ext cx="1042416" cy="207397"/>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Strukturen</a:t>
            </a:r>
            <a:endParaRPr lang="en-US" sz="998" dirty="0"/>
          </a:p>
        </p:txBody>
      </p:sp>
      <p:sp>
        <p:nvSpPr>
          <p:cNvPr id="34" name="Text 32"/>
          <p:cNvSpPr txBox="1"/>
          <p:nvPr/>
        </p:nvSpPr>
        <p:spPr>
          <a:xfrm>
            <a:off x="1609344" y="3966000"/>
            <a:ext cx="3352611" cy="207397"/>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EPA</a:t>
            </a:r>
            <a:endParaRPr lang="en-US" sz="1103" dirty="0"/>
          </a:p>
        </p:txBody>
      </p:sp>
      <p:sp>
        <p:nvSpPr>
          <p:cNvPr id="35" name="Text 33"/>
          <p:cNvSpPr txBox="1"/>
          <p:nvPr/>
        </p:nvSpPr>
        <p:spPr>
          <a:xfrm>
            <a:off x="512064" y="4173398"/>
            <a:ext cx="1042416" cy="207397"/>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Ni är klara när</a:t>
            </a:r>
            <a:endParaRPr lang="en-US" sz="998" dirty="0"/>
          </a:p>
        </p:txBody>
      </p:sp>
      <p:sp>
        <p:nvSpPr>
          <p:cNvPr id="36" name="Text 34"/>
          <p:cNvSpPr txBox="1"/>
          <p:nvPr/>
        </p:nvSpPr>
        <p:spPr>
          <a:xfrm>
            <a:off x="1609344" y="4173398"/>
            <a:ext cx="3352611" cy="207397"/>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båda kan förklara tre sätt att få 24</a:t>
            </a:r>
            <a:endParaRPr lang="en-US" sz="1103" dirty="0"/>
          </a:p>
        </p:txBody>
      </p:sp>
      <p:sp>
        <p:nvSpPr>
          <p:cNvPr id="37" name="Text 35"/>
          <p:cNvSpPr txBox="1"/>
          <p:nvPr/>
        </p:nvSpPr>
        <p:spPr>
          <a:xfrm>
            <a:off x="512064" y="4380795"/>
            <a:ext cx="1042416" cy="207397"/>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Var och en visar</a:t>
            </a:r>
            <a:endParaRPr lang="en-US" sz="998" dirty="0"/>
          </a:p>
        </p:txBody>
      </p:sp>
      <p:sp>
        <p:nvSpPr>
          <p:cNvPr id="38" name="Text 36"/>
          <p:cNvSpPr txBox="1"/>
          <p:nvPr/>
        </p:nvSpPr>
        <p:spPr>
          <a:xfrm>
            <a:off x="1609344" y="4380795"/>
            <a:ext cx="3352611" cy="207397"/>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en symbol och den egna uppgiften</a:t>
            </a:r>
            <a:endParaRPr lang="en-US" sz="1103" dirty="0"/>
          </a:p>
        </p:txBody>
      </p:sp>
      <p:sp>
        <p:nvSpPr>
          <p:cNvPr id="39" name="Text 37"/>
          <p:cNvSpPr txBox="1"/>
          <p:nvPr/>
        </p:nvSpPr>
        <p:spPr>
          <a:xfrm>
            <a:off x="512064" y="4588193"/>
            <a:ext cx="1042416" cy="345681"/>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Felet jag lyssnar efter</a:t>
            </a:r>
            <a:endParaRPr lang="en-US" sz="998" dirty="0"/>
          </a:p>
        </p:txBody>
      </p:sp>
      <p:sp>
        <p:nvSpPr>
          <p:cNvPr id="40" name="Text 38"/>
          <p:cNvSpPr txBox="1"/>
          <p:nvPr/>
        </p:nvSpPr>
        <p:spPr>
          <a:xfrm>
            <a:off x="1609344" y="4588193"/>
            <a:ext cx="3352611" cy="345681"/>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adderar talen, så att 30 · 6 blir 36</a:t>
            </a:r>
            <a:endParaRPr lang="en-US" sz="1103" dirty="0"/>
          </a:p>
        </p:txBody>
      </p:sp>
      <p:sp>
        <p:nvSpPr>
          <p:cNvPr id="41" name="Shape 39"/>
          <p:cNvSpPr/>
          <p:nvPr/>
        </p:nvSpPr>
        <p:spPr>
          <a:xfrm>
            <a:off x="420624" y="5080178"/>
            <a:ext cx="4632771" cy="930173"/>
          </a:xfrm>
          <a:prstGeom prst="rect">
            <a:avLst/>
          </a:prstGeom>
          <a:solidFill>
            <a:srgbClr val="F3F6FA"/>
          </a:solidFill>
          <a:ln w="12700">
            <a:solidFill>
              <a:srgbClr val="F3F6FA"/>
            </a:solidFill>
            <a:prstDash val="solid"/>
          </a:ln>
        </p:spPr>
      </p:sp>
      <p:sp>
        <p:nvSpPr>
          <p:cNvPr id="42" name="Text 40"/>
          <p:cNvSpPr txBox="1"/>
          <p:nvPr/>
        </p:nvSpPr>
        <p:spPr>
          <a:xfrm>
            <a:off x="512064" y="5153330"/>
            <a:ext cx="4449891" cy="170821"/>
          </a:xfrm>
          <a:prstGeom prst="rect">
            <a:avLst/>
          </a:prstGeom>
          <a:noFill/>
          <a:ln/>
        </p:spPr>
        <p:txBody>
          <a:bodyPr wrap="square" lIns="0" tIns="0" rIns="0" bIns="0" rtlCol="0" anchor="t"/>
          <a:lstStyle/>
          <a:p>
            <a:pPr algn="l" indent="0" marL="0">
              <a:buNone/>
            </a:pPr>
            <a:r>
              <a:rPr lang="en-US" sz="1103" b="1" dirty="0">
                <a:solidFill>
                  <a:srgbClr val="14202B"/>
                </a:solidFill>
                <a:latin typeface="Calibri" pitchFamily="34" charset="0"/>
                <a:ea typeface="Calibri" pitchFamily="34" charset="-122"/>
                <a:cs typeface="Calibri" pitchFamily="34" charset="-120"/>
              </a:rPr>
              <a:t>Förberett</a:t>
            </a:r>
            <a:endParaRPr lang="en-US" sz="1103" dirty="0"/>
          </a:p>
        </p:txBody>
      </p:sp>
      <p:sp>
        <p:nvSpPr>
          <p:cNvPr id="43" name="Text 41"/>
          <p:cNvSpPr txBox="1"/>
          <p:nvPr/>
        </p:nvSpPr>
        <p:spPr>
          <a:xfrm>
            <a:off x="512064" y="5351583"/>
            <a:ext cx="1042416" cy="207397"/>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Blad och facit</a:t>
            </a:r>
            <a:endParaRPr lang="en-US" sz="998" dirty="0"/>
          </a:p>
        </p:txBody>
      </p:sp>
      <p:sp>
        <p:nvSpPr>
          <p:cNvPr id="44" name="Text 42"/>
          <p:cNvSpPr txBox="1"/>
          <p:nvPr/>
        </p:nvSpPr>
        <p:spPr>
          <a:xfrm>
            <a:off x="1609344" y="5351583"/>
            <a:ext cx="3352611" cy="207397"/>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T-kortet, EPA och minitavlor</a:t>
            </a:r>
            <a:endParaRPr lang="en-US" sz="1103" dirty="0"/>
          </a:p>
        </p:txBody>
      </p:sp>
      <p:sp>
        <p:nvSpPr>
          <p:cNvPr id="45" name="Text 43"/>
          <p:cNvSpPr txBox="1"/>
          <p:nvPr/>
        </p:nvSpPr>
        <p:spPr>
          <a:xfrm>
            <a:off x="512064" y="5558981"/>
            <a:ext cx="1042416" cy="378219"/>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Stöd, till vem</a:t>
            </a:r>
            <a:endParaRPr lang="en-US" sz="998" dirty="0"/>
          </a:p>
        </p:txBody>
      </p:sp>
      <p:sp>
        <p:nvSpPr>
          <p:cNvPr id="46" name="Text 44"/>
          <p:cNvSpPr txBox="1"/>
          <p:nvPr/>
        </p:nvSpPr>
        <p:spPr>
          <a:xfrm>
            <a:off x="1609344" y="5558981"/>
            <a:ext cx="3352611" cy="378219"/>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en trygg kamrat till den som behöver det, och ”Jag tänker … därför att …” på tavlan</a:t>
            </a:r>
            <a:endParaRPr lang="en-US" sz="1103" dirty="0"/>
          </a:p>
        </p:txBody>
      </p:sp>
      <p:sp>
        <p:nvSpPr>
          <p:cNvPr id="47" name="Shape 45"/>
          <p:cNvSpPr/>
          <p:nvPr/>
        </p:nvSpPr>
        <p:spPr>
          <a:xfrm>
            <a:off x="5373435" y="1075068"/>
            <a:ext cx="6397636" cy="256032"/>
          </a:xfrm>
          <a:prstGeom prst="rect">
            <a:avLst/>
          </a:prstGeom>
          <a:solidFill>
            <a:srgbClr val="1D4F91"/>
          </a:solidFill>
          <a:ln w="12700">
            <a:solidFill>
              <a:srgbClr val="1D4F91"/>
            </a:solidFill>
            <a:prstDash val="solid"/>
          </a:ln>
        </p:spPr>
      </p:sp>
      <p:sp>
        <p:nvSpPr>
          <p:cNvPr id="48" name="Text 46"/>
          <p:cNvSpPr txBox="1"/>
          <p:nvPr/>
        </p:nvSpPr>
        <p:spPr>
          <a:xfrm>
            <a:off x="5464875" y="1111644"/>
            <a:ext cx="6214756" cy="201168"/>
          </a:xfrm>
          <a:prstGeom prst="rect">
            <a:avLst/>
          </a:prstGeom>
          <a:noFill/>
          <a:ln/>
        </p:spPr>
        <p:txBody>
          <a:bodyPr wrap="square" lIns="0" tIns="0" rIns="0" bIns="0" rtlCol="0" anchor="t"/>
          <a:lstStyle/>
          <a:p>
            <a:pPr algn="l" indent="0" marL="0">
              <a:buNone/>
            </a:pPr>
            <a:r>
              <a:rPr lang="en-US" sz="1103" b="1" dirty="0">
                <a:solidFill>
                  <a:srgbClr val="FFFFFF"/>
                </a:solidFill>
                <a:latin typeface="Calibri" pitchFamily="34" charset="0"/>
                <a:ea typeface="Calibri" pitchFamily="34" charset="-122"/>
                <a:cs typeface="Calibri" pitchFamily="34" charset="-120"/>
              </a:rPr>
              <a:t>Lektionen</a:t>
            </a:r>
            <a:pPr algn="l" indent="0" marL="0">
              <a:buNone/>
            </a:pPr>
            <a:r>
              <a:rPr lang="en-US" sz="1103" dirty="0">
                <a:solidFill>
                  <a:srgbClr val="FFFFFF"/>
                </a:solidFill>
                <a:latin typeface="Calibri" pitchFamily="34" charset="0"/>
                <a:ea typeface="Calibri" pitchFamily="34" charset="-122"/>
                <a:cs typeface="Calibri" pitchFamily="34" charset="-120"/>
              </a:rPr>
              <a:t> · minuterna i den första hela lektionen</a:t>
            </a:r>
            <a:endParaRPr lang="en-US" sz="1103" dirty="0"/>
          </a:p>
        </p:txBody>
      </p:sp>
      <p:sp>
        <p:nvSpPr>
          <p:cNvPr id="49" name="Shape 47"/>
          <p:cNvSpPr/>
          <p:nvPr/>
        </p:nvSpPr>
        <p:spPr>
          <a:xfrm>
            <a:off x="5373435" y="1422540"/>
            <a:ext cx="1188720" cy="589655"/>
          </a:xfrm>
          <a:prstGeom prst="rect">
            <a:avLst/>
          </a:prstGeom>
          <a:solidFill>
            <a:srgbClr val="F3F6FA"/>
          </a:solidFill>
          <a:ln w="12700">
            <a:solidFill>
              <a:srgbClr val="F3F6FA"/>
            </a:solidFill>
            <a:prstDash val="solid"/>
          </a:ln>
        </p:spPr>
      </p:sp>
      <p:sp>
        <p:nvSpPr>
          <p:cNvPr id="50" name="Shape 48"/>
          <p:cNvSpPr/>
          <p:nvPr/>
        </p:nvSpPr>
        <p:spPr>
          <a:xfrm>
            <a:off x="5373435" y="1422540"/>
            <a:ext cx="6397636" cy="9144"/>
          </a:xfrm>
          <a:prstGeom prst="rect">
            <a:avLst/>
          </a:prstGeom>
          <a:solidFill>
            <a:srgbClr val="E1E6EB"/>
          </a:solidFill>
          <a:ln w="12700">
            <a:solidFill>
              <a:srgbClr val="E1E6EB"/>
            </a:solidFill>
            <a:prstDash val="solid"/>
          </a:ln>
        </p:spPr>
      </p:sp>
      <p:sp>
        <p:nvSpPr>
          <p:cNvPr id="51" name="Text 49"/>
          <p:cNvSpPr txBox="1"/>
          <p:nvPr/>
        </p:nvSpPr>
        <p:spPr>
          <a:xfrm>
            <a:off x="5446587" y="1477404"/>
            <a:ext cx="1042416" cy="170821"/>
          </a:xfrm>
          <a:prstGeom prst="rect">
            <a:avLst/>
          </a:prstGeom>
          <a:noFill/>
          <a:ln/>
        </p:spPr>
        <p:txBody>
          <a:bodyPr wrap="square" lIns="0" tIns="0" rIns="0" bIns="0" rtlCol="0" anchor="t"/>
          <a:lstStyle/>
          <a:p>
            <a:pPr algn="l" indent="0" marL="0">
              <a:buNone/>
            </a:pPr>
            <a:r>
              <a:rPr lang="en-US" sz="1103" b="1" dirty="0">
                <a:solidFill>
                  <a:srgbClr val="143A6B"/>
                </a:solidFill>
                <a:latin typeface="Calibri" pitchFamily="34" charset="0"/>
                <a:ea typeface="Calibri" pitchFamily="34" charset="-122"/>
                <a:cs typeface="Calibri" pitchFamily="34" charset="-120"/>
              </a:rPr>
              <a:t>Start</a:t>
            </a:r>
            <a:endParaRPr lang="en-US" sz="1103" dirty="0"/>
          </a:p>
        </p:txBody>
      </p:sp>
      <p:sp>
        <p:nvSpPr>
          <p:cNvPr id="52" name="Text 50"/>
          <p:cNvSpPr txBox="1"/>
          <p:nvPr/>
        </p:nvSpPr>
        <p:spPr>
          <a:xfrm>
            <a:off x="5446587" y="1648225"/>
            <a:ext cx="1042416" cy="309105"/>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0–⁠5 min · kärnan 1</a:t>
            </a:r>
            <a:endParaRPr lang="en-US" sz="998" dirty="0"/>
          </a:p>
        </p:txBody>
      </p:sp>
      <p:sp>
        <p:nvSpPr>
          <p:cNvPr id="53" name="Text 51"/>
          <p:cNvSpPr txBox="1"/>
          <p:nvPr/>
        </p:nvSpPr>
        <p:spPr>
          <a:xfrm>
            <a:off x="6653595" y="1477404"/>
            <a:ext cx="5026036" cy="154553"/>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Färdigheten och det jag visar:</a:t>
            </a:r>
            <a:endParaRPr lang="en-US" sz="998" dirty="0"/>
          </a:p>
        </p:txBody>
      </p:sp>
      <p:sp>
        <p:nvSpPr>
          <p:cNvPr id="54" name="Text 52"/>
          <p:cNvSpPr txBox="1"/>
          <p:nvPr/>
        </p:nvSpPr>
        <p:spPr>
          <a:xfrm>
            <a:off x="6653595" y="1631956"/>
            <a:ext cx="5026036" cy="170821"/>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Paren hälsar. Visa färdigheten med en elev: tänk först, säg sedan</a:t>
            </a:r>
            <a:endParaRPr lang="en-US" sz="1103" dirty="0"/>
          </a:p>
        </p:txBody>
      </p:sp>
      <p:sp>
        <p:nvSpPr>
          <p:cNvPr id="55" name="Shape 53"/>
          <p:cNvSpPr/>
          <p:nvPr/>
        </p:nvSpPr>
        <p:spPr>
          <a:xfrm>
            <a:off x="5373435" y="2012194"/>
            <a:ext cx="1188720" cy="605923"/>
          </a:xfrm>
          <a:prstGeom prst="rect">
            <a:avLst/>
          </a:prstGeom>
          <a:solidFill>
            <a:srgbClr val="F3F6FA"/>
          </a:solidFill>
          <a:ln w="12700">
            <a:solidFill>
              <a:srgbClr val="F3F6FA"/>
            </a:solidFill>
            <a:prstDash val="solid"/>
          </a:ln>
        </p:spPr>
      </p:sp>
      <p:sp>
        <p:nvSpPr>
          <p:cNvPr id="56" name="Shape 54"/>
          <p:cNvSpPr/>
          <p:nvPr/>
        </p:nvSpPr>
        <p:spPr>
          <a:xfrm>
            <a:off x="5373435" y="2012194"/>
            <a:ext cx="6397636" cy="9144"/>
          </a:xfrm>
          <a:prstGeom prst="rect">
            <a:avLst/>
          </a:prstGeom>
          <a:solidFill>
            <a:srgbClr val="E1E6EB"/>
          </a:solidFill>
          <a:ln w="12700">
            <a:solidFill>
              <a:srgbClr val="E1E6EB"/>
            </a:solidFill>
            <a:prstDash val="solid"/>
          </a:ln>
        </p:spPr>
      </p:sp>
      <p:sp>
        <p:nvSpPr>
          <p:cNvPr id="57" name="Text 55"/>
          <p:cNvSpPr txBox="1"/>
          <p:nvPr/>
        </p:nvSpPr>
        <p:spPr>
          <a:xfrm>
            <a:off x="5446587" y="2067058"/>
            <a:ext cx="1042416" cy="170821"/>
          </a:xfrm>
          <a:prstGeom prst="rect">
            <a:avLst/>
          </a:prstGeom>
          <a:noFill/>
          <a:ln/>
        </p:spPr>
        <p:txBody>
          <a:bodyPr wrap="square" lIns="0" tIns="0" rIns="0" bIns="0" rtlCol="0" anchor="t"/>
          <a:lstStyle/>
          <a:p>
            <a:pPr algn="l" indent="0" marL="0">
              <a:buNone/>
            </a:pPr>
            <a:r>
              <a:rPr lang="en-US" sz="1103" b="1" dirty="0">
                <a:solidFill>
                  <a:srgbClr val="143A6B"/>
                </a:solidFill>
                <a:latin typeface="Calibri" pitchFamily="34" charset="0"/>
                <a:ea typeface="Calibri" pitchFamily="34" charset="-122"/>
                <a:cs typeface="Calibri" pitchFamily="34" charset="-120"/>
              </a:rPr>
              <a:t>Genomgång</a:t>
            </a:r>
            <a:endParaRPr lang="en-US" sz="1103" dirty="0"/>
          </a:p>
        </p:txBody>
      </p:sp>
      <p:sp>
        <p:nvSpPr>
          <p:cNvPr id="58" name="Text 56"/>
          <p:cNvSpPr txBox="1"/>
          <p:nvPr/>
        </p:nvSpPr>
        <p:spPr>
          <a:xfrm>
            <a:off x="5446587" y="2237880"/>
            <a:ext cx="1042416" cy="309105"/>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5–⁠15 min · kärnan 2 och 3</a:t>
            </a:r>
            <a:endParaRPr lang="en-US" sz="998" dirty="0"/>
          </a:p>
        </p:txBody>
      </p:sp>
      <p:sp>
        <p:nvSpPr>
          <p:cNvPr id="59" name="Text 57"/>
          <p:cNvSpPr txBox="1"/>
          <p:nvPr/>
        </p:nvSpPr>
        <p:spPr>
          <a:xfrm>
            <a:off x="6653595" y="2067058"/>
            <a:ext cx="5026036" cy="154553"/>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Innehållet och strukturens steg:</a:t>
            </a:r>
            <a:endParaRPr lang="en-US" sz="998" dirty="0"/>
          </a:p>
        </p:txBody>
      </p:sp>
      <p:sp>
        <p:nvSpPr>
          <p:cNvPr id="60" name="Text 58"/>
          <p:cNvSpPr txBox="1"/>
          <p:nvPr/>
        </p:nvSpPr>
        <p:spPr>
          <a:xfrm>
            <a:off x="6653595" y="2221611"/>
            <a:ext cx="5026036" cy="341643"/>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Visa att 3 · 4 och 10 + 2 ger 12. Visa EPA med en elev. Säg målet och att du drar en symbol</a:t>
            </a:r>
            <a:endParaRPr lang="en-US" sz="1103" dirty="0"/>
          </a:p>
        </p:txBody>
      </p:sp>
      <p:sp>
        <p:nvSpPr>
          <p:cNvPr id="61" name="Shape 59"/>
          <p:cNvSpPr/>
          <p:nvPr/>
        </p:nvSpPr>
        <p:spPr>
          <a:xfrm>
            <a:off x="5373435" y="2618118"/>
            <a:ext cx="1188720" cy="605923"/>
          </a:xfrm>
          <a:prstGeom prst="rect">
            <a:avLst/>
          </a:prstGeom>
          <a:solidFill>
            <a:srgbClr val="F3F6FA"/>
          </a:solidFill>
          <a:ln w="12700">
            <a:solidFill>
              <a:srgbClr val="F3F6FA"/>
            </a:solidFill>
            <a:prstDash val="solid"/>
          </a:ln>
        </p:spPr>
      </p:sp>
      <p:sp>
        <p:nvSpPr>
          <p:cNvPr id="62" name="Shape 60"/>
          <p:cNvSpPr/>
          <p:nvPr/>
        </p:nvSpPr>
        <p:spPr>
          <a:xfrm>
            <a:off x="5373435" y="2618118"/>
            <a:ext cx="6397636" cy="9144"/>
          </a:xfrm>
          <a:prstGeom prst="rect">
            <a:avLst/>
          </a:prstGeom>
          <a:solidFill>
            <a:srgbClr val="E1E6EB"/>
          </a:solidFill>
          <a:ln w="12700">
            <a:solidFill>
              <a:srgbClr val="E1E6EB"/>
            </a:solidFill>
            <a:prstDash val="solid"/>
          </a:ln>
        </p:spPr>
      </p:sp>
      <p:sp>
        <p:nvSpPr>
          <p:cNvPr id="63" name="Text 61"/>
          <p:cNvSpPr txBox="1"/>
          <p:nvPr/>
        </p:nvSpPr>
        <p:spPr>
          <a:xfrm>
            <a:off x="5446587" y="2672982"/>
            <a:ext cx="1042416" cy="170821"/>
          </a:xfrm>
          <a:prstGeom prst="rect">
            <a:avLst/>
          </a:prstGeom>
          <a:noFill/>
          <a:ln/>
        </p:spPr>
        <p:txBody>
          <a:bodyPr wrap="square" lIns="0" tIns="0" rIns="0" bIns="0" rtlCol="0" anchor="t"/>
          <a:lstStyle/>
          <a:p>
            <a:pPr algn="l" indent="0" marL="0">
              <a:buNone/>
            </a:pPr>
            <a:r>
              <a:rPr lang="en-US" sz="1103" b="1" dirty="0">
                <a:solidFill>
                  <a:srgbClr val="143A6B"/>
                </a:solidFill>
                <a:latin typeface="Calibri" pitchFamily="34" charset="0"/>
                <a:ea typeface="Calibri" pitchFamily="34" charset="-122"/>
                <a:cs typeface="Calibri" pitchFamily="34" charset="-120"/>
              </a:rPr>
              <a:t>Samarbetet</a:t>
            </a:r>
            <a:endParaRPr lang="en-US" sz="1103" dirty="0"/>
          </a:p>
        </p:txBody>
      </p:sp>
      <p:sp>
        <p:nvSpPr>
          <p:cNvPr id="64" name="Text 62"/>
          <p:cNvSpPr txBox="1"/>
          <p:nvPr/>
        </p:nvSpPr>
        <p:spPr>
          <a:xfrm>
            <a:off x="5446587" y="2843803"/>
            <a:ext cx="1042416" cy="309105"/>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15–⁠32 min · kärnan 1, 2, 4 och 5</a:t>
            </a:r>
            <a:endParaRPr lang="en-US" sz="998" dirty="0"/>
          </a:p>
        </p:txBody>
      </p:sp>
      <p:sp>
        <p:nvSpPr>
          <p:cNvPr id="65" name="Text 63"/>
          <p:cNvSpPr txBox="1"/>
          <p:nvPr/>
        </p:nvSpPr>
        <p:spPr>
          <a:xfrm>
            <a:off x="6653595" y="2672982"/>
            <a:ext cx="5026036" cy="154553"/>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Uppgiften, eller en fråga med många svar:</a:t>
            </a:r>
            <a:endParaRPr lang="en-US" sz="998" dirty="0"/>
          </a:p>
        </p:txBody>
      </p:sp>
      <p:sp>
        <p:nvSpPr>
          <p:cNvPr id="66" name="Text 64"/>
          <p:cNvSpPr txBox="1"/>
          <p:nvPr/>
        </p:nvSpPr>
        <p:spPr>
          <a:xfrm>
            <a:off x="6653595" y="2827534"/>
            <a:ext cx="5026036" cy="341643"/>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”Tänk själv på ett sätt att få 24. Säg ditt, och lyssna på kompisens. Hitta ett tredje tillsammans.” Säg vad du hör</a:t>
            </a:r>
            <a:endParaRPr lang="en-US" sz="1103" dirty="0"/>
          </a:p>
        </p:txBody>
      </p:sp>
      <p:sp>
        <p:nvSpPr>
          <p:cNvPr id="67" name="Shape 65"/>
          <p:cNvSpPr/>
          <p:nvPr/>
        </p:nvSpPr>
        <p:spPr>
          <a:xfrm>
            <a:off x="5373435" y="3224041"/>
            <a:ext cx="1188720" cy="589655"/>
          </a:xfrm>
          <a:prstGeom prst="rect">
            <a:avLst/>
          </a:prstGeom>
          <a:solidFill>
            <a:srgbClr val="F3F6FA"/>
          </a:solidFill>
          <a:ln w="12700">
            <a:solidFill>
              <a:srgbClr val="F3F6FA"/>
            </a:solidFill>
            <a:prstDash val="solid"/>
          </a:ln>
        </p:spPr>
      </p:sp>
      <p:sp>
        <p:nvSpPr>
          <p:cNvPr id="68" name="Shape 66"/>
          <p:cNvSpPr/>
          <p:nvPr/>
        </p:nvSpPr>
        <p:spPr>
          <a:xfrm>
            <a:off x="5373435" y="3224041"/>
            <a:ext cx="6397636" cy="9144"/>
          </a:xfrm>
          <a:prstGeom prst="rect">
            <a:avLst/>
          </a:prstGeom>
          <a:solidFill>
            <a:srgbClr val="E1E6EB"/>
          </a:solidFill>
          <a:ln w="12700">
            <a:solidFill>
              <a:srgbClr val="E1E6EB"/>
            </a:solidFill>
            <a:prstDash val="solid"/>
          </a:ln>
        </p:spPr>
      </p:sp>
      <p:sp>
        <p:nvSpPr>
          <p:cNvPr id="69" name="Text 67"/>
          <p:cNvSpPr txBox="1"/>
          <p:nvPr/>
        </p:nvSpPr>
        <p:spPr>
          <a:xfrm>
            <a:off x="5446587" y="3278905"/>
            <a:ext cx="1042416" cy="170821"/>
          </a:xfrm>
          <a:prstGeom prst="rect">
            <a:avLst/>
          </a:prstGeom>
          <a:noFill/>
          <a:ln/>
        </p:spPr>
        <p:txBody>
          <a:bodyPr wrap="square" lIns="0" tIns="0" rIns="0" bIns="0" rtlCol="0" anchor="t"/>
          <a:lstStyle/>
          <a:p>
            <a:pPr algn="l" indent="0" marL="0">
              <a:buNone/>
            </a:pPr>
            <a:r>
              <a:rPr lang="en-US" sz="1103" b="1" dirty="0">
                <a:solidFill>
                  <a:srgbClr val="143A6B"/>
                </a:solidFill>
                <a:latin typeface="Calibri" pitchFamily="34" charset="0"/>
                <a:ea typeface="Calibri" pitchFamily="34" charset="-122"/>
                <a:cs typeface="Calibri" pitchFamily="34" charset="-120"/>
              </a:rPr>
              <a:t>Var och en visar</a:t>
            </a:r>
            <a:endParaRPr lang="en-US" sz="1103" dirty="0"/>
          </a:p>
        </p:txBody>
      </p:sp>
      <p:sp>
        <p:nvSpPr>
          <p:cNvPr id="70" name="Text 68"/>
          <p:cNvSpPr txBox="1"/>
          <p:nvPr/>
        </p:nvSpPr>
        <p:spPr>
          <a:xfrm>
            <a:off x="5446587" y="3449726"/>
            <a:ext cx="1042416" cy="309105"/>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32–⁠40 min · kärnan 3</a:t>
            </a:r>
            <a:endParaRPr lang="en-US" sz="998" dirty="0"/>
          </a:p>
        </p:txBody>
      </p:sp>
      <p:sp>
        <p:nvSpPr>
          <p:cNvPr id="71" name="Text 69"/>
          <p:cNvSpPr txBox="1"/>
          <p:nvPr/>
        </p:nvSpPr>
        <p:spPr>
          <a:xfrm>
            <a:off x="6653595" y="3278905"/>
            <a:ext cx="5026036" cy="154553"/>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Den egna uppgiften, där felet syns:</a:t>
            </a:r>
            <a:endParaRPr lang="en-US" sz="998" dirty="0"/>
          </a:p>
        </p:txBody>
      </p:sp>
      <p:sp>
        <p:nvSpPr>
          <p:cNvPr id="72" name="Text 70"/>
          <p:cNvSpPr txBox="1"/>
          <p:nvPr/>
        </p:nvSpPr>
        <p:spPr>
          <a:xfrm>
            <a:off x="6653595" y="3433458"/>
            <a:ext cx="5026036" cy="170821"/>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En symbol, två förklarar parets sätt. Alla gör 36 på två sätt, ett med gånger</a:t>
            </a:r>
            <a:endParaRPr lang="en-US" sz="1103" dirty="0"/>
          </a:p>
        </p:txBody>
      </p:sp>
      <p:sp>
        <p:nvSpPr>
          <p:cNvPr id="73" name="Shape 71"/>
          <p:cNvSpPr/>
          <p:nvPr/>
        </p:nvSpPr>
        <p:spPr>
          <a:xfrm>
            <a:off x="5373435" y="3813696"/>
            <a:ext cx="1188720" cy="1766945"/>
          </a:xfrm>
          <a:prstGeom prst="rect">
            <a:avLst/>
          </a:prstGeom>
          <a:solidFill>
            <a:srgbClr val="F3F6FA"/>
          </a:solidFill>
          <a:ln w="12700">
            <a:solidFill>
              <a:srgbClr val="F3F6FA"/>
            </a:solidFill>
            <a:prstDash val="solid"/>
          </a:ln>
        </p:spPr>
      </p:sp>
      <p:sp>
        <p:nvSpPr>
          <p:cNvPr id="74" name="Shape 72"/>
          <p:cNvSpPr/>
          <p:nvPr/>
        </p:nvSpPr>
        <p:spPr>
          <a:xfrm>
            <a:off x="5373435" y="3813696"/>
            <a:ext cx="6397636" cy="9144"/>
          </a:xfrm>
          <a:prstGeom prst="rect">
            <a:avLst/>
          </a:prstGeom>
          <a:solidFill>
            <a:srgbClr val="E1E6EB"/>
          </a:solidFill>
          <a:ln w="12700">
            <a:solidFill>
              <a:srgbClr val="E1E6EB"/>
            </a:solidFill>
            <a:prstDash val="solid"/>
          </a:ln>
        </p:spPr>
      </p:sp>
      <p:sp>
        <p:nvSpPr>
          <p:cNvPr id="75" name="Text 73"/>
          <p:cNvSpPr txBox="1"/>
          <p:nvPr/>
        </p:nvSpPr>
        <p:spPr>
          <a:xfrm>
            <a:off x="5446587" y="3868560"/>
            <a:ext cx="1042416" cy="170821"/>
          </a:xfrm>
          <a:prstGeom prst="rect">
            <a:avLst/>
          </a:prstGeom>
          <a:noFill/>
          <a:ln/>
        </p:spPr>
        <p:txBody>
          <a:bodyPr wrap="square" lIns="0" tIns="0" rIns="0" bIns="0" rtlCol="0" anchor="t"/>
          <a:lstStyle/>
          <a:p>
            <a:pPr algn="l" indent="0" marL="0">
              <a:buNone/>
            </a:pPr>
            <a:r>
              <a:rPr lang="en-US" sz="1103" b="1" dirty="0">
                <a:solidFill>
                  <a:srgbClr val="143A6B"/>
                </a:solidFill>
                <a:latin typeface="Calibri" pitchFamily="34" charset="0"/>
                <a:ea typeface="Calibri" pitchFamily="34" charset="-122"/>
                <a:cs typeface="Calibri" pitchFamily="34" charset="-120"/>
              </a:rPr>
              <a:t>Beslutet</a:t>
            </a:r>
            <a:endParaRPr lang="en-US" sz="1103" dirty="0"/>
          </a:p>
        </p:txBody>
      </p:sp>
      <p:sp>
        <p:nvSpPr>
          <p:cNvPr id="76" name="Text 74"/>
          <p:cNvSpPr txBox="1"/>
          <p:nvPr/>
        </p:nvSpPr>
        <p:spPr>
          <a:xfrm>
            <a:off x="5446587" y="4039381"/>
            <a:ext cx="1042416" cy="154553"/>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elever i dag: 28</a:t>
            </a:r>
            <a:endParaRPr lang="en-US" sz="998" dirty="0"/>
          </a:p>
        </p:txBody>
      </p:sp>
      <p:sp>
        <p:nvSpPr>
          <p:cNvPr id="77" name="Shape 75"/>
          <p:cNvSpPr/>
          <p:nvPr/>
        </p:nvSpPr>
        <p:spPr>
          <a:xfrm>
            <a:off x="6653595" y="3868560"/>
            <a:ext cx="1626577" cy="1657217"/>
          </a:xfrm>
          <a:prstGeom prst="rect">
            <a:avLst/>
          </a:prstGeom>
          <a:solidFill>
            <a:srgbClr val="E3F1E8"/>
          </a:solidFill>
          <a:ln w="12700">
            <a:solidFill>
              <a:srgbClr val="E3F1E8"/>
            </a:solidFill>
            <a:prstDash val="solid"/>
          </a:ln>
        </p:spPr>
      </p:sp>
      <p:sp>
        <p:nvSpPr>
          <p:cNvPr id="78" name="Shape 76"/>
          <p:cNvSpPr/>
          <p:nvPr/>
        </p:nvSpPr>
        <p:spPr>
          <a:xfrm>
            <a:off x="6653595" y="3868560"/>
            <a:ext cx="45720" cy="1657217"/>
          </a:xfrm>
          <a:prstGeom prst="rect">
            <a:avLst/>
          </a:prstGeom>
          <a:solidFill>
            <a:srgbClr val="1E6B45"/>
          </a:solidFill>
          <a:ln w="12700">
            <a:solidFill>
              <a:srgbClr val="1E6B45"/>
            </a:solidFill>
            <a:prstDash val="solid"/>
          </a:ln>
        </p:spPr>
      </p:sp>
      <p:sp>
        <p:nvSpPr>
          <p:cNvPr id="79" name="Text 77"/>
          <p:cNvSpPr txBox="1"/>
          <p:nvPr/>
        </p:nvSpPr>
        <p:spPr>
          <a:xfrm>
            <a:off x="6763323" y="3932568"/>
            <a:ext cx="1443697" cy="170821"/>
          </a:xfrm>
          <a:prstGeom prst="rect">
            <a:avLst/>
          </a:prstGeom>
          <a:noFill/>
          <a:ln/>
        </p:spPr>
        <p:txBody>
          <a:bodyPr wrap="square" lIns="0" tIns="0" rIns="0" bIns="0" rtlCol="0" anchor="t"/>
          <a:lstStyle/>
          <a:p>
            <a:pPr algn="l" indent="0" marL="0">
              <a:buNone/>
            </a:pPr>
            <a:r>
              <a:rPr lang="en-US" sz="1103" b="1" dirty="0">
                <a:solidFill>
                  <a:srgbClr val="14202B"/>
                </a:solidFill>
                <a:latin typeface="Calibri" pitchFamily="34" charset="0"/>
                <a:ea typeface="Calibri" pitchFamily="34" charset="-122"/>
                <a:cs typeface="Calibri" pitchFamily="34" charset="-120"/>
              </a:rPr>
              <a:t>Nästan alla kan</a:t>
            </a:r>
            <a:endParaRPr lang="en-US" sz="1103" dirty="0"/>
          </a:p>
        </p:txBody>
      </p:sp>
      <p:sp>
        <p:nvSpPr>
          <p:cNvPr id="80" name="Text 78"/>
          <p:cNvSpPr txBox="1"/>
          <p:nvPr/>
        </p:nvSpPr>
        <p:spPr>
          <a:xfrm>
            <a:off x="6763323" y="4103389"/>
            <a:ext cx="1443697" cy="772763"/>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Högst 5 av 28 med fel. Gå till Avslutet. I nästa samarbete sätter du dig först med dem som inte kunde.</a:t>
            </a:r>
            <a:endParaRPr lang="en-US" sz="998" dirty="0"/>
          </a:p>
        </p:txBody>
      </p:sp>
      <p:sp>
        <p:nvSpPr>
          <p:cNvPr id="81" name="Text 79"/>
          <p:cNvSpPr txBox="1"/>
          <p:nvPr/>
        </p:nvSpPr>
        <p:spPr>
          <a:xfrm>
            <a:off x="6763323" y="4912728"/>
            <a:ext cx="1443697" cy="512464"/>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Jag sätter mig först med: </a:t>
            </a:r>
            <a:pPr algn="l" indent="0" marL="0">
              <a:buNone/>
            </a:pPr>
            <a:r>
              <a:rPr lang="en-US" sz="1103" b="1" dirty="0">
                <a:solidFill>
                  <a:srgbClr val="59636E"/>
                </a:solidFill>
                <a:latin typeface="Calibri" pitchFamily="34" charset="0"/>
                <a:ea typeface="Calibri" pitchFamily="34" charset="-122"/>
                <a:cs typeface="Calibri" pitchFamily="34" charset="-120"/>
              </a:rPr>
              <a:t>dem som adderade talen</a:t>
            </a:r>
            <a:endParaRPr lang="en-US" sz="1103" dirty="0"/>
          </a:p>
        </p:txBody>
      </p:sp>
      <p:sp>
        <p:nvSpPr>
          <p:cNvPr id="82" name="Shape 80"/>
          <p:cNvSpPr/>
          <p:nvPr/>
        </p:nvSpPr>
        <p:spPr>
          <a:xfrm>
            <a:off x="8353324" y="3868560"/>
            <a:ext cx="1626577" cy="1657217"/>
          </a:xfrm>
          <a:prstGeom prst="rect">
            <a:avLst/>
          </a:prstGeom>
          <a:solidFill>
            <a:srgbClr val="FDF6E3"/>
          </a:solidFill>
          <a:ln w="12700">
            <a:solidFill>
              <a:srgbClr val="FDF6E3"/>
            </a:solidFill>
            <a:prstDash val="solid"/>
          </a:ln>
        </p:spPr>
      </p:sp>
      <p:sp>
        <p:nvSpPr>
          <p:cNvPr id="83" name="Shape 81"/>
          <p:cNvSpPr/>
          <p:nvPr/>
        </p:nvSpPr>
        <p:spPr>
          <a:xfrm>
            <a:off x="8353324" y="3868560"/>
            <a:ext cx="45720" cy="1657217"/>
          </a:xfrm>
          <a:prstGeom prst="rect">
            <a:avLst/>
          </a:prstGeom>
          <a:solidFill>
            <a:srgbClr val="C99700"/>
          </a:solidFill>
          <a:ln w="12700">
            <a:solidFill>
              <a:srgbClr val="C99700"/>
            </a:solidFill>
            <a:prstDash val="solid"/>
          </a:ln>
        </p:spPr>
      </p:sp>
      <p:sp>
        <p:nvSpPr>
          <p:cNvPr id="84" name="Text 82"/>
          <p:cNvSpPr txBox="1"/>
          <p:nvPr/>
        </p:nvSpPr>
        <p:spPr>
          <a:xfrm>
            <a:off x="8463052" y="3932568"/>
            <a:ext cx="1443697" cy="170821"/>
          </a:xfrm>
          <a:prstGeom prst="rect">
            <a:avLst/>
          </a:prstGeom>
          <a:noFill/>
          <a:ln/>
        </p:spPr>
        <p:txBody>
          <a:bodyPr wrap="square" lIns="0" tIns="0" rIns="0" bIns="0" rtlCol="0" anchor="t"/>
          <a:lstStyle/>
          <a:p>
            <a:pPr algn="l" indent="0" marL="0">
              <a:buNone/>
            </a:pPr>
            <a:r>
              <a:rPr lang="en-US" sz="1103" b="1" dirty="0">
                <a:solidFill>
                  <a:srgbClr val="14202B"/>
                </a:solidFill>
                <a:latin typeface="Calibri" pitchFamily="34" charset="0"/>
                <a:ea typeface="Calibri" pitchFamily="34" charset="-122"/>
                <a:cs typeface="Calibri" pitchFamily="34" charset="-120"/>
              </a:rPr>
              <a:t>De flesta kan</a:t>
            </a:r>
            <a:endParaRPr lang="en-US" sz="1103" dirty="0"/>
          </a:p>
        </p:txBody>
      </p:sp>
      <p:sp>
        <p:nvSpPr>
          <p:cNvPr id="85" name="Text 83"/>
          <p:cNvSpPr txBox="1"/>
          <p:nvPr/>
        </p:nvSpPr>
        <p:spPr>
          <a:xfrm>
            <a:off x="8463052" y="4103389"/>
            <a:ext cx="1443697" cy="772763"/>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6–13 av 28 med fel. Paren visar varandra sina lösningar och förklarar, och du lyfter ett vanligt missförstånd.</a:t>
            </a:r>
            <a:endParaRPr lang="en-US" sz="998" dirty="0"/>
          </a:p>
        </p:txBody>
      </p:sp>
      <p:sp>
        <p:nvSpPr>
          <p:cNvPr id="86" name="Text 84"/>
          <p:cNvSpPr txBox="1"/>
          <p:nvPr/>
        </p:nvSpPr>
        <p:spPr>
          <a:xfrm>
            <a:off x="8463052" y="4912728"/>
            <a:ext cx="1443697" cy="341643"/>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Missförståndet jag lyfter: </a:t>
            </a:r>
            <a:pPr algn="l" indent="0" marL="0">
              <a:buNone/>
            </a:pPr>
            <a:r>
              <a:rPr lang="en-US" sz="1103" b="1" dirty="0">
                <a:solidFill>
                  <a:srgbClr val="59636E"/>
                </a:solidFill>
                <a:latin typeface="Calibri" pitchFamily="34" charset="0"/>
                <a:ea typeface="Calibri" pitchFamily="34" charset="-122"/>
                <a:cs typeface="Calibri" pitchFamily="34" charset="-120"/>
              </a:rPr>
              <a:t>30 + 6 mot 30 · 6</a:t>
            </a:r>
            <a:endParaRPr lang="en-US" sz="1103" dirty="0"/>
          </a:p>
        </p:txBody>
      </p:sp>
      <p:sp>
        <p:nvSpPr>
          <p:cNvPr id="87" name="Text 85"/>
          <p:cNvSpPr txBox="1"/>
          <p:nvPr/>
        </p:nvSpPr>
        <p:spPr>
          <a:xfrm>
            <a:off x="8463052" y="5290947"/>
            <a:ext cx="1443697" cy="170821"/>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Paren jämför: </a:t>
            </a:r>
            <a:pPr algn="l" indent="0" marL="0">
              <a:buNone/>
            </a:pPr>
            <a:r>
              <a:rPr lang="en-US" sz="1103" b="1" dirty="0">
                <a:solidFill>
                  <a:srgbClr val="59636E"/>
                </a:solidFill>
                <a:latin typeface="Calibri" pitchFamily="34" charset="0"/>
                <a:ea typeface="Calibri" pitchFamily="34" charset="-122"/>
                <a:cs typeface="Calibri" pitchFamily="34" charset="-120"/>
              </a:rPr>
              <a:t>sina sätt</a:t>
            </a:r>
            <a:endParaRPr lang="en-US" sz="1103" dirty="0"/>
          </a:p>
        </p:txBody>
      </p:sp>
      <p:sp>
        <p:nvSpPr>
          <p:cNvPr id="88" name="Shape 86"/>
          <p:cNvSpPr/>
          <p:nvPr/>
        </p:nvSpPr>
        <p:spPr>
          <a:xfrm>
            <a:off x="10053054" y="3868560"/>
            <a:ext cx="1626577" cy="1657217"/>
          </a:xfrm>
          <a:prstGeom prst="rect">
            <a:avLst/>
          </a:prstGeom>
          <a:solidFill>
            <a:srgbClr val="EEF0F3"/>
          </a:solidFill>
          <a:ln w="12700">
            <a:solidFill>
              <a:srgbClr val="EEF0F3"/>
            </a:solidFill>
            <a:prstDash val="solid"/>
          </a:ln>
        </p:spPr>
      </p:sp>
      <p:sp>
        <p:nvSpPr>
          <p:cNvPr id="89" name="Shape 87"/>
          <p:cNvSpPr/>
          <p:nvPr/>
        </p:nvSpPr>
        <p:spPr>
          <a:xfrm>
            <a:off x="10053054" y="3868560"/>
            <a:ext cx="45720" cy="1657217"/>
          </a:xfrm>
          <a:prstGeom prst="rect">
            <a:avLst/>
          </a:prstGeom>
          <a:solidFill>
            <a:srgbClr val="6F7C8A"/>
          </a:solidFill>
          <a:ln w="12700">
            <a:solidFill>
              <a:srgbClr val="6F7C8A"/>
            </a:solidFill>
            <a:prstDash val="solid"/>
          </a:ln>
        </p:spPr>
      </p:sp>
      <p:sp>
        <p:nvSpPr>
          <p:cNvPr id="90" name="Text 88"/>
          <p:cNvSpPr txBox="1"/>
          <p:nvPr/>
        </p:nvSpPr>
        <p:spPr>
          <a:xfrm>
            <a:off x="10162782" y="3932568"/>
            <a:ext cx="1443697" cy="170821"/>
          </a:xfrm>
          <a:prstGeom prst="rect">
            <a:avLst/>
          </a:prstGeom>
          <a:noFill/>
          <a:ln/>
        </p:spPr>
        <p:txBody>
          <a:bodyPr wrap="square" lIns="0" tIns="0" rIns="0" bIns="0" rtlCol="0" anchor="t"/>
          <a:lstStyle/>
          <a:p>
            <a:pPr algn="l" indent="0" marL="0">
              <a:buNone/>
            </a:pPr>
            <a:r>
              <a:rPr lang="en-US" sz="1103" b="1" dirty="0">
                <a:solidFill>
                  <a:srgbClr val="14202B"/>
                </a:solidFill>
                <a:latin typeface="Calibri" pitchFamily="34" charset="0"/>
                <a:ea typeface="Calibri" pitchFamily="34" charset="-122"/>
                <a:cs typeface="Calibri" pitchFamily="34" charset="-120"/>
              </a:rPr>
              <a:t>Hälften eller färre kan</a:t>
            </a:r>
            <a:endParaRPr lang="en-US" sz="1103" dirty="0"/>
          </a:p>
        </p:txBody>
      </p:sp>
      <p:sp>
        <p:nvSpPr>
          <p:cNvPr id="91" name="Text 89"/>
          <p:cNvSpPr txBox="1"/>
          <p:nvPr/>
        </p:nvSpPr>
        <p:spPr>
          <a:xfrm>
            <a:off x="10162782" y="4103389"/>
            <a:ext cx="1443697" cy="618211"/>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14 eller fler av 28 med fel. Stanna och visa igen, och låt paren göra en uppgift till tillsammans.</a:t>
            </a:r>
            <a:endParaRPr lang="en-US" sz="998" dirty="0"/>
          </a:p>
        </p:txBody>
      </p:sp>
      <p:sp>
        <p:nvSpPr>
          <p:cNvPr id="92" name="Text 90"/>
          <p:cNvSpPr txBox="1"/>
          <p:nvPr/>
        </p:nvSpPr>
        <p:spPr>
          <a:xfrm>
            <a:off x="10162782" y="4758176"/>
            <a:ext cx="1443697" cy="512464"/>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Det jag visar igen: </a:t>
            </a:r>
            <a:pPr algn="l" indent="0" marL="0">
              <a:buNone/>
            </a:pPr>
            <a:r>
              <a:rPr lang="en-US" sz="1103" b="1" dirty="0">
                <a:solidFill>
                  <a:srgbClr val="59636E"/>
                </a:solidFill>
                <a:latin typeface="Calibri" pitchFamily="34" charset="0"/>
                <a:ea typeface="Calibri" pitchFamily="34" charset="-122"/>
                <a:cs typeface="Calibri" pitchFamily="34" charset="-120"/>
              </a:rPr>
              <a:t>fyra grupper med sex, med materialet</a:t>
            </a:r>
            <a:endParaRPr lang="en-US" sz="1103" dirty="0"/>
          </a:p>
        </p:txBody>
      </p:sp>
      <p:sp>
        <p:nvSpPr>
          <p:cNvPr id="93" name="Shape 91"/>
          <p:cNvSpPr/>
          <p:nvPr/>
        </p:nvSpPr>
        <p:spPr>
          <a:xfrm>
            <a:off x="5373435" y="5580640"/>
            <a:ext cx="1188720" cy="589655"/>
          </a:xfrm>
          <a:prstGeom prst="rect">
            <a:avLst/>
          </a:prstGeom>
          <a:solidFill>
            <a:srgbClr val="F3F6FA"/>
          </a:solidFill>
          <a:ln w="12700">
            <a:solidFill>
              <a:srgbClr val="F3F6FA"/>
            </a:solidFill>
            <a:prstDash val="solid"/>
          </a:ln>
        </p:spPr>
      </p:sp>
      <p:sp>
        <p:nvSpPr>
          <p:cNvPr id="94" name="Shape 92"/>
          <p:cNvSpPr/>
          <p:nvPr/>
        </p:nvSpPr>
        <p:spPr>
          <a:xfrm>
            <a:off x="5373435" y="5580640"/>
            <a:ext cx="6397636" cy="9144"/>
          </a:xfrm>
          <a:prstGeom prst="rect">
            <a:avLst/>
          </a:prstGeom>
          <a:solidFill>
            <a:srgbClr val="E1E6EB"/>
          </a:solidFill>
          <a:ln w="12700">
            <a:solidFill>
              <a:srgbClr val="E1E6EB"/>
            </a:solidFill>
            <a:prstDash val="solid"/>
          </a:ln>
        </p:spPr>
      </p:sp>
      <p:sp>
        <p:nvSpPr>
          <p:cNvPr id="95" name="Text 93"/>
          <p:cNvSpPr txBox="1"/>
          <p:nvPr/>
        </p:nvSpPr>
        <p:spPr>
          <a:xfrm>
            <a:off x="5446587" y="5635504"/>
            <a:ext cx="1042416" cy="170821"/>
          </a:xfrm>
          <a:prstGeom prst="rect">
            <a:avLst/>
          </a:prstGeom>
          <a:noFill/>
          <a:ln/>
        </p:spPr>
        <p:txBody>
          <a:bodyPr wrap="square" lIns="0" tIns="0" rIns="0" bIns="0" rtlCol="0" anchor="t"/>
          <a:lstStyle/>
          <a:p>
            <a:pPr algn="l" indent="0" marL="0">
              <a:buNone/>
            </a:pPr>
            <a:r>
              <a:rPr lang="en-US" sz="1103" b="1" dirty="0">
                <a:solidFill>
                  <a:srgbClr val="143A6B"/>
                </a:solidFill>
                <a:latin typeface="Calibri" pitchFamily="34" charset="0"/>
                <a:ea typeface="Calibri" pitchFamily="34" charset="-122"/>
                <a:cs typeface="Calibri" pitchFamily="34" charset="-120"/>
              </a:rPr>
              <a:t>Avslut</a:t>
            </a:r>
            <a:endParaRPr lang="en-US" sz="1103" dirty="0"/>
          </a:p>
        </p:txBody>
      </p:sp>
      <p:sp>
        <p:nvSpPr>
          <p:cNvPr id="96" name="Text 94"/>
          <p:cNvSpPr txBox="1"/>
          <p:nvPr/>
        </p:nvSpPr>
        <p:spPr>
          <a:xfrm>
            <a:off x="5446587" y="5806326"/>
            <a:ext cx="1042416" cy="309105"/>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40–⁠45 min · kärnan 1 och 5</a:t>
            </a:r>
            <a:endParaRPr lang="en-US" sz="998" dirty="0"/>
          </a:p>
        </p:txBody>
      </p:sp>
      <p:sp>
        <p:nvSpPr>
          <p:cNvPr id="97" name="Text 95"/>
          <p:cNvSpPr txBox="1"/>
          <p:nvPr/>
        </p:nvSpPr>
        <p:spPr>
          <a:xfrm>
            <a:off x="6653595" y="5635504"/>
            <a:ext cx="5026036" cy="154553"/>
          </a:xfrm>
          <a:prstGeom prst="rect">
            <a:avLst/>
          </a:prstGeom>
          <a:noFill/>
          <a:ln/>
        </p:spPr>
        <p:txBody>
          <a:bodyPr wrap="square" lIns="0" tIns="0" rIns="0" bIns="0" rtlCol="0" anchor="t"/>
          <a:lstStyle/>
          <a:p>
            <a:pPr algn="l" indent="0" marL="0">
              <a:buNone/>
            </a:pPr>
            <a:r>
              <a:rPr lang="en-US" sz="998" dirty="0">
                <a:solidFill>
                  <a:srgbClr val="4B5866"/>
                </a:solidFill>
                <a:latin typeface="Calibri" pitchFamily="34" charset="0"/>
                <a:ea typeface="Calibri" pitchFamily="34" charset="-122"/>
                <a:cs typeface="Calibri" pitchFamily="34" charset="-120"/>
              </a:rPr>
              <a:t>Frågorna till reflektionen:</a:t>
            </a:r>
            <a:endParaRPr lang="en-US" sz="998" dirty="0"/>
          </a:p>
        </p:txBody>
      </p:sp>
      <p:sp>
        <p:nvSpPr>
          <p:cNvPr id="98" name="Text 96"/>
          <p:cNvSpPr txBox="1"/>
          <p:nvPr/>
        </p:nvSpPr>
        <p:spPr>
          <a:xfrm>
            <a:off x="6653595" y="5790057"/>
            <a:ext cx="5026036" cy="170821"/>
          </a:xfrm>
          <a:prstGeom prst="rect">
            <a:avLst/>
          </a:prstGeom>
          <a:noFill/>
          <a:ln/>
        </p:spPr>
        <p:txBody>
          <a:bodyPr wrap="square" lIns="0" tIns="0" rIns="0" bIns="0" rtlCol="0" anchor="t"/>
          <a:lstStyle/>
          <a:p>
            <a:pPr algn="l" indent="0" marL="0">
              <a:buNone/>
            </a:pPr>
            <a:r>
              <a:rPr lang="en-US" sz="1103" b="1" dirty="0">
                <a:solidFill>
                  <a:srgbClr val="59636E"/>
                </a:solidFill>
                <a:latin typeface="Calibri" pitchFamily="34" charset="0"/>
                <a:ea typeface="Calibri" pitchFamily="34" charset="-122"/>
                <a:cs typeface="Calibri" pitchFamily="34" charset="-120"/>
              </a:rPr>
              <a:t>Vad hjälpte er att lära er? Vad gör ni bättre nästa gång?</a:t>
            </a:r>
            <a:endParaRPr lang="en-US" sz="1103" dirty="0"/>
          </a:p>
        </p:txBody>
      </p:sp>
      <p:sp>
        <p:nvSpPr>
          <p:cNvPr id="99" name="Shape 97"/>
          <p:cNvSpPr/>
          <p:nvPr/>
        </p:nvSpPr>
        <p:spPr>
          <a:xfrm>
            <a:off x="5373435" y="6170295"/>
            <a:ext cx="6397636" cy="9144"/>
          </a:xfrm>
          <a:prstGeom prst="rect">
            <a:avLst/>
          </a:prstGeom>
          <a:solidFill>
            <a:srgbClr val="E1E6EB"/>
          </a:solidFill>
          <a:ln w="12700">
            <a:solidFill>
              <a:srgbClr val="E1E6EB"/>
            </a:solidFill>
            <a:prstDash val="solid"/>
          </a:ln>
        </p:spPr>
      </p:sp>
      <p:sp>
        <p:nvSpPr>
          <p:cNvPr id="100" name="Text 98"/>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niclasfohlin.se/metoder/kooperativt-larande/lathund</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De första veckorna</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4/4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Text 5"/>
          <p:cNvSpPr txBox="1"/>
          <p:nvPr/>
        </p:nvSpPr>
        <p:spPr>
          <a:xfrm>
            <a:off x="420624" y="804672"/>
            <a:ext cx="11350447" cy="176632"/>
          </a:xfrm>
          <a:prstGeom prst="rect">
            <a:avLst/>
          </a:prstGeom>
          <a:noFill/>
          <a:ln/>
        </p:spPr>
        <p:txBody>
          <a:bodyPr wrap="square" lIns="0" tIns="0" rIns="0" bIns="0" rtlCol="0" anchor="t"/>
          <a:lstStyle/>
          <a:p>
            <a:pPr algn="l" indent="0" marL="0">
              <a:spcAft>
                <a:spcPts val="570"/>
              </a:spcAft>
              <a:buNone/>
            </a:pPr>
            <a:r>
              <a:rPr lang="en-US" sz="1140" dirty="0">
                <a:solidFill>
                  <a:srgbClr val="14202B"/>
                </a:solidFill>
                <a:latin typeface="Calibri" pitchFamily="34" charset="0"/>
                <a:ea typeface="Calibri" pitchFamily="34" charset="-122"/>
                <a:cs typeface="Calibri" pitchFamily="34" charset="-120"/>
              </a:rPr>
              <a:t>Metoden är troligen ny för dig och för klassen. Ordningen och takten är förslag.</a:t>
            </a:r>
            <a:endParaRPr lang="en-US" sz="1140" dirty="0"/>
          </a:p>
        </p:txBody>
      </p:sp>
      <p:sp>
        <p:nvSpPr>
          <p:cNvPr id="8" name="Shape 6"/>
          <p:cNvSpPr/>
          <p:nvPr/>
        </p:nvSpPr>
        <p:spPr>
          <a:xfrm>
            <a:off x="420624" y="1145896"/>
            <a:ext cx="11350447" cy="292608"/>
          </a:xfrm>
          <a:prstGeom prst="rect">
            <a:avLst/>
          </a:prstGeom>
          <a:solidFill>
            <a:srgbClr val="14202B"/>
          </a:solidFill>
          <a:ln w="12700">
            <a:solidFill>
              <a:srgbClr val="14202B"/>
            </a:solidFill>
            <a:prstDash val="solid"/>
          </a:ln>
        </p:spPr>
      </p:sp>
      <p:sp>
        <p:nvSpPr>
          <p:cNvPr id="9" name="Text 7"/>
          <p:cNvSpPr txBox="1"/>
          <p:nvPr/>
        </p:nvSpPr>
        <p:spPr>
          <a:xfrm>
            <a:off x="493776" y="1200760"/>
            <a:ext cx="2152901"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VECKA</a:t>
            </a:r>
            <a:endParaRPr lang="en-US" sz="1050" dirty="0"/>
          </a:p>
        </p:txBody>
      </p:sp>
      <p:sp>
        <p:nvSpPr>
          <p:cNvPr id="10" name="Text 8"/>
          <p:cNvSpPr txBox="1"/>
          <p:nvPr/>
        </p:nvSpPr>
        <p:spPr>
          <a:xfrm>
            <a:off x="2756405" y="1200760"/>
            <a:ext cx="3290069"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KLASSEN LÄR SIG</a:t>
            </a:r>
            <a:endParaRPr lang="en-US" sz="1050" dirty="0"/>
          </a:p>
        </p:txBody>
      </p:sp>
      <p:sp>
        <p:nvSpPr>
          <p:cNvPr id="11" name="Text 9"/>
          <p:cNvSpPr txBox="1"/>
          <p:nvPr/>
        </p:nvSpPr>
        <p:spPr>
          <a:xfrm>
            <a:off x="6156202" y="1200760"/>
            <a:ext cx="2941083"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DU ÖVAR</a:t>
            </a:r>
            <a:endParaRPr lang="en-US" sz="1050" dirty="0"/>
          </a:p>
        </p:txBody>
      </p:sp>
      <p:sp>
        <p:nvSpPr>
          <p:cNvPr id="12" name="Text 10"/>
          <p:cNvSpPr txBox="1"/>
          <p:nvPr/>
        </p:nvSpPr>
        <p:spPr>
          <a:xfrm>
            <a:off x="9207013" y="1200760"/>
            <a:ext cx="2527482"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GÅ VIDARE NÄR</a:t>
            </a:r>
            <a:endParaRPr lang="en-US" sz="1050" dirty="0"/>
          </a:p>
        </p:txBody>
      </p:sp>
      <p:sp>
        <p:nvSpPr>
          <p:cNvPr id="13" name="Shape 11"/>
          <p:cNvSpPr/>
          <p:nvPr/>
        </p:nvSpPr>
        <p:spPr>
          <a:xfrm>
            <a:off x="420624" y="1438504"/>
            <a:ext cx="11350447" cy="9144"/>
          </a:xfrm>
          <a:prstGeom prst="rect">
            <a:avLst/>
          </a:prstGeom>
          <a:solidFill>
            <a:srgbClr val="E1E6EB"/>
          </a:solidFill>
          <a:ln w="12700">
            <a:solidFill>
              <a:srgbClr val="E1E6EB"/>
            </a:solidFill>
            <a:prstDash val="solid"/>
          </a:ln>
        </p:spPr>
      </p:sp>
      <p:sp>
        <p:nvSpPr>
          <p:cNvPr id="14" name="Text 12"/>
          <p:cNvSpPr txBox="1"/>
          <p:nvPr/>
        </p:nvSpPr>
        <p:spPr>
          <a:xfrm>
            <a:off x="493776" y="1493368"/>
            <a:ext cx="2134613" cy="522313"/>
          </a:xfrm>
          <a:prstGeom prst="rect">
            <a:avLst/>
          </a:prstGeom>
          <a:noFill/>
          <a:ln/>
        </p:spPr>
        <p:txBody>
          <a:bodyPr wrap="square" lIns="0" tIns="0" rIns="0" bIns="0" rtlCol="0" anchor="t"/>
          <a:lstStyle/>
          <a:p>
            <a:pPr algn="l" indent="0" marL="0">
              <a:buNone/>
            </a:pPr>
            <a:r>
              <a:rPr lang="en-US" sz="1045" b="1" dirty="0">
                <a:solidFill>
                  <a:srgbClr val="14202B"/>
                </a:solidFill>
                <a:latin typeface="Calibri" pitchFamily="34" charset="0"/>
                <a:ea typeface="Calibri" pitchFamily="34" charset="-122"/>
                <a:cs typeface="Calibri" pitchFamily="34" charset="-120"/>
              </a:rPr>
              <a:t>1. Klimatet: Kamraten, T‑kortet och Ping‑pong‑prat</a:t>
            </a:r>
            <a:endParaRPr lang="en-US" sz="1045" dirty="0"/>
          </a:p>
        </p:txBody>
      </p:sp>
      <p:sp>
        <p:nvSpPr>
          <p:cNvPr id="15" name="Shape 13"/>
          <p:cNvSpPr/>
          <p:nvPr/>
        </p:nvSpPr>
        <p:spPr>
          <a:xfrm>
            <a:off x="2683253" y="1438504"/>
            <a:ext cx="9144" cy="595465"/>
          </a:xfrm>
          <a:prstGeom prst="rect">
            <a:avLst/>
          </a:prstGeom>
          <a:solidFill>
            <a:srgbClr val="E1E6EB"/>
          </a:solidFill>
          <a:ln w="12700">
            <a:solidFill>
              <a:srgbClr val="E1E6EB"/>
            </a:solidFill>
            <a:prstDash val="solid"/>
          </a:ln>
        </p:spPr>
      </p:sp>
      <p:sp>
        <p:nvSpPr>
          <p:cNvPr id="16" name="Text 14"/>
          <p:cNvSpPr txBox="1"/>
          <p:nvPr/>
        </p:nvSpPr>
        <p:spPr>
          <a:xfrm>
            <a:off x="2756405" y="1493368"/>
            <a:ext cx="3271781" cy="522313"/>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Att lyssna aktivt: vända sig mot kamraten, vänta på sin tur och tacka.</a:t>
            </a:r>
            <a:endParaRPr lang="en-US" sz="1045" dirty="0"/>
          </a:p>
        </p:txBody>
      </p:sp>
      <p:sp>
        <p:nvSpPr>
          <p:cNvPr id="17" name="Shape 15"/>
          <p:cNvSpPr/>
          <p:nvPr/>
        </p:nvSpPr>
        <p:spPr>
          <a:xfrm>
            <a:off x="6083050" y="1438504"/>
            <a:ext cx="9144" cy="595465"/>
          </a:xfrm>
          <a:prstGeom prst="rect">
            <a:avLst/>
          </a:prstGeom>
          <a:solidFill>
            <a:srgbClr val="E1E6EB"/>
          </a:solidFill>
          <a:ln w="12700">
            <a:solidFill>
              <a:srgbClr val="E1E6EB"/>
            </a:solidFill>
            <a:prstDash val="solid"/>
          </a:ln>
        </p:spPr>
      </p:sp>
      <p:sp>
        <p:nvSpPr>
          <p:cNvPr id="18" name="Text 16"/>
          <p:cNvSpPr txBox="1"/>
          <p:nvPr/>
        </p:nvSpPr>
        <p:spPr>
          <a:xfrm>
            <a:off x="6156202" y="1493368"/>
            <a:ext cx="2922795" cy="522313"/>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Att visa strukturen med en elev, tänka högt om det eleverna ska tänka på i samtalet och säga vad du såg.</a:t>
            </a:r>
            <a:endParaRPr lang="en-US" sz="1045" dirty="0"/>
          </a:p>
        </p:txBody>
      </p:sp>
      <p:sp>
        <p:nvSpPr>
          <p:cNvPr id="19" name="Shape 17"/>
          <p:cNvSpPr/>
          <p:nvPr/>
        </p:nvSpPr>
        <p:spPr>
          <a:xfrm>
            <a:off x="9133861" y="1438504"/>
            <a:ext cx="9144" cy="595465"/>
          </a:xfrm>
          <a:prstGeom prst="rect">
            <a:avLst/>
          </a:prstGeom>
          <a:solidFill>
            <a:srgbClr val="E1E6EB"/>
          </a:solidFill>
          <a:ln w="12700">
            <a:solidFill>
              <a:srgbClr val="E1E6EB"/>
            </a:solidFill>
            <a:prstDash val="solid"/>
          </a:ln>
        </p:spPr>
      </p:sp>
      <p:sp>
        <p:nvSpPr>
          <p:cNvPr id="20" name="Text 18"/>
          <p:cNvSpPr txBox="1"/>
          <p:nvPr/>
        </p:nvSpPr>
        <p:spPr>
          <a:xfrm>
            <a:off x="9207013" y="1493368"/>
            <a:ext cx="2509194" cy="522313"/>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nästan alla par turas om och tackar</a:t>
            </a:r>
            <a:endParaRPr lang="en-US" sz="1045" dirty="0"/>
          </a:p>
        </p:txBody>
      </p:sp>
      <p:sp>
        <p:nvSpPr>
          <p:cNvPr id="21" name="Shape 19"/>
          <p:cNvSpPr/>
          <p:nvPr/>
        </p:nvSpPr>
        <p:spPr>
          <a:xfrm>
            <a:off x="420624" y="2033968"/>
            <a:ext cx="11350447" cy="433553"/>
          </a:xfrm>
          <a:prstGeom prst="rect">
            <a:avLst/>
          </a:prstGeom>
          <a:solidFill>
            <a:srgbClr val="F8FAFC"/>
          </a:solidFill>
          <a:ln w="12700">
            <a:solidFill>
              <a:srgbClr val="F8FAFC"/>
            </a:solidFill>
            <a:prstDash val="solid"/>
          </a:ln>
        </p:spPr>
      </p:sp>
      <p:sp>
        <p:nvSpPr>
          <p:cNvPr id="22" name="Shape 20"/>
          <p:cNvSpPr/>
          <p:nvPr/>
        </p:nvSpPr>
        <p:spPr>
          <a:xfrm>
            <a:off x="420624" y="2033968"/>
            <a:ext cx="11350447" cy="9144"/>
          </a:xfrm>
          <a:prstGeom prst="rect">
            <a:avLst/>
          </a:prstGeom>
          <a:solidFill>
            <a:srgbClr val="E1E6EB"/>
          </a:solidFill>
          <a:ln w="12700">
            <a:solidFill>
              <a:srgbClr val="E1E6EB"/>
            </a:solidFill>
            <a:prstDash val="solid"/>
          </a:ln>
        </p:spPr>
      </p:sp>
      <p:sp>
        <p:nvSpPr>
          <p:cNvPr id="23" name="Text 21"/>
          <p:cNvSpPr txBox="1"/>
          <p:nvPr/>
        </p:nvSpPr>
        <p:spPr>
          <a:xfrm>
            <a:off x="493776" y="2088832"/>
            <a:ext cx="2134613" cy="360401"/>
          </a:xfrm>
          <a:prstGeom prst="rect">
            <a:avLst/>
          </a:prstGeom>
          <a:noFill/>
          <a:ln/>
        </p:spPr>
        <p:txBody>
          <a:bodyPr wrap="square" lIns="0" tIns="0" rIns="0" bIns="0" rtlCol="0" anchor="t"/>
          <a:lstStyle/>
          <a:p>
            <a:pPr algn="l" indent="0" marL="0">
              <a:buNone/>
            </a:pPr>
            <a:r>
              <a:rPr lang="en-US" sz="1045" b="1" dirty="0">
                <a:solidFill>
                  <a:srgbClr val="14202B"/>
                </a:solidFill>
                <a:latin typeface="Calibri" pitchFamily="34" charset="0"/>
                <a:ea typeface="Calibri" pitchFamily="34" charset="-122"/>
                <a:cs typeface="Calibri" pitchFamily="34" charset="-120"/>
              </a:rPr>
              <a:t>2. Samtalet: EPA och signalen</a:t>
            </a:r>
            <a:endParaRPr lang="en-US" sz="1045" dirty="0"/>
          </a:p>
        </p:txBody>
      </p:sp>
      <p:sp>
        <p:nvSpPr>
          <p:cNvPr id="24" name="Shape 22"/>
          <p:cNvSpPr/>
          <p:nvPr/>
        </p:nvSpPr>
        <p:spPr>
          <a:xfrm>
            <a:off x="2683253" y="2033968"/>
            <a:ext cx="9144" cy="433553"/>
          </a:xfrm>
          <a:prstGeom prst="rect">
            <a:avLst/>
          </a:prstGeom>
          <a:solidFill>
            <a:srgbClr val="E1E6EB"/>
          </a:solidFill>
          <a:ln w="12700">
            <a:solidFill>
              <a:srgbClr val="E1E6EB"/>
            </a:solidFill>
            <a:prstDash val="solid"/>
          </a:ln>
        </p:spPr>
      </p:sp>
      <p:sp>
        <p:nvSpPr>
          <p:cNvPr id="25" name="Text 23"/>
          <p:cNvSpPr txBox="1"/>
          <p:nvPr/>
        </p:nvSpPr>
        <p:spPr>
          <a:xfrm>
            <a:off x="2756405" y="2088832"/>
            <a:ext cx="3271781"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Att tänka högt: tänka själv först och säga sin tanke till kamraten, och att följa signalen.</a:t>
            </a:r>
            <a:endParaRPr lang="en-US" sz="1045" dirty="0"/>
          </a:p>
        </p:txBody>
      </p:sp>
      <p:sp>
        <p:nvSpPr>
          <p:cNvPr id="26" name="Shape 24"/>
          <p:cNvSpPr/>
          <p:nvPr/>
        </p:nvSpPr>
        <p:spPr>
          <a:xfrm>
            <a:off x="6083050" y="2033968"/>
            <a:ext cx="9144" cy="433553"/>
          </a:xfrm>
          <a:prstGeom prst="rect">
            <a:avLst/>
          </a:prstGeom>
          <a:solidFill>
            <a:srgbClr val="E1E6EB"/>
          </a:solidFill>
          <a:ln w="12700">
            <a:solidFill>
              <a:srgbClr val="E1E6EB"/>
            </a:solidFill>
            <a:prstDash val="solid"/>
          </a:ln>
        </p:spPr>
      </p:sp>
      <p:sp>
        <p:nvSpPr>
          <p:cNvPr id="27" name="Text 25"/>
          <p:cNvSpPr txBox="1"/>
          <p:nvPr/>
        </p:nvSpPr>
        <p:spPr>
          <a:xfrm>
            <a:off x="6156202" y="2088832"/>
            <a:ext cx="2922795"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Att ge tanketid och lyssna efter om båda säger något eget.</a:t>
            </a:r>
            <a:endParaRPr lang="en-US" sz="1045" dirty="0"/>
          </a:p>
        </p:txBody>
      </p:sp>
      <p:sp>
        <p:nvSpPr>
          <p:cNvPr id="28" name="Shape 26"/>
          <p:cNvSpPr/>
          <p:nvPr/>
        </p:nvSpPr>
        <p:spPr>
          <a:xfrm>
            <a:off x="9133861" y="2033968"/>
            <a:ext cx="9144" cy="433553"/>
          </a:xfrm>
          <a:prstGeom prst="rect">
            <a:avLst/>
          </a:prstGeom>
          <a:solidFill>
            <a:srgbClr val="E1E6EB"/>
          </a:solidFill>
          <a:ln w="12700">
            <a:solidFill>
              <a:srgbClr val="E1E6EB"/>
            </a:solidFill>
            <a:prstDash val="solid"/>
          </a:ln>
        </p:spPr>
      </p:sp>
      <p:sp>
        <p:nvSpPr>
          <p:cNvPr id="29" name="Text 27"/>
          <p:cNvSpPr txBox="1"/>
          <p:nvPr/>
        </p:nvSpPr>
        <p:spPr>
          <a:xfrm>
            <a:off x="9207013" y="2088832"/>
            <a:ext cx="2509194"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båda i nästan alla par säger något eget</a:t>
            </a:r>
            <a:endParaRPr lang="en-US" sz="1045" dirty="0"/>
          </a:p>
        </p:txBody>
      </p:sp>
      <p:sp>
        <p:nvSpPr>
          <p:cNvPr id="30" name="Shape 28"/>
          <p:cNvSpPr/>
          <p:nvPr/>
        </p:nvSpPr>
        <p:spPr>
          <a:xfrm>
            <a:off x="420624" y="2467521"/>
            <a:ext cx="11350447" cy="9144"/>
          </a:xfrm>
          <a:prstGeom prst="rect">
            <a:avLst/>
          </a:prstGeom>
          <a:solidFill>
            <a:srgbClr val="E1E6EB"/>
          </a:solidFill>
          <a:ln w="12700">
            <a:solidFill>
              <a:srgbClr val="E1E6EB"/>
            </a:solidFill>
            <a:prstDash val="solid"/>
          </a:ln>
        </p:spPr>
      </p:sp>
      <p:sp>
        <p:nvSpPr>
          <p:cNvPr id="31" name="Text 29"/>
          <p:cNvSpPr txBox="1"/>
          <p:nvPr/>
        </p:nvSpPr>
        <p:spPr>
          <a:xfrm>
            <a:off x="493776" y="2522385"/>
            <a:ext cx="2134613" cy="360401"/>
          </a:xfrm>
          <a:prstGeom prst="rect">
            <a:avLst/>
          </a:prstGeom>
          <a:noFill/>
          <a:ln/>
        </p:spPr>
        <p:txBody>
          <a:bodyPr wrap="square" lIns="0" tIns="0" rIns="0" bIns="0" rtlCol="0" anchor="t"/>
          <a:lstStyle/>
          <a:p>
            <a:pPr algn="l" indent="0" marL="0">
              <a:buNone/>
            </a:pPr>
            <a:r>
              <a:rPr lang="en-US" sz="1045" b="1" dirty="0">
                <a:solidFill>
                  <a:srgbClr val="14202B"/>
                </a:solidFill>
                <a:latin typeface="Calibri" pitchFamily="34" charset="0"/>
                <a:ea typeface="Calibri" pitchFamily="34" charset="-122"/>
                <a:cs typeface="Calibri" pitchFamily="34" charset="-120"/>
              </a:rPr>
              <a:t>3. Paret: Turas om</a:t>
            </a:r>
            <a:endParaRPr lang="en-US" sz="1045" dirty="0"/>
          </a:p>
        </p:txBody>
      </p:sp>
      <p:sp>
        <p:nvSpPr>
          <p:cNvPr id="32" name="Shape 30"/>
          <p:cNvSpPr/>
          <p:nvPr/>
        </p:nvSpPr>
        <p:spPr>
          <a:xfrm>
            <a:off x="2683253" y="2467521"/>
            <a:ext cx="9144" cy="433553"/>
          </a:xfrm>
          <a:prstGeom prst="rect">
            <a:avLst/>
          </a:prstGeom>
          <a:solidFill>
            <a:srgbClr val="E1E6EB"/>
          </a:solidFill>
          <a:ln w="12700">
            <a:solidFill>
              <a:srgbClr val="E1E6EB"/>
            </a:solidFill>
            <a:prstDash val="solid"/>
          </a:ln>
        </p:spPr>
      </p:sp>
      <p:sp>
        <p:nvSpPr>
          <p:cNvPr id="33" name="Text 31"/>
          <p:cNvSpPr txBox="1"/>
          <p:nvPr/>
        </p:nvSpPr>
        <p:spPr>
          <a:xfrm>
            <a:off x="2756405" y="2522385"/>
            <a:ext cx="3271781"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Att ställa frågor: fråga kompisen först och hjälpa utan att säga svaret.</a:t>
            </a:r>
            <a:endParaRPr lang="en-US" sz="1045" dirty="0"/>
          </a:p>
        </p:txBody>
      </p:sp>
      <p:sp>
        <p:nvSpPr>
          <p:cNvPr id="34" name="Shape 32"/>
          <p:cNvSpPr/>
          <p:nvPr/>
        </p:nvSpPr>
        <p:spPr>
          <a:xfrm>
            <a:off x="6083050" y="2467521"/>
            <a:ext cx="9144" cy="433553"/>
          </a:xfrm>
          <a:prstGeom prst="rect">
            <a:avLst/>
          </a:prstGeom>
          <a:solidFill>
            <a:srgbClr val="E1E6EB"/>
          </a:solidFill>
          <a:ln w="12700">
            <a:solidFill>
              <a:srgbClr val="E1E6EB"/>
            </a:solidFill>
            <a:prstDash val="solid"/>
          </a:ln>
        </p:spPr>
      </p:sp>
      <p:sp>
        <p:nvSpPr>
          <p:cNvPr id="35" name="Text 33"/>
          <p:cNvSpPr txBox="1"/>
          <p:nvPr/>
        </p:nvSpPr>
        <p:spPr>
          <a:xfrm>
            <a:off x="6156202" y="2522385"/>
            <a:ext cx="2922795"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Att fråga paret i stället för att ge svaret.</a:t>
            </a:r>
            <a:endParaRPr lang="en-US" sz="1045" dirty="0"/>
          </a:p>
        </p:txBody>
      </p:sp>
      <p:sp>
        <p:nvSpPr>
          <p:cNvPr id="36" name="Shape 34"/>
          <p:cNvSpPr/>
          <p:nvPr/>
        </p:nvSpPr>
        <p:spPr>
          <a:xfrm>
            <a:off x="9133861" y="2467521"/>
            <a:ext cx="9144" cy="433553"/>
          </a:xfrm>
          <a:prstGeom prst="rect">
            <a:avLst/>
          </a:prstGeom>
          <a:solidFill>
            <a:srgbClr val="E1E6EB"/>
          </a:solidFill>
          <a:ln w="12700">
            <a:solidFill>
              <a:srgbClr val="E1E6EB"/>
            </a:solidFill>
            <a:prstDash val="solid"/>
          </a:ln>
        </p:spPr>
      </p:sp>
      <p:sp>
        <p:nvSpPr>
          <p:cNvPr id="37" name="Text 35"/>
          <p:cNvSpPr txBox="1"/>
          <p:nvPr/>
        </p:nvSpPr>
        <p:spPr>
          <a:xfrm>
            <a:off x="9207013" y="2522385"/>
            <a:ext cx="2509194"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båda i nästan alla par du lyssnar på kan förklara parets lösningar</a:t>
            </a:r>
            <a:endParaRPr lang="en-US" sz="1045" dirty="0"/>
          </a:p>
        </p:txBody>
      </p:sp>
      <p:sp>
        <p:nvSpPr>
          <p:cNvPr id="38" name="Shape 36"/>
          <p:cNvSpPr/>
          <p:nvPr/>
        </p:nvSpPr>
        <p:spPr>
          <a:xfrm>
            <a:off x="420624" y="2901074"/>
            <a:ext cx="11350447" cy="433553"/>
          </a:xfrm>
          <a:prstGeom prst="rect">
            <a:avLst/>
          </a:prstGeom>
          <a:solidFill>
            <a:srgbClr val="F8FAFC"/>
          </a:solidFill>
          <a:ln w="12700">
            <a:solidFill>
              <a:srgbClr val="F8FAFC"/>
            </a:solidFill>
            <a:prstDash val="solid"/>
          </a:ln>
        </p:spPr>
      </p:sp>
      <p:sp>
        <p:nvSpPr>
          <p:cNvPr id="39" name="Shape 37"/>
          <p:cNvSpPr/>
          <p:nvPr/>
        </p:nvSpPr>
        <p:spPr>
          <a:xfrm>
            <a:off x="420624" y="2901074"/>
            <a:ext cx="11350447" cy="9144"/>
          </a:xfrm>
          <a:prstGeom prst="rect">
            <a:avLst/>
          </a:prstGeom>
          <a:solidFill>
            <a:srgbClr val="E1E6EB"/>
          </a:solidFill>
          <a:ln w="12700">
            <a:solidFill>
              <a:srgbClr val="E1E6EB"/>
            </a:solidFill>
            <a:prstDash val="solid"/>
          </a:ln>
        </p:spPr>
      </p:sp>
      <p:sp>
        <p:nvSpPr>
          <p:cNvPr id="40" name="Text 38"/>
          <p:cNvSpPr txBox="1"/>
          <p:nvPr/>
        </p:nvSpPr>
        <p:spPr>
          <a:xfrm>
            <a:off x="493776" y="2955938"/>
            <a:ext cx="2134613" cy="360401"/>
          </a:xfrm>
          <a:prstGeom prst="rect">
            <a:avLst/>
          </a:prstGeom>
          <a:noFill/>
          <a:ln/>
        </p:spPr>
        <p:txBody>
          <a:bodyPr wrap="square" lIns="0" tIns="0" rIns="0" bIns="0" rtlCol="0" anchor="t"/>
          <a:lstStyle/>
          <a:p>
            <a:pPr algn="l" indent="0" marL="0">
              <a:buNone/>
            </a:pPr>
            <a:r>
              <a:rPr lang="en-US" sz="1045" b="1" dirty="0">
                <a:solidFill>
                  <a:srgbClr val="14202B"/>
                </a:solidFill>
                <a:latin typeface="Calibri" pitchFamily="34" charset="0"/>
                <a:ea typeface="Calibri" pitchFamily="34" charset="-122"/>
                <a:cs typeface="Calibri" pitchFamily="34" charset="-120"/>
              </a:rPr>
              <a:t>4. Grupperna: Bordsön och Huvuden ihop</a:t>
            </a:r>
            <a:endParaRPr lang="en-US" sz="1045" dirty="0"/>
          </a:p>
        </p:txBody>
      </p:sp>
      <p:sp>
        <p:nvSpPr>
          <p:cNvPr id="41" name="Shape 39"/>
          <p:cNvSpPr/>
          <p:nvPr/>
        </p:nvSpPr>
        <p:spPr>
          <a:xfrm>
            <a:off x="2683253" y="2901074"/>
            <a:ext cx="9144" cy="433553"/>
          </a:xfrm>
          <a:prstGeom prst="rect">
            <a:avLst/>
          </a:prstGeom>
          <a:solidFill>
            <a:srgbClr val="E1E6EB"/>
          </a:solidFill>
          <a:ln w="12700">
            <a:solidFill>
              <a:srgbClr val="E1E6EB"/>
            </a:solidFill>
            <a:prstDash val="solid"/>
          </a:ln>
        </p:spPr>
      </p:sp>
      <p:sp>
        <p:nvSpPr>
          <p:cNvPr id="42" name="Text 40"/>
          <p:cNvSpPr txBox="1"/>
          <p:nvPr/>
        </p:nvSpPr>
        <p:spPr>
          <a:xfrm>
            <a:off x="2756405" y="2955938"/>
            <a:ext cx="3271781"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Att kolla att alla kan, och att enas vid bordsön om ett svar som alla kan ge.</a:t>
            </a:r>
            <a:endParaRPr lang="en-US" sz="1045" dirty="0"/>
          </a:p>
        </p:txBody>
      </p:sp>
      <p:sp>
        <p:nvSpPr>
          <p:cNvPr id="43" name="Shape 41"/>
          <p:cNvSpPr/>
          <p:nvPr/>
        </p:nvSpPr>
        <p:spPr>
          <a:xfrm>
            <a:off x="6083050" y="2901074"/>
            <a:ext cx="9144" cy="433553"/>
          </a:xfrm>
          <a:prstGeom prst="rect">
            <a:avLst/>
          </a:prstGeom>
          <a:solidFill>
            <a:srgbClr val="E1E6EB"/>
          </a:solidFill>
          <a:ln w="12700">
            <a:solidFill>
              <a:srgbClr val="E1E6EB"/>
            </a:solidFill>
            <a:prstDash val="solid"/>
          </a:ln>
        </p:spPr>
      </p:sp>
      <p:sp>
        <p:nvSpPr>
          <p:cNvPr id="44" name="Text 42"/>
          <p:cNvSpPr txBox="1"/>
          <p:nvPr/>
        </p:nvSpPr>
        <p:spPr>
          <a:xfrm>
            <a:off x="6156202" y="2955938"/>
            <a:ext cx="2922795"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Att dra en symbol ur skålen och låta bordsön hjälpa den som har symbolen att bli redo.</a:t>
            </a:r>
            <a:endParaRPr lang="en-US" sz="1045" dirty="0"/>
          </a:p>
        </p:txBody>
      </p:sp>
      <p:sp>
        <p:nvSpPr>
          <p:cNvPr id="45" name="Shape 43"/>
          <p:cNvSpPr/>
          <p:nvPr/>
        </p:nvSpPr>
        <p:spPr>
          <a:xfrm>
            <a:off x="9133861" y="2901074"/>
            <a:ext cx="9144" cy="433553"/>
          </a:xfrm>
          <a:prstGeom prst="rect">
            <a:avLst/>
          </a:prstGeom>
          <a:solidFill>
            <a:srgbClr val="E1E6EB"/>
          </a:solidFill>
          <a:ln w="12700">
            <a:solidFill>
              <a:srgbClr val="E1E6EB"/>
            </a:solidFill>
            <a:prstDash val="solid"/>
          </a:ln>
        </p:spPr>
      </p:sp>
      <p:sp>
        <p:nvSpPr>
          <p:cNvPr id="46" name="Text 44"/>
          <p:cNvSpPr txBox="1"/>
          <p:nvPr/>
        </p:nvSpPr>
        <p:spPr>
          <a:xfrm>
            <a:off x="9207013" y="2955938"/>
            <a:ext cx="2509194"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de du frågar kan svara för gruppen vid nästan alla bordsöar</a:t>
            </a:r>
            <a:endParaRPr lang="en-US" sz="1045" dirty="0"/>
          </a:p>
        </p:txBody>
      </p:sp>
      <p:sp>
        <p:nvSpPr>
          <p:cNvPr id="47" name="Shape 45"/>
          <p:cNvSpPr/>
          <p:nvPr/>
        </p:nvSpPr>
        <p:spPr>
          <a:xfrm>
            <a:off x="420624" y="3334626"/>
            <a:ext cx="11350447" cy="9144"/>
          </a:xfrm>
          <a:prstGeom prst="rect">
            <a:avLst/>
          </a:prstGeom>
          <a:solidFill>
            <a:srgbClr val="E1E6EB"/>
          </a:solidFill>
          <a:ln w="12700">
            <a:solidFill>
              <a:srgbClr val="E1E6EB"/>
            </a:solidFill>
            <a:prstDash val="solid"/>
          </a:ln>
        </p:spPr>
      </p:sp>
      <p:sp>
        <p:nvSpPr>
          <p:cNvPr id="48" name="Text 46"/>
          <p:cNvSpPr txBox="1"/>
          <p:nvPr/>
        </p:nvSpPr>
        <p:spPr>
          <a:xfrm>
            <a:off x="493776" y="3389490"/>
            <a:ext cx="2134613" cy="360401"/>
          </a:xfrm>
          <a:prstGeom prst="rect">
            <a:avLst/>
          </a:prstGeom>
          <a:noFill/>
          <a:ln/>
        </p:spPr>
        <p:txBody>
          <a:bodyPr wrap="square" lIns="0" tIns="0" rIns="0" bIns="0" rtlCol="0" anchor="t"/>
          <a:lstStyle/>
          <a:p>
            <a:pPr algn="l" indent="0" marL="0">
              <a:buNone/>
            </a:pPr>
            <a:r>
              <a:rPr lang="en-US" sz="1045" b="1" dirty="0">
                <a:solidFill>
                  <a:srgbClr val="14202B"/>
                </a:solidFill>
                <a:latin typeface="Calibri" pitchFamily="34" charset="0"/>
                <a:ea typeface="Calibri" pitchFamily="34" charset="-122"/>
                <a:cs typeface="Calibri" pitchFamily="34" charset="-120"/>
              </a:rPr>
              <a:t>5. Grupperna: Gruppen och Mötas på mitten</a:t>
            </a:r>
            <a:endParaRPr lang="en-US" sz="1045" dirty="0"/>
          </a:p>
        </p:txBody>
      </p:sp>
      <p:sp>
        <p:nvSpPr>
          <p:cNvPr id="49" name="Shape 47"/>
          <p:cNvSpPr/>
          <p:nvPr/>
        </p:nvSpPr>
        <p:spPr>
          <a:xfrm>
            <a:off x="2683253" y="3334626"/>
            <a:ext cx="9144" cy="433553"/>
          </a:xfrm>
          <a:prstGeom prst="rect">
            <a:avLst/>
          </a:prstGeom>
          <a:solidFill>
            <a:srgbClr val="E1E6EB"/>
          </a:solidFill>
          <a:ln w="12700">
            <a:solidFill>
              <a:srgbClr val="E1E6EB"/>
            </a:solidFill>
            <a:prstDash val="solid"/>
          </a:ln>
        </p:spPr>
      </p:sp>
      <p:sp>
        <p:nvSpPr>
          <p:cNvPr id="50" name="Text 48"/>
          <p:cNvSpPr txBox="1"/>
          <p:nvPr/>
        </p:nvSpPr>
        <p:spPr>
          <a:xfrm>
            <a:off x="2756405" y="3389490"/>
            <a:ext cx="3271781"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Att bygga vidare på kamratens idé och ge gruppen namn och kontrakt.</a:t>
            </a:r>
            <a:endParaRPr lang="en-US" sz="1045" dirty="0"/>
          </a:p>
        </p:txBody>
      </p:sp>
      <p:sp>
        <p:nvSpPr>
          <p:cNvPr id="51" name="Shape 49"/>
          <p:cNvSpPr/>
          <p:nvPr/>
        </p:nvSpPr>
        <p:spPr>
          <a:xfrm>
            <a:off x="6083050" y="3334626"/>
            <a:ext cx="9144" cy="433553"/>
          </a:xfrm>
          <a:prstGeom prst="rect">
            <a:avLst/>
          </a:prstGeom>
          <a:solidFill>
            <a:srgbClr val="E1E6EB"/>
          </a:solidFill>
          <a:ln w="12700">
            <a:solidFill>
              <a:srgbClr val="E1E6EB"/>
            </a:solidFill>
            <a:prstDash val="solid"/>
          </a:ln>
        </p:spPr>
      </p:sp>
      <p:sp>
        <p:nvSpPr>
          <p:cNvPr id="52" name="Text 50"/>
          <p:cNvSpPr txBox="1"/>
          <p:nvPr/>
        </p:nvSpPr>
        <p:spPr>
          <a:xfrm>
            <a:off x="6156202" y="3389490"/>
            <a:ext cx="2922795"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Att säga vad varje elev bidrog med.</a:t>
            </a:r>
            <a:endParaRPr lang="en-US" sz="1045" dirty="0"/>
          </a:p>
        </p:txBody>
      </p:sp>
      <p:sp>
        <p:nvSpPr>
          <p:cNvPr id="53" name="Shape 51"/>
          <p:cNvSpPr/>
          <p:nvPr/>
        </p:nvSpPr>
        <p:spPr>
          <a:xfrm>
            <a:off x="9133861" y="3334626"/>
            <a:ext cx="9144" cy="433553"/>
          </a:xfrm>
          <a:prstGeom prst="rect">
            <a:avLst/>
          </a:prstGeom>
          <a:solidFill>
            <a:srgbClr val="E1E6EB"/>
          </a:solidFill>
          <a:ln w="12700">
            <a:solidFill>
              <a:srgbClr val="E1E6EB"/>
            </a:solidFill>
            <a:prstDash val="solid"/>
          </a:ln>
        </p:spPr>
      </p:sp>
      <p:sp>
        <p:nvSpPr>
          <p:cNvPr id="54" name="Text 52"/>
          <p:cNvSpPr txBox="1"/>
          <p:nvPr/>
        </p:nvSpPr>
        <p:spPr>
          <a:xfrm>
            <a:off x="9207013" y="3389490"/>
            <a:ext cx="2509194"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nästan alla grupper visar hur de byggde vidare och säger vad de ska göra bättre</a:t>
            </a:r>
            <a:endParaRPr lang="en-US" sz="1045" dirty="0"/>
          </a:p>
        </p:txBody>
      </p:sp>
      <p:sp>
        <p:nvSpPr>
          <p:cNvPr id="55" name="Shape 53"/>
          <p:cNvSpPr/>
          <p:nvPr/>
        </p:nvSpPr>
        <p:spPr>
          <a:xfrm>
            <a:off x="420624" y="1145896"/>
            <a:ext cx="11350447" cy="2622283"/>
          </a:xfrm>
          <a:prstGeom prst="rect">
            <a:avLst/>
          </a:prstGeom>
          <a:ln w="12700">
            <a:solidFill>
              <a:srgbClr val="14202B"/>
            </a:solidFill>
            <a:prstDash val="solid"/>
          </a:ln>
        </p:spPr>
      </p:sp>
      <p:sp>
        <p:nvSpPr>
          <p:cNvPr id="56" name="Shape 54"/>
          <p:cNvSpPr/>
          <p:nvPr/>
        </p:nvSpPr>
        <p:spPr>
          <a:xfrm>
            <a:off x="6086704" y="3859619"/>
            <a:ext cx="18288" cy="2797213"/>
          </a:xfrm>
          <a:prstGeom prst="rect">
            <a:avLst/>
          </a:prstGeom>
          <a:solidFill>
            <a:srgbClr val="14202B"/>
          </a:solidFill>
          <a:ln w="12700">
            <a:solidFill>
              <a:srgbClr val="14202B"/>
            </a:solidFill>
            <a:prstDash val="solid"/>
          </a:ln>
        </p:spPr>
      </p:sp>
      <p:sp>
        <p:nvSpPr>
          <p:cNvPr id="57" name="Shape 55"/>
          <p:cNvSpPr/>
          <p:nvPr/>
        </p:nvSpPr>
        <p:spPr>
          <a:xfrm>
            <a:off x="420624" y="3932771"/>
            <a:ext cx="5519776" cy="933120"/>
          </a:xfrm>
          <a:prstGeom prst="rect">
            <a:avLst/>
          </a:prstGeom>
          <a:solidFill>
            <a:srgbClr val="FBF3E4"/>
          </a:solidFill>
          <a:ln w="12700">
            <a:solidFill>
              <a:srgbClr val="FBF3E4"/>
            </a:solidFill>
            <a:prstDash val="solid"/>
          </a:ln>
        </p:spPr>
      </p:sp>
      <p:sp>
        <p:nvSpPr>
          <p:cNvPr id="58" name="Shape 56"/>
          <p:cNvSpPr/>
          <p:nvPr/>
        </p:nvSpPr>
        <p:spPr>
          <a:xfrm>
            <a:off x="420624" y="3932771"/>
            <a:ext cx="36576" cy="933120"/>
          </a:xfrm>
          <a:prstGeom prst="rect">
            <a:avLst/>
          </a:prstGeom>
          <a:solidFill>
            <a:srgbClr val="8A5A1E"/>
          </a:solidFill>
          <a:ln w="12700">
            <a:solidFill>
              <a:srgbClr val="8A5A1E"/>
            </a:solidFill>
            <a:prstDash val="solid"/>
          </a:ln>
        </p:spPr>
      </p:sp>
      <p:sp>
        <p:nvSpPr>
          <p:cNvPr id="59" name="Text 57"/>
          <p:cNvSpPr txBox="1"/>
          <p:nvPr/>
        </p:nvSpPr>
        <p:spPr>
          <a:xfrm>
            <a:off x="612648" y="4042499"/>
            <a:ext cx="5154016" cy="71366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MED DIG PÅ VÄGEN  </a:t>
            </a:r>
            <a:pPr algn="l" indent="0" marL="0">
              <a:buNone/>
            </a:pPr>
            <a:r>
              <a:rPr lang="en-US" sz="1093" dirty="0">
                <a:solidFill>
                  <a:srgbClr val="14202B"/>
                </a:solidFill>
                <a:latin typeface="Calibri" pitchFamily="34" charset="0"/>
                <a:ea typeface="Calibri" pitchFamily="34" charset="-122"/>
                <a:cs typeface="Calibri" pitchFamily="34" charset="-120"/>
              </a:rPr>
              <a:t>På arbetslagets första möte bestämmer ni signalen, planerar första hela lektionen och bokar besöken. Specialläraren ser den första hela lektionen och de egna uppgifterna i vecka 2 eller 3, och en kollega eller rektor i vecka 4. I slutet av de första veckorna ses ni igen, reflekterar och bestämmer hur ni fortsätter.</a:t>
            </a:r>
            <a:endParaRPr lang="en-US" sz="1093" dirty="0"/>
          </a:p>
        </p:txBody>
      </p:sp>
      <p:sp>
        <p:nvSpPr>
          <p:cNvPr id="60" name="Shape 58"/>
          <p:cNvSpPr/>
          <p:nvPr/>
        </p:nvSpPr>
        <p:spPr>
          <a:xfrm>
            <a:off x="420624" y="5030483"/>
            <a:ext cx="5519776" cy="763848"/>
          </a:xfrm>
          <a:prstGeom prst="rect">
            <a:avLst/>
          </a:prstGeom>
          <a:solidFill>
            <a:srgbClr val="FBF3E4"/>
          </a:solidFill>
          <a:ln w="12700">
            <a:solidFill>
              <a:srgbClr val="FBF3E4"/>
            </a:solidFill>
            <a:prstDash val="solid"/>
          </a:ln>
        </p:spPr>
      </p:sp>
      <p:sp>
        <p:nvSpPr>
          <p:cNvPr id="61" name="Shape 59"/>
          <p:cNvSpPr/>
          <p:nvPr/>
        </p:nvSpPr>
        <p:spPr>
          <a:xfrm>
            <a:off x="420624" y="5030483"/>
            <a:ext cx="36576" cy="763848"/>
          </a:xfrm>
          <a:prstGeom prst="rect">
            <a:avLst/>
          </a:prstGeom>
          <a:solidFill>
            <a:srgbClr val="8A5A1E"/>
          </a:solidFill>
          <a:ln w="12700">
            <a:solidFill>
              <a:srgbClr val="8A5A1E"/>
            </a:solidFill>
            <a:prstDash val="solid"/>
          </a:ln>
        </p:spPr>
      </p:sp>
      <p:sp>
        <p:nvSpPr>
          <p:cNvPr id="62" name="Text 60"/>
          <p:cNvSpPr txBox="1"/>
          <p:nvPr/>
        </p:nvSpPr>
        <p:spPr>
          <a:xfrm>
            <a:off x="612648" y="5140211"/>
            <a:ext cx="5154016" cy="544392"/>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EFTER DE FÖRSTA VECKORNA  </a:t>
            </a:r>
            <a:pPr algn="l" indent="0" marL="0">
              <a:buNone/>
            </a:pPr>
            <a:r>
              <a:rPr lang="en-US" sz="1093" dirty="0">
                <a:solidFill>
                  <a:srgbClr val="14202B"/>
                </a:solidFill>
                <a:latin typeface="Calibri" pitchFamily="34" charset="0"/>
                <a:ea typeface="Calibri" pitchFamily="34" charset="-122"/>
                <a:cs typeface="Calibri" pitchFamily="34" charset="-120"/>
              </a:rPr>
              <a:t>En kollega besöker en lektion i månaden, fyra gånger. Du läser dina anteckningar om elevernas egna uppgifter med specialläraren, och de som inte lär sig innehållet får stödundervisning.</a:t>
            </a:r>
            <a:endParaRPr lang="en-US" sz="1093" dirty="0"/>
          </a:p>
        </p:txBody>
      </p:sp>
      <p:sp>
        <p:nvSpPr>
          <p:cNvPr id="63" name="Text 61"/>
          <p:cNvSpPr txBox="1"/>
          <p:nvPr/>
        </p:nvSpPr>
        <p:spPr>
          <a:xfrm>
            <a:off x="6388456" y="3932771"/>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OM DET GLIDER</a:t>
            </a:r>
            <a:endParaRPr lang="en-US" sz="1200" dirty="0"/>
          </a:p>
        </p:txBody>
      </p:sp>
      <p:sp>
        <p:nvSpPr>
          <p:cNvPr id="64" name="Shape 62"/>
          <p:cNvSpPr/>
          <p:nvPr/>
        </p:nvSpPr>
        <p:spPr>
          <a:xfrm>
            <a:off x="6388456" y="4207091"/>
            <a:ext cx="5382616" cy="292608"/>
          </a:xfrm>
          <a:prstGeom prst="rect">
            <a:avLst/>
          </a:prstGeom>
          <a:solidFill>
            <a:srgbClr val="14202B"/>
          </a:solidFill>
          <a:ln w="12700">
            <a:solidFill>
              <a:srgbClr val="14202B"/>
            </a:solidFill>
            <a:prstDash val="solid"/>
          </a:ln>
        </p:spPr>
      </p:sp>
      <p:sp>
        <p:nvSpPr>
          <p:cNvPr id="65" name="Text 63"/>
          <p:cNvSpPr txBox="1"/>
          <p:nvPr/>
        </p:nvSpPr>
        <p:spPr>
          <a:xfrm>
            <a:off x="6461608" y="4261955"/>
            <a:ext cx="1557265"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FALLGROPEN</a:t>
            </a:r>
            <a:endParaRPr lang="en-US" sz="1050" dirty="0"/>
          </a:p>
        </p:txBody>
      </p:sp>
      <p:sp>
        <p:nvSpPr>
          <p:cNvPr id="66" name="Text 64"/>
          <p:cNvSpPr txBox="1"/>
          <p:nvPr/>
        </p:nvSpPr>
        <p:spPr>
          <a:xfrm>
            <a:off x="8128601" y="4261955"/>
            <a:ext cx="3605895"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PRÖVA I STÄLLET</a:t>
            </a:r>
            <a:endParaRPr lang="en-US" sz="1050" dirty="0"/>
          </a:p>
        </p:txBody>
      </p:sp>
      <p:sp>
        <p:nvSpPr>
          <p:cNvPr id="67" name="Shape 65"/>
          <p:cNvSpPr/>
          <p:nvPr/>
        </p:nvSpPr>
        <p:spPr>
          <a:xfrm>
            <a:off x="6388456" y="4499699"/>
            <a:ext cx="5382616" cy="9144"/>
          </a:xfrm>
          <a:prstGeom prst="rect">
            <a:avLst/>
          </a:prstGeom>
          <a:solidFill>
            <a:srgbClr val="E1E6EB"/>
          </a:solidFill>
          <a:ln w="12700">
            <a:solidFill>
              <a:srgbClr val="E1E6EB"/>
            </a:solidFill>
            <a:prstDash val="solid"/>
          </a:ln>
        </p:spPr>
      </p:sp>
      <p:sp>
        <p:nvSpPr>
          <p:cNvPr id="68" name="Text 66"/>
          <p:cNvSpPr txBox="1"/>
          <p:nvPr/>
        </p:nvSpPr>
        <p:spPr>
          <a:xfrm>
            <a:off x="6461608" y="4554563"/>
            <a:ext cx="1538977" cy="360401"/>
          </a:xfrm>
          <a:prstGeom prst="rect">
            <a:avLst/>
          </a:prstGeom>
          <a:noFill/>
          <a:ln/>
        </p:spPr>
        <p:txBody>
          <a:bodyPr wrap="square" lIns="0" tIns="0" rIns="0" bIns="0" rtlCol="0" anchor="t"/>
          <a:lstStyle/>
          <a:p>
            <a:pPr algn="l" indent="0" marL="0">
              <a:buNone/>
            </a:pPr>
            <a:r>
              <a:rPr lang="en-US" sz="1045" b="1" dirty="0">
                <a:solidFill>
                  <a:srgbClr val="14202B"/>
                </a:solidFill>
                <a:latin typeface="Calibri" pitchFamily="34" charset="0"/>
                <a:ea typeface="Calibri" pitchFamily="34" charset="-122"/>
                <a:cs typeface="Calibri" pitchFamily="34" charset="-120"/>
              </a:rPr>
              <a:t>1 Du ber om färdigheten men visar den inte</a:t>
            </a:r>
            <a:endParaRPr lang="en-US" sz="1045" dirty="0"/>
          </a:p>
        </p:txBody>
      </p:sp>
      <p:sp>
        <p:nvSpPr>
          <p:cNvPr id="69" name="Shape 67"/>
          <p:cNvSpPr/>
          <p:nvPr/>
        </p:nvSpPr>
        <p:spPr>
          <a:xfrm>
            <a:off x="8055449" y="4499699"/>
            <a:ext cx="9144" cy="433553"/>
          </a:xfrm>
          <a:prstGeom prst="rect">
            <a:avLst/>
          </a:prstGeom>
          <a:solidFill>
            <a:srgbClr val="E1E6EB"/>
          </a:solidFill>
          <a:ln w="12700">
            <a:solidFill>
              <a:srgbClr val="E1E6EB"/>
            </a:solidFill>
            <a:prstDash val="solid"/>
          </a:ln>
        </p:spPr>
      </p:sp>
      <p:sp>
        <p:nvSpPr>
          <p:cNvPr id="70" name="Text 68"/>
          <p:cNvSpPr txBox="1"/>
          <p:nvPr/>
        </p:nvSpPr>
        <p:spPr>
          <a:xfrm>
            <a:off x="8128601" y="4554563"/>
            <a:ext cx="3587607"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Namnge en färdighet i taget och visa hur den låter. Fyll i T‑kortet med klassen, och säg efteråt vad du såg.</a:t>
            </a:r>
            <a:endParaRPr lang="en-US" sz="1045" dirty="0"/>
          </a:p>
        </p:txBody>
      </p:sp>
      <p:sp>
        <p:nvSpPr>
          <p:cNvPr id="71" name="Shape 69"/>
          <p:cNvSpPr/>
          <p:nvPr/>
        </p:nvSpPr>
        <p:spPr>
          <a:xfrm>
            <a:off x="6388456" y="4933251"/>
            <a:ext cx="5382616" cy="433553"/>
          </a:xfrm>
          <a:prstGeom prst="rect">
            <a:avLst/>
          </a:prstGeom>
          <a:solidFill>
            <a:srgbClr val="F8FAFC"/>
          </a:solidFill>
          <a:ln w="12700">
            <a:solidFill>
              <a:srgbClr val="F8FAFC"/>
            </a:solidFill>
            <a:prstDash val="solid"/>
          </a:ln>
        </p:spPr>
      </p:sp>
      <p:sp>
        <p:nvSpPr>
          <p:cNvPr id="72" name="Shape 70"/>
          <p:cNvSpPr/>
          <p:nvPr/>
        </p:nvSpPr>
        <p:spPr>
          <a:xfrm>
            <a:off x="6388456" y="4933251"/>
            <a:ext cx="5382616" cy="9144"/>
          </a:xfrm>
          <a:prstGeom prst="rect">
            <a:avLst/>
          </a:prstGeom>
          <a:solidFill>
            <a:srgbClr val="E1E6EB"/>
          </a:solidFill>
          <a:ln w="12700">
            <a:solidFill>
              <a:srgbClr val="E1E6EB"/>
            </a:solidFill>
            <a:prstDash val="solid"/>
          </a:ln>
        </p:spPr>
      </p:sp>
      <p:sp>
        <p:nvSpPr>
          <p:cNvPr id="73" name="Text 71"/>
          <p:cNvSpPr txBox="1"/>
          <p:nvPr/>
        </p:nvSpPr>
        <p:spPr>
          <a:xfrm>
            <a:off x="6461608" y="4988115"/>
            <a:ext cx="1538977" cy="360401"/>
          </a:xfrm>
          <a:prstGeom prst="rect">
            <a:avLst/>
          </a:prstGeom>
          <a:noFill/>
          <a:ln/>
        </p:spPr>
        <p:txBody>
          <a:bodyPr wrap="square" lIns="0" tIns="0" rIns="0" bIns="0" rtlCol="0" anchor="t"/>
          <a:lstStyle/>
          <a:p>
            <a:pPr algn="l" indent="0" marL="0">
              <a:buNone/>
            </a:pPr>
            <a:r>
              <a:rPr lang="en-US" sz="1045" b="1" dirty="0">
                <a:solidFill>
                  <a:srgbClr val="14202B"/>
                </a:solidFill>
                <a:latin typeface="Calibri" pitchFamily="34" charset="0"/>
                <a:ea typeface="Calibri" pitchFamily="34" charset="-122"/>
                <a:cs typeface="Calibri" pitchFamily="34" charset="-120"/>
              </a:rPr>
              <a:t>2 Uppgiften går att lösa ensam</a:t>
            </a:r>
            <a:endParaRPr lang="en-US" sz="1045" dirty="0"/>
          </a:p>
        </p:txBody>
      </p:sp>
      <p:sp>
        <p:nvSpPr>
          <p:cNvPr id="74" name="Shape 72"/>
          <p:cNvSpPr/>
          <p:nvPr/>
        </p:nvSpPr>
        <p:spPr>
          <a:xfrm>
            <a:off x="8055449" y="4933251"/>
            <a:ext cx="9144" cy="433553"/>
          </a:xfrm>
          <a:prstGeom prst="rect">
            <a:avLst/>
          </a:prstGeom>
          <a:solidFill>
            <a:srgbClr val="E1E6EB"/>
          </a:solidFill>
          <a:ln w="12700">
            <a:solidFill>
              <a:srgbClr val="E1E6EB"/>
            </a:solidFill>
            <a:prstDash val="solid"/>
          </a:ln>
        </p:spPr>
      </p:sp>
      <p:sp>
        <p:nvSpPr>
          <p:cNvPr id="75" name="Text 73"/>
          <p:cNvSpPr txBox="1"/>
          <p:nvPr/>
        </p:nvSpPr>
        <p:spPr>
          <a:xfrm>
            <a:off x="8128601" y="4988115"/>
            <a:ext cx="3587607"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Skriv om frågan så att svaret kräver allas delar, eller dela materialet så att var och en bär en del.</a:t>
            </a:r>
            <a:endParaRPr lang="en-US" sz="1045" dirty="0"/>
          </a:p>
        </p:txBody>
      </p:sp>
      <p:sp>
        <p:nvSpPr>
          <p:cNvPr id="76" name="Shape 74"/>
          <p:cNvSpPr/>
          <p:nvPr/>
        </p:nvSpPr>
        <p:spPr>
          <a:xfrm>
            <a:off x="6388456" y="5366804"/>
            <a:ext cx="5382616" cy="9144"/>
          </a:xfrm>
          <a:prstGeom prst="rect">
            <a:avLst/>
          </a:prstGeom>
          <a:solidFill>
            <a:srgbClr val="E1E6EB"/>
          </a:solidFill>
          <a:ln w="12700">
            <a:solidFill>
              <a:srgbClr val="E1E6EB"/>
            </a:solidFill>
            <a:prstDash val="solid"/>
          </a:ln>
        </p:spPr>
      </p:sp>
      <p:sp>
        <p:nvSpPr>
          <p:cNvPr id="77" name="Text 75"/>
          <p:cNvSpPr txBox="1"/>
          <p:nvPr/>
        </p:nvSpPr>
        <p:spPr>
          <a:xfrm>
            <a:off x="6461608" y="5421668"/>
            <a:ext cx="1538977" cy="360401"/>
          </a:xfrm>
          <a:prstGeom prst="rect">
            <a:avLst/>
          </a:prstGeom>
          <a:noFill/>
          <a:ln/>
        </p:spPr>
        <p:txBody>
          <a:bodyPr wrap="square" lIns="0" tIns="0" rIns="0" bIns="0" rtlCol="0" anchor="t"/>
          <a:lstStyle/>
          <a:p>
            <a:pPr algn="l" indent="0" marL="0">
              <a:buNone/>
            </a:pPr>
            <a:r>
              <a:rPr lang="en-US" sz="1045" b="1" dirty="0">
                <a:solidFill>
                  <a:srgbClr val="14202B"/>
                </a:solidFill>
                <a:latin typeface="Calibri" pitchFamily="34" charset="0"/>
                <a:ea typeface="Calibri" pitchFamily="34" charset="-122"/>
                <a:cs typeface="Calibri" pitchFamily="34" charset="-120"/>
              </a:rPr>
              <a:t>3 Slumpen blir inte av</a:t>
            </a:r>
            <a:endParaRPr lang="en-US" sz="1045" dirty="0"/>
          </a:p>
        </p:txBody>
      </p:sp>
      <p:sp>
        <p:nvSpPr>
          <p:cNvPr id="78" name="Shape 76"/>
          <p:cNvSpPr/>
          <p:nvPr/>
        </p:nvSpPr>
        <p:spPr>
          <a:xfrm>
            <a:off x="8055449" y="5366804"/>
            <a:ext cx="9144" cy="433553"/>
          </a:xfrm>
          <a:prstGeom prst="rect">
            <a:avLst/>
          </a:prstGeom>
          <a:solidFill>
            <a:srgbClr val="E1E6EB"/>
          </a:solidFill>
          <a:ln w="12700">
            <a:solidFill>
              <a:srgbClr val="E1E6EB"/>
            </a:solidFill>
            <a:prstDash val="solid"/>
          </a:ln>
        </p:spPr>
      </p:sp>
      <p:sp>
        <p:nvSpPr>
          <p:cNvPr id="79" name="Text 77"/>
          <p:cNvSpPr txBox="1"/>
          <p:nvPr/>
        </p:nvSpPr>
        <p:spPr>
          <a:xfrm>
            <a:off x="8128601" y="5421668"/>
            <a:ext cx="3587607"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Tre stödord på lappen och en stund till efter dragningen gör att de som står kan svara. Dra symbolen inför klassen.</a:t>
            </a:r>
            <a:endParaRPr lang="en-US" sz="1045" dirty="0"/>
          </a:p>
        </p:txBody>
      </p:sp>
      <p:sp>
        <p:nvSpPr>
          <p:cNvPr id="80" name="Shape 78"/>
          <p:cNvSpPr/>
          <p:nvPr/>
        </p:nvSpPr>
        <p:spPr>
          <a:xfrm>
            <a:off x="6388456" y="5800357"/>
            <a:ext cx="5382616" cy="433553"/>
          </a:xfrm>
          <a:prstGeom prst="rect">
            <a:avLst/>
          </a:prstGeom>
          <a:solidFill>
            <a:srgbClr val="F8FAFC"/>
          </a:solidFill>
          <a:ln w="12700">
            <a:solidFill>
              <a:srgbClr val="F8FAFC"/>
            </a:solidFill>
            <a:prstDash val="solid"/>
          </a:ln>
        </p:spPr>
      </p:sp>
      <p:sp>
        <p:nvSpPr>
          <p:cNvPr id="81" name="Shape 79"/>
          <p:cNvSpPr/>
          <p:nvPr/>
        </p:nvSpPr>
        <p:spPr>
          <a:xfrm>
            <a:off x="6388456" y="5800357"/>
            <a:ext cx="5382616" cy="9144"/>
          </a:xfrm>
          <a:prstGeom prst="rect">
            <a:avLst/>
          </a:prstGeom>
          <a:solidFill>
            <a:srgbClr val="E1E6EB"/>
          </a:solidFill>
          <a:ln w="12700">
            <a:solidFill>
              <a:srgbClr val="E1E6EB"/>
            </a:solidFill>
            <a:prstDash val="solid"/>
          </a:ln>
        </p:spPr>
      </p:sp>
      <p:sp>
        <p:nvSpPr>
          <p:cNvPr id="82" name="Text 80"/>
          <p:cNvSpPr txBox="1"/>
          <p:nvPr/>
        </p:nvSpPr>
        <p:spPr>
          <a:xfrm>
            <a:off x="6461608" y="5855221"/>
            <a:ext cx="1538977" cy="360401"/>
          </a:xfrm>
          <a:prstGeom prst="rect">
            <a:avLst/>
          </a:prstGeom>
          <a:noFill/>
          <a:ln/>
        </p:spPr>
        <p:txBody>
          <a:bodyPr wrap="square" lIns="0" tIns="0" rIns="0" bIns="0" rtlCol="0" anchor="t"/>
          <a:lstStyle/>
          <a:p>
            <a:pPr algn="l" indent="0" marL="0">
              <a:buNone/>
            </a:pPr>
            <a:r>
              <a:rPr lang="en-US" sz="1045" b="1" dirty="0">
                <a:solidFill>
                  <a:srgbClr val="14202B"/>
                </a:solidFill>
                <a:latin typeface="Calibri" pitchFamily="34" charset="0"/>
                <a:ea typeface="Calibri" pitchFamily="34" charset="-122"/>
                <a:cs typeface="Calibri" pitchFamily="34" charset="-120"/>
              </a:rPr>
              <a:t>4 Två av fyra pratar</a:t>
            </a:r>
            <a:endParaRPr lang="en-US" sz="1045" dirty="0"/>
          </a:p>
        </p:txBody>
      </p:sp>
      <p:sp>
        <p:nvSpPr>
          <p:cNvPr id="83" name="Shape 81"/>
          <p:cNvSpPr/>
          <p:nvPr/>
        </p:nvSpPr>
        <p:spPr>
          <a:xfrm>
            <a:off x="8055449" y="5800357"/>
            <a:ext cx="9144" cy="433553"/>
          </a:xfrm>
          <a:prstGeom prst="rect">
            <a:avLst/>
          </a:prstGeom>
          <a:solidFill>
            <a:srgbClr val="E1E6EB"/>
          </a:solidFill>
          <a:ln w="12700">
            <a:solidFill>
              <a:srgbClr val="E1E6EB"/>
            </a:solidFill>
            <a:prstDash val="solid"/>
          </a:ln>
        </p:spPr>
      </p:sp>
      <p:sp>
        <p:nvSpPr>
          <p:cNvPr id="84" name="Text 82"/>
          <p:cNvSpPr txBox="1"/>
          <p:nvPr/>
        </p:nvSpPr>
        <p:spPr>
          <a:xfrm>
            <a:off x="8128601" y="5855221"/>
            <a:ext cx="3587607"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Ge var och en ett talkort, som ett gem. Den som har talat lägger det i mitten, och ingen talar igen förrän alla har lagt sitt.</a:t>
            </a:r>
            <a:endParaRPr lang="en-US" sz="1045" dirty="0"/>
          </a:p>
        </p:txBody>
      </p:sp>
      <p:sp>
        <p:nvSpPr>
          <p:cNvPr id="85" name="Shape 83"/>
          <p:cNvSpPr/>
          <p:nvPr/>
        </p:nvSpPr>
        <p:spPr>
          <a:xfrm>
            <a:off x="6388456" y="6233909"/>
            <a:ext cx="5382616" cy="9144"/>
          </a:xfrm>
          <a:prstGeom prst="rect">
            <a:avLst/>
          </a:prstGeom>
          <a:solidFill>
            <a:srgbClr val="E1E6EB"/>
          </a:solidFill>
          <a:ln w="12700">
            <a:solidFill>
              <a:srgbClr val="E1E6EB"/>
            </a:solidFill>
            <a:prstDash val="solid"/>
          </a:ln>
        </p:spPr>
      </p:sp>
      <p:sp>
        <p:nvSpPr>
          <p:cNvPr id="86" name="Text 84"/>
          <p:cNvSpPr txBox="1"/>
          <p:nvPr/>
        </p:nvSpPr>
        <p:spPr>
          <a:xfrm>
            <a:off x="6461608" y="6288773"/>
            <a:ext cx="1538977" cy="360401"/>
          </a:xfrm>
          <a:prstGeom prst="rect">
            <a:avLst/>
          </a:prstGeom>
          <a:noFill/>
          <a:ln/>
        </p:spPr>
        <p:txBody>
          <a:bodyPr wrap="square" lIns="0" tIns="0" rIns="0" bIns="0" rtlCol="0" anchor="t"/>
          <a:lstStyle/>
          <a:p>
            <a:pPr algn="l" indent="0" marL="0">
              <a:buNone/>
            </a:pPr>
            <a:r>
              <a:rPr lang="en-US" sz="1045" b="1" dirty="0">
                <a:solidFill>
                  <a:srgbClr val="14202B"/>
                </a:solidFill>
                <a:latin typeface="Calibri" pitchFamily="34" charset="0"/>
                <a:ea typeface="Calibri" pitchFamily="34" charset="-122"/>
                <a:cs typeface="Calibri" pitchFamily="34" charset="-120"/>
              </a:rPr>
              <a:t>5 Reflektionen hinns inte med</a:t>
            </a:r>
            <a:endParaRPr lang="en-US" sz="1045" dirty="0"/>
          </a:p>
        </p:txBody>
      </p:sp>
      <p:sp>
        <p:nvSpPr>
          <p:cNvPr id="87" name="Shape 85"/>
          <p:cNvSpPr/>
          <p:nvPr/>
        </p:nvSpPr>
        <p:spPr>
          <a:xfrm>
            <a:off x="8055449" y="6233909"/>
            <a:ext cx="9144" cy="433553"/>
          </a:xfrm>
          <a:prstGeom prst="rect">
            <a:avLst/>
          </a:prstGeom>
          <a:solidFill>
            <a:srgbClr val="E1E6EB"/>
          </a:solidFill>
          <a:ln w="12700">
            <a:solidFill>
              <a:srgbClr val="E1E6EB"/>
            </a:solidFill>
            <a:prstDash val="solid"/>
          </a:ln>
        </p:spPr>
      </p:sp>
      <p:sp>
        <p:nvSpPr>
          <p:cNvPr id="88" name="Text 86"/>
          <p:cNvSpPr txBox="1"/>
          <p:nvPr/>
        </p:nvSpPr>
        <p:spPr>
          <a:xfrm>
            <a:off x="8128601" y="6288773"/>
            <a:ext cx="3587607" cy="360401"/>
          </a:xfrm>
          <a:prstGeom prst="rect">
            <a:avLst/>
          </a:prstGeom>
          <a:noFill/>
          <a:ln/>
        </p:spPr>
        <p:txBody>
          <a:bodyPr wrap="square" lIns="0" tIns="0" rIns="0" bIns="0" rtlCol="0" anchor="t"/>
          <a:lstStyle/>
          <a:p>
            <a:pPr algn="l" indent="0" marL="0">
              <a:buNone/>
            </a:pPr>
            <a:r>
              <a:rPr lang="en-US" sz="1045" dirty="0">
                <a:solidFill>
                  <a:srgbClr val="14202B"/>
                </a:solidFill>
                <a:latin typeface="Calibri" pitchFamily="34" charset="0"/>
                <a:ea typeface="Calibri" pitchFamily="34" charset="-122"/>
                <a:cs typeface="Calibri" pitchFamily="34" charset="-120"/>
              </a:rPr>
              <a:t>Stoppa halvvägs, som i Samarbetet, och fråga om färdigheten: Kan vi se och höra att den används?</a:t>
            </a:r>
            <a:endParaRPr lang="en-US" sz="1045" dirty="0"/>
          </a:p>
        </p:txBody>
      </p:sp>
      <p:sp>
        <p:nvSpPr>
          <p:cNvPr id="89" name="Shape 87"/>
          <p:cNvSpPr/>
          <p:nvPr/>
        </p:nvSpPr>
        <p:spPr>
          <a:xfrm>
            <a:off x="6388456" y="4207091"/>
            <a:ext cx="5382616" cy="2460371"/>
          </a:xfrm>
          <a:prstGeom prst="rect">
            <a:avLst/>
          </a:prstGeom>
          <a:ln w="12700">
            <a:solidFill>
              <a:srgbClr val="14202B"/>
            </a:solidFill>
            <a:prstDash val="solid"/>
          </a:ln>
        </p:spPr>
      </p:sp>
      <p:sp>
        <p:nvSpPr>
          <p:cNvPr id="90" name="Text 88"/>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niclasfohlin.se/metoder/kooperativt-larande/lathund</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niclasfohlin.se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Lathund: Kooperativt lärande</dc:title>
  <dc:subject>Eleverna lär sig ämnet i par och små grupper, där alla behövs och var och en kan visa vad hen har lärt sig. Du lär ut samarbetet lika medvetet som ämnet: du visar en färdighet, följer hur paren använder den och säger vad du såg.</dc:subject>
  <dc:creator>Niclas Fohlin</dc:creator>
  <cp:lastModifiedBy>Niclas Fohlin</cp:lastModifiedBy>
  <cp:revision>1</cp:revision>
  <dcterms:created xsi:type="dcterms:W3CDTF">2026-11-04T00:00:00Z</dcterms:created>
  <dcterms:modified xsi:type="dcterms:W3CDTF">2026-11-04T00:00:00Z</dcterms:modified>
</cp:coreProperties>
</file>