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Lärande på kognitionsvetenskaplig grund, filmerna: Frågan, bilden och svaret ur minnet, Det som kommer tillbaka. © Niclas Fohlin · niclasfohlin.se/metoder/larande-pa-kognitionsvetenskaplig-grund/lathund Bilderna i filmerna: Fluent Emoji, © Microsoft Corporation, MIT-licens.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Lärande på kognitionsvetenskaplig grund, lathundens sida 1: Metoden. © Niclas Fohlin · niclasfohlin.se/metoder/larande-pa-kognitionsvetenskaplig-grund/lathund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Lärande på kognitionsvetenskaplig grund, lathundens sida 2: Vägen till måndag. © Niclas Fohlin · niclasfohlin.se/metoder/larande-pa-kognitionsvetenskaplig-grund/lathund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Lärande på kognitionsvetenskaplig grund, lathundens sida 3: Planering. © Niclas Fohlin · niclasfohlin.se/metoder/larande-pa-kognitionsvetenskaplig-grund/lathund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Lärande på kognitionsvetenskaplig grund, lathundens sida 4: De första veckorna. © Niclas Fohlin · niclasfohlin.se/metoder/larande-pa-kognitionsvetenskaplig-grund/lathund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hyperlink" Target="https://niclasfohlin.se/metoder/larande-pa-kognitionsvetenskaplig-grund/lathund" TargetMode="External"/><Relationship Id="rId1" Type="http://schemas.openxmlformats.org/officeDocument/2006/relationships/video" Target="../media/media-1-1.mp4"/><Relationship Id="rId2" Type="http://schemas.microsoft.com/office/2007/relationships/media" Target="../media/media-1-1.mp4"/><Relationship Id="rId3" Type="http://schemas.openxmlformats.org/officeDocument/2006/relationships/image" Target="../media/image-1-3.png"/><Relationship Id="rId4" Type="http://schemas.openxmlformats.org/officeDocument/2006/relationships/video" Target="../media/media-1-4.mp4"/><Relationship Id="rId5" Type="http://schemas.microsoft.com/office/2007/relationships/media" Target="../media/media-1-4.mp4"/><Relationship Id="rId6" Type="http://schemas.openxmlformats.org/officeDocument/2006/relationships/image" Target="../media/image-1-6.png"/><Relationship Id="rId8" Type="http://schemas.openxmlformats.org/officeDocument/2006/relationships/slideLayout" Target="../slideLayouts/slideLayout1.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Lärande på kognitionsvetenskaplig grund</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FILMERNA</a:t>
            </a:r>
            <a:endParaRPr lang="en-US" sz="1275" dirty="0"/>
          </a:p>
        </p:txBody>
      </p:sp>
      <p:sp>
        <p:nvSpPr>
          <p:cNvPr id="6" name="Shape 4"/>
          <p:cNvSpPr/>
          <p:nvPr/>
        </p:nvSpPr>
        <p:spPr>
          <a:xfrm rot="5400000">
            <a:off x="425196" y="790956"/>
            <a:ext cx="137160" cy="118872"/>
          </a:xfrm>
          <a:prstGeom prst="triangle">
            <a:avLst/>
          </a:prstGeom>
          <a:solidFill>
            <a:srgbClr val="8A5A1E"/>
          </a:solidFill>
          <a:ln w="12700">
            <a:solidFill>
              <a:srgbClr val="8A5A1E"/>
            </a:solidFill>
            <a:prstDash val="solid"/>
          </a:ln>
        </p:spPr>
      </p:sp>
      <p:sp>
        <p:nvSpPr>
          <p:cNvPr id="7" name="Text 5"/>
          <p:cNvSpPr txBox="1"/>
          <p:nvPr/>
        </p:nvSpPr>
        <p:spPr>
          <a:xfrm>
            <a:off x="640080" y="749808"/>
            <a:ext cx="5266944"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1 · 29 SEKUNDER</a:t>
            </a:r>
            <a:endParaRPr lang="en-US" sz="1200" dirty="0"/>
          </a:p>
        </p:txBody>
      </p:sp>
      <p:pic>
        <p:nvPicPr>
          <p:cNvPr id="8" name="Media 0" descr="Frågan, bilden och svaret ur minnet, filmen: Läraren säger: ”Skriv en gissning. Det får vi svar på i dag.” I Det nya ritar läraren en slinga i taget och pekar. Läraren säger: ”Titta här. Här hämtar blodet syre.” I Avslut svarar alla ur minnet. Läraren säger: ”Stäng boken. Svara på frågan ur minnet.” Eleven förklarar, och läraren säger svaret. Grannen frågar: ”Varför?” Eleven säger: ”Musklerna behöver mer syre, därför andas jag fortare.” Läraren säger: ”Blodet hämtar syret i lungorna.”">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0624" y="1051560"/>
            <a:ext cx="5486400" cy="3086100"/>
          </a:xfrm>
          <a:prstGeom prst="rect">
            <a:avLst/>
          </a:prstGeom>
        </p:spPr>
      </p:pic>
      <p:sp>
        <p:nvSpPr>
          <p:cNvPr id="9" name="Text 6"/>
          <p:cNvSpPr txBox="1"/>
          <p:nvPr/>
        </p:nvSpPr>
        <p:spPr>
          <a:xfrm>
            <a:off x="420624" y="4686300"/>
            <a:ext cx="5486400" cy="278892"/>
          </a:xfrm>
          <a:prstGeom prst="rect">
            <a:avLst/>
          </a:prstGeom>
          <a:noFill/>
          <a:ln/>
        </p:spPr>
        <p:txBody>
          <a:bodyPr wrap="square" lIns="0" tIns="0" rIns="0" bIns="0" rtlCol="0" anchor="t"/>
          <a:lstStyle/>
          <a:p>
            <a:pPr algn="l" indent="0" marL="0">
              <a:buNone/>
            </a:pPr>
            <a:r>
              <a:rPr lang="en-US" sz="1800" b="1" dirty="0">
                <a:solidFill>
                  <a:srgbClr val="14202B"/>
                </a:solidFill>
                <a:latin typeface="Calibri" pitchFamily="34" charset="0"/>
                <a:ea typeface="Calibri" pitchFamily="34" charset="-122"/>
                <a:cs typeface="Calibri" pitchFamily="34" charset="-120"/>
              </a:rPr>
              <a:t>Frågan, bilden och svaret ur minnet</a:t>
            </a:r>
            <a:endParaRPr lang="en-US" sz="1800" dirty="0"/>
          </a:p>
        </p:txBody>
      </p:sp>
      <p:sp>
        <p:nvSpPr>
          <p:cNvPr id="10" name="Text 7"/>
          <p:cNvSpPr txBox="1"/>
          <p:nvPr/>
        </p:nvSpPr>
        <p:spPr>
          <a:xfrm>
            <a:off x="420624" y="5056632"/>
            <a:ext cx="5486400" cy="1234440"/>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Läraren väcker intresse, och alla skriver en gissning.</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Läraren ritar en slinga i taget och pekar.</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Med boken stängd svarar alla med en rad eller en skiss.</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Grannen frågar, läraren ger svaret, eleven fyller i.</a:t>
            </a:r>
            <a:endParaRPr lang="en-US" sz="1450" dirty="0"/>
          </a:p>
        </p:txBody>
      </p:sp>
      <p:sp>
        <p:nvSpPr>
          <p:cNvPr id="11" name="Shape 8"/>
          <p:cNvSpPr/>
          <p:nvPr/>
        </p:nvSpPr>
        <p:spPr>
          <a:xfrm rot="5400000">
            <a:off x="6289243" y="790956"/>
            <a:ext cx="137160" cy="118872"/>
          </a:xfrm>
          <a:prstGeom prst="triangle">
            <a:avLst/>
          </a:prstGeom>
          <a:solidFill>
            <a:srgbClr val="8A5A1E"/>
          </a:solidFill>
          <a:ln w="12700">
            <a:solidFill>
              <a:srgbClr val="8A5A1E"/>
            </a:solidFill>
            <a:prstDash val="solid"/>
          </a:ln>
        </p:spPr>
      </p:sp>
      <p:sp>
        <p:nvSpPr>
          <p:cNvPr id="12" name="Text 9"/>
          <p:cNvSpPr txBox="1"/>
          <p:nvPr/>
        </p:nvSpPr>
        <p:spPr>
          <a:xfrm>
            <a:off x="6504127" y="749808"/>
            <a:ext cx="5266944"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2 · 23 SEKUNDER</a:t>
            </a:r>
            <a:endParaRPr lang="en-US" sz="1200" dirty="0"/>
          </a:p>
        </p:txBody>
      </p:sp>
      <p:pic>
        <p:nvPicPr>
          <p:cNvPr id="13" name="Media 1" descr="Det som kommer tillbaka, filmen: Starten har frågor från förra veckan och förra månaden. Läraren säger: ”Böckerna stängda. Skriv det du minns.” Läraren visar svaret, och alla fyller i med färgpennan. Läraren säger: ”Räck upp handen om du hade fel på fråga 1.” Läraren tänker: ”4 av 28.” Läraren frågar: ”Och fråga 2?” Läraren tänker: ”9 av 28. Jag trodde 5.” De flesta kan, och fråga 2 kommer tillbaka med en ledtråd. Läraren skriver: ”9 av 28 fel”. Läraren skriver: ”20/1 med ledtråd”.">
            <a:hlinkClick r:id="" action="ppaction://media"/>
          </p:cNvPr>
          <p:cNvPicPr>
            <a:picLocks noChangeAspect="1"/>
          </p:cNvPicPr>
          <p:nvPr>
            <a:videoFile r:link="rId4"/>
            <p:extLst>
              <p:ext uri="{DAA4B4D4-6D71-4841-9C94-3DE7FCFB9230}">
                <p14:media xmlns:p14="http://schemas.microsoft.com/office/powerpoint/2010/main" r:embed="rId5"/>
              </p:ext>
            </p:extLst>
          </p:nvPr>
        </p:nvPicPr>
        <p:blipFill>
          <a:blip r:embed="rId6"/>
          <a:stretch>
            <a:fillRect/>
          </a:stretch>
        </p:blipFill>
        <p:spPr>
          <a:xfrm>
            <a:off x="6284671" y="1051560"/>
            <a:ext cx="5486400" cy="3086100"/>
          </a:xfrm>
          <a:prstGeom prst="rect">
            <a:avLst/>
          </a:prstGeom>
        </p:spPr>
      </p:pic>
      <p:sp>
        <p:nvSpPr>
          <p:cNvPr id="14" name="Text 10"/>
          <p:cNvSpPr txBox="1"/>
          <p:nvPr/>
        </p:nvSpPr>
        <p:spPr>
          <a:xfrm>
            <a:off x="6284671" y="4686300"/>
            <a:ext cx="5486400" cy="278892"/>
          </a:xfrm>
          <a:prstGeom prst="rect">
            <a:avLst/>
          </a:prstGeom>
          <a:noFill/>
          <a:ln/>
        </p:spPr>
        <p:txBody>
          <a:bodyPr wrap="square" lIns="0" tIns="0" rIns="0" bIns="0" rtlCol="0" anchor="t"/>
          <a:lstStyle/>
          <a:p>
            <a:pPr algn="l" indent="0" marL="0">
              <a:buNone/>
            </a:pPr>
            <a:r>
              <a:rPr lang="en-US" sz="1800" b="1" dirty="0">
                <a:solidFill>
                  <a:srgbClr val="14202B"/>
                </a:solidFill>
                <a:latin typeface="Calibri" pitchFamily="34" charset="0"/>
                <a:ea typeface="Calibri" pitchFamily="34" charset="-122"/>
                <a:cs typeface="Calibri" pitchFamily="34" charset="-120"/>
              </a:rPr>
              <a:t>Det som kommer tillbaka</a:t>
            </a:r>
            <a:endParaRPr lang="en-US" sz="1800" dirty="0"/>
          </a:p>
        </p:txBody>
      </p:sp>
      <p:sp>
        <p:nvSpPr>
          <p:cNvPr id="15" name="Text 11"/>
          <p:cNvSpPr txBox="1"/>
          <p:nvPr/>
        </p:nvSpPr>
        <p:spPr>
          <a:xfrm>
            <a:off x="6284671" y="5056632"/>
            <a:ext cx="5486400" cy="1234440"/>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Med boken stängd svarar alla på två gamla frågor.</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4 av 28 hade fel på fråga 1 och räcker upp handen.</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På fråga 2 hade 9 av 28 fel, och läraren trodde 5.</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De flesta kan, så fråga 2 kommer tillbaka med ledtråd.</a:t>
            </a:r>
            <a:endParaRPr lang="en-US" sz="1450" dirty="0"/>
          </a:p>
        </p:txBody>
      </p:sp>
      <p:sp>
        <p:nvSpPr>
          <p:cNvPr id="16" name="Text 12"/>
          <p:cNvSpPr txBox="1"/>
          <p:nvPr/>
        </p:nvSpPr>
        <p:spPr>
          <a:xfrm>
            <a:off x="420624" y="6345936"/>
            <a:ext cx="11350447" cy="219456"/>
          </a:xfrm>
          <a:prstGeom prst="rect">
            <a:avLst/>
          </a:prstGeom>
          <a:noFill/>
          <a:ln/>
        </p:spPr>
        <p:txBody>
          <a:bodyPr wrap="square" lIns="0" tIns="0" rIns="0" bIns="0" rtlCol="0" anchor="t"/>
          <a:lstStyle/>
          <a:p>
            <a:pPr indent="0" marL="0">
              <a:buNone/>
            </a:pPr>
            <a:r>
              <a:rPr lang="en-US" sz="1100" dirty="0">
                <a:solidFill>
                  <a:srgbClr val="4B5866"/>
                </a:solidFill>
                <a:latin typeface="Calibri" pitchFamily="34" charset="0"/>
                <a:ea typeface="Calibri" pitchFamily="34" charset="-122"/>
                <a:cs typeface="Calibri" pitchFamily="34" charset="-120"/>
              </a:rPr>
              <a:t>Klicka på en film för att spela den. Spelar filmen inte här? Se den på </a:t>
            </a:r>
            <a:pPr indent="0" marL="0">
              <a:buNone/>
            </a:pPr>
            <a:r>
              <a:rPr lang="en-US" sz="1100" u="sng" dirty="0">
                <a:solidFill>
                  <a:srgbClr val="4B5866"/>
                </a:solidFill>
                <a:latin typeface="Calibri" pitchFamily="34" charset="0"/>
                <a:ea typeface="Calibri" pitchFamily="34" charset="-122"/>
                <a:cs typeface="Calibri" pitchFamily="34" charset="-120"/>
                <a:hlinkClick r:id="rId7" invalidUrl="" action="" tgtFrame="" tooltip="" history="1" highlightClick="0" endSnd="0">
                  <a:extLst>
                    <a:ext uri="{A12FA001-AC4F-418D-AE19-62706E023703}">
                      <ahyp:hlinkClr xmlns:ahyp="http://schemas.microsoft.com/office/drawing/2018/hyperlinkcolor" val="tx"/>
                    </a:ext>
                  </a:extLst>
                </a:hlinkClick>
              </a:rPr>
              <a:t>niclasfohlin.se/metoder/larande-pa-kognitionsvetenskaplig-grund/lathund</a:t>
            </a:r>
            <a:endParaRPr lang="en-US" sz="1100" dirty="0"/>
          </a:p>
        </p:txBody>
      </p:sp>
      <p:sp>
        <p:nvSpPr>
          <p:cNvPr id="17" name="Text 13"/>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niclasfohlin.se/metoder/larande-pa-kognitionsvetenskaplig-grund/lathund</a:t>
            </a:r>
            <a:endParaRPr lang="en-US" sz="75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3"/>
                                        </p:tgtEl>
                                      </p:cBhvr>
                                    </p:cmd>
                                  </p:childTnLst>
                                </p:cTn>
                              </p:par>
                            </p:childTnLst>
                          </p:cTn>
                        </p:par>
                      </p:childTnLst>
                    </p:cTn>
                  </p:par>
                </p:childTnLst>
              </p:cTn>
              <p:nextCondLst>
                <p:cond evt="onClick" delay="0">
                  <p:tgtEl>
                    <p:spTgt spid="13"/>
                  </p:tgtEl>
                </p:cond>
              </p:nextCondLst>
            </p:seq>
            <p:video fullScrn="1">
              <p:cMediaNode vol="80000">
                <p:cTn id="12" fill="hold" display="0">
                  <p:stCondLst>
                    <p:cond delay="indefinite"/>
                  </p:stCondLst>
                </p:cTn>
                <p:tgtEl>
                  <p:spTgt spid="8"/>
                </p:tgtEl>
              </p:cMediaNode>
            </p:video>
            <p:video fullScrn="1">
              <p:cMediaNode vol="80000">
                <p:cTn id="13" fill="hold" display="0">
                  <p:stCondLst>
                    <p:cond delay="indefinite"/>
                  </p:stCondLst>
                </p:cTn>
                <p:tgtEl>
                  <p:spTgt spid="13"/>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Lärande på kognitionsvetenskaplig grund</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METODEN · 1/4</a:t>
            </a:r>
            <a:endParaRPr lang="en-US" sz="1275" dirty="0"/>
          </a:p>
        </p:txBody>
      </p:sp>
      <p:sp>
        <p:nvSpPr>
          <p:cNvPr id="6" name="Shape 4"/>
          <p:cNvSpPr/>
          <p:nvPr/>
        </p:nvSpPr>
        <p:spPr>
          <a:xfrm>
            <a:off x="0" y="603504"/>
            <a:ext cx="12191695" cy="1036066"/>
          </a:xfrm>
          <a:prstGeom prst="rect">
            <a:avLst/>
          </a:prstGeom>
          <a:solidFill>
            <a:srgbClr val="F3F6FA"/>
          </a:solidFill>
          <a:ln w="12700">
            <a:solidFill>
              <a:srgbClr val="F3F6FA"/>
            </a:solidFill>
            <a:prstDash val="solid"/>
          </a:ln>
        </p:spPr>
      </p:sp>
      <p:sp>
        <p:nvSpPr>
          <p:cNvPr id="7" name="Shape 5"/>
          <p:cNvSpPr/>
          <p:nvPr/>
        </p:nvSpPr>
        <p:spPr>
          <a:xfrm>
            <a:off x="0" y="1621282"/>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588435"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LEKTIONEN</a:t>
            </a:r>
            <a:endParaRPr lang="en-US" sz="1200" dirty="0"/>
          </a:p>
        </p:txBody>
      </p:sp>
      <p:sp>
        <p:nvSpPr>
          <p:cNvPr id="9" name="Text 7"/>
          <p:cNvSpPr txBox="1"/>
          <p:nvPr/>
        </p:nvSpPr>
        <p:spPr>
          <a:xfrm>
            <a:off x="420624" y="932688"/>
            <a:ext cx="2588435" cy="433832"/>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45 minuter per lektion, minst två lektioner i veckan</a:t>
            </a:r>
            <a:endParaRPr lang="en-US" sz="1400" dirty="0"/>
          </a:p>
        </p:txBody>
      </p:sp>
      <p:sp>
        <p:nvSpPr>
          <p:cNvPr id="10" name="Shape 8"/>
          <p:cNvSpPr/>
          <p:nvPr/>
        </p:nvSpPr>
        <p:spPr>
          <a:xfrm>
            <a:off x="3137075" y="603504"/>
            <a:ext cx="9144" cy="1017778"/>
          </a:xfrm>
          <a:prstGeom prst="rect">
            <a:avLst/>
          </a:prstGeom>
          <a:solidFill>
            <a:srgbClr val="E1E6EB"/>
          </a:solidFill>
          <a:ln w="12700">
            <a:solidFill>
              <a:srgbClr val="E1E6EB"/>
            </a:solidFill>
            <a:prstDash val="solid"/>
          </a:ln>
        </p:spPr>
      </p:sp>
      <p:sp>
        <p:nvSpPr>
          <p:cNvPr id="11" name="Text 9"/>
          <p:cNvSpPr txBox="1"/>
          <p:nvPr/>
        </p:nvSpPr>
        <p:spPr>
          <a:xfrm>
            <a:off x="3374819" y="704088"/>
            <a:ext cx="244864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DE FÖRSTA VECKORNA</a:t>
            </a:r>
            <a:endParaRPr lang="en-US" sz="1200" dirty="0"/>
          </a:p>
        </p:txBody>
      </p:sp>
      <p:sp>
        <p:nvSpPr>
          <p:cNvPr id="12" name="Text 10"/>
          <p:cNvSpPr txBox="1"/>
          <p:nvPr/>
        </p:nvSpPr>
        <p:spPr>
          <a:xfrm>
            <a:off x="3374819" y="932688"/>
            <a:ext cx="2448648" cy="216916"/>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Tio veckor att komma igång</a:t>
            </a:r>
            <a:endParaRPr lang="en-US" sz="1400" dirty="0"/>
          </a:p>
        </p:txBody>
      </p:sp>
      <p:sp>
        <p:nvSpPr>
          <p:cNvPr id="13" name="Shape 11"/>
          <p:cNvSpPr/>
          <p:nvPr/>
        </p:nvSpPr>
        <p:spPr>
          <a:xfrm>
            <a:off x="5951483" y="603504"/>
            <a:ext cx="9144" cy="1017778"/>
          </a:xfrm>
          <a:prstGeom prst="rect">
            <a:avLst/>
          </a:prstGeom>
          <a:solidFill>
            <a:srgbClr val="E1E6EB"/>
          </a:solidFill>
          <a:ln w="12700">
            <a:solidFill>
              <a:srgbClr val="E1E6EB"/>
            </a:solidFill>
            <a:prstDash val="solid"/>
          </a:ln>
        </p:spPr>
      </p:sp>
      <p:sp>
        <p:nvSpPr>
          <p:cNvPr id="14" name="Text 12"/>
          <p:cNvSpPr txBox="1"/>
          <p:nvPr/>
        </p:nvSpPr>
        <p:spPr>
          <a:xfrm>
            <a:off x="6189227" y="704088"/>
            <a:ext cx="2801189"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LÄRANDE TOTALT</a:t>
            </a:r>
            <a:endParaRPr lang="en-US" sz="1200" dirty="0"/>
          </a:p>
        </p:txBody>
      </p:sp>
      <p:sp>
        <p:nvSpPr>
          <p:cNvPr id="15" name="Text 13"/>
          <p:cNvSpPr txBox="1"/>
          <p:nvPr/>
        </p:nvSpPr>
        <p:spPr>
          <a:xfrm>
            <a:off x="6189227" y="932688"/>
            <a:ext cx="2801189" cy="216916"/>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Gott stöd</a:t>
            </a:r>
            <a:endParaRPr lang="en-US" sz="1400" dirty="0"/>
          </a:p>
        </p:txBody>
      </p:sp>
      <p:sp>
        <p:nvSpPr>
          <p:cNvPr id="16" name="Text 14"/>
          <p:cNvSpPr txBox="1"/>
          <p:nvPr/>
        </p:nvSpPr>
        <p:spPr>
          <a:xfrm>
            <a:off x="6189227" y="1186180"/>
            <a:ext cx="2801189" cy="325374"/>
          </a:xfrm>
          <a:prstGeom prst="rect">
            <a:avLst/>
          </a:prstGeom>
          <a:noFill/>
          <a:ln/>
        </p:spPr>
        <p:txBody>
          <a:bodyPr wrap="square" lIns="0" tIns="0" rIns="0" bIns="0" rtlCol="0" anchor="t"/>
          <a:lstStyle/>
          <a:p>
            <a:pPr algn="l" indent="0" marL="0">
              <a:buNone/>
            </a:pPr>
            <a:r>
              <a:rPr lang="en-US" sz="1050" dirty="0">
                <a:solidFill>
                  <a:srgbClr val="4B5866"/>
                </a:solidFill>
                <a:latin typeface="Calibri" pitchFamily="34" charset="0"/>
                <a:ea typeface="Calibri" pitchFamily="34" charset="-122"/>
                <a:cs typeface="Calibri" pitchFamily="34" charset="-120"/>
              </a:rPr>
              <a:t>Var för sig hjälper strategierna eleverna att minnas, mest i korta försök.</a:t>
            </a:r>
            <a:endParaRPr lang="en-US" sz="1050" dirty="0"/>
          </a:p>
        </p:txBody>
      </p:sp>
      <p:sp>
        <p:nvSpPr>
          <p:cNvPr id="17" name="Shape 15"/>
          <p:cNvSpPr/>
          <p:nvPr/>
        </p:nvSpPr>
        <p:spPr>
          <a:xfrm>
            <a:off x="9118431" y="603504"/>
            <a:ext cx="9144" cy="1017778"/>
          </a:xfrm>
          <a:prstGeom prst="rect">
            <a:avLst/>
          </a:prstGeom>
          <a:solidFill>
            <a:srgbClr val="E1E6EB"/>
          </a:solidFill>
          <a:ln w="12700">
            <a:solidFill>
              <a:srgbClr val="E1E6EB"/>
            </a:solidFill>
            <a:prstDash val="solid"/>
          </a:ln>
        </p:spPr>
      </p:sp>
      <p:sp>
        <p:nvSpPr>
          <p:cNvPr id="18" name="Text 16"/>
          <p:cNvSpPr txBox="1"/>
          <p:nvPr/>
        </p:nvSpPr>
        <p:spPr>
          <a:xfrm>
            <a:off x="9356175" y="704088"/>
            <a:ext cx="1230802"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SVÅRIGHET</a:t>
            </a:r>
            <a:endParaRPr lang="en-US" sz="1200" dirty="0"/>
          </a:p>
        </p:txBody>
      </p:sp>
      <p:sp>
        <p:nvSpPr>
          <p:cNvPr id="19" name="Text 17"/>
          <p:cNvSpPr txBox="1"/>
          <p:nvPr/>
        </p:nvSpPr>
        <p:spPr>
          <a:xfrm>
            <a:off x="9356175" y="932688"/>
            <a:ext cx="1230802" cy="216916"/>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Medelsvårt</a:t>
            </a:r>
            <a:endParaRPr lang="en-US" sz="1400" dirty="0"/>
          </a:p>
        </p:txBody>
      </p:sp>
      <p:sp>
        <p:nvSpPr>
          <p:cNvPr id="20" name="Shape 18"/>
          <p:cNvSpPr/>
          <p:nvPr/>
        </p:nvSpPr>
        <p:spPr>
          <a:xfrm>
            <a:off x="10714994" y="603504"/>
            <a:ext cx="9144" cy="1017778"/>
          </a:xfrm>
          <a:prstGeom prst="rect">
            <a:avLst/>
          </a:prstGeom>
          <a:solidFill>
            <a:srgbClr val="E1E6EB"/>
          </a:solidFill>
          <a:ln w="12700">
            <a:solidFill>
              <a:srgbClr val="E1E6EB"/>
            </a:solidFill>
            <a:prstDash val="solid"/>
          </a:ln>
        </p:spPr>
      </p:sp>
      <p:sp>
        <p:nvSpPr>
          <p:cNvPr id="21" name="Text 19"/>
          <p:cNvSpPr txBox="1"/>
          <p:nvPr/>
        </p:nvSpPr>
        <p:spPr>
          <a:xfrm>
            <a:off x="10952738" y="704088"/>
            <a:ext cx="873197"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KOSTNAD</a:t>
            </a:r>
            <a:endParaRPr lang="en-US" sz="1200" dirty="0"/>
          </a:p>
        </p:txBody>
      </p:sp>
      <p:sp>
        <p:nvSpPr>
          <p:cNvPr id="22" name="Text 20"/>
          <p:cNvSpPr txBox="1"/>
          <p:nvPr/>
        </p:nvSpPr>
        <p:spPr>
          <a:xfrm>
            <a:off x="10952738" y="932688"/>
            <a:ext cx="873197" cy="216916"/>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Måttlig</a:t>
            </a:r>
            <a:endParaRPr lang="en-US" sz="1400" dirty="0"/>
          </a:p>
        </p:txBody>
      </p:sp>
      <p:sp>
        <p:nvSpPr>
          <p:cNvPr id="23" name="Shape 21"/>
          <p:cNvSpPr/>
          <p:nvPr/>
        </p:nvSpPr>
        <p:spPr>
          <a:xfrm>
            <a:off x="6086704" y="1639570"/>
            <a:ext cx="18288" cy="5017262"/>
          </a:xfrm>
          <a:prstGeom prst="rect">
            <a:avLst/>
          </a:prstGeom>
          <a:solidFill>
            <a:srgbClr val="14202B"/>
          </a:solidFill>
          <a:ln w="12700">
            <a:solidFill>
              <a:srgbClr val="14202B"/>
            </a:solidFill>
            <a:prstDash val="solid"/>
          </a:ln>
        </p:spPr>
      </p:sp>
      <p:sp>
        <p:nvSpPr>
          <p:cNvPr id="24" name="Text 22"/>
          <p:cNvSpPr txBox="1"/>
          <p:nvPr/>
        </p:nvSpPr>
        <p:spPr>
          <a:xfrm>
            <a:off x="420624" y="182245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METODEN</a:t>
            </a:r>
            <a:endParaRPr lang="en-US" sz="1200" dirty="0"/>
          </a:p>
        </p:txBody>
      </p:sp>
      <p:sp>
        <p:nvSpPr>
          <p:cNvPr id="25" name="Text 23"/>
          <p:cNvSpPr txBox="1"/>
          <p:nvPr/>
        </p:nvSpPr>
        <p:spPr>
          <a:xfrm>
            <a:off x="420624" y="2096770"/>
            <a:ext cx="5519776" cy="1251356"/>
          </a:xfrm>
          <a:prstGeom prst="rect">
            <a:avLst/>
          </a:prstGeom>
          <a:noFill/>
          <a:ln/>
        </p:spPr>
        <p:txBody>
          <a:bodyPr wrap="square" lIns="0" tIns="0" rIns="0" bIns="0" rtlCol="0" anchor="t"/>
          <a:lstStyle/>
          <a:p>
            <a:pPr algn="l" indent="0" marL="0">
              <a:spcAft>
                <a:spcPts val="630"/>
              </a:spcAft>
              <a:buNone/>
            </a:pPr>
            <a:r>
              <a:rPr lang="en-US" sz="1260" dirty="0">
                <a:solidFill>
                  <a:srgbClr val="14202B"/>
                </a:solidFill>
                <a:latin typeface="Calibri" pitchFamily="34" charset="0"/>
                <a:ea typeface="Calibri" pitchFamily="34" charset="-122"/>
                <a:cs typeface="Calibri" pitchFamily="34" charset="-120"/>
              </a:rPr>
              <a:t>Du lär dig fem kognitionsvetenskapliga strategier, principer som gör att vi förstår och minns det vi lär oss, en i taget. Två är ramen i varje lektion och tre verktyg. Vad klassen ska lära sig väljer du först.</a:t>
            </a:r>
            <a:endParaRPr lang="en-US" sz="1260" dirty="0"/>
          </a:p>
          <a:p>
            <a:pPr algn="l" indent="0" marL="0">
              <a:spcAft>
                <a:spcPts val="630"/>
              </a:spcAft>
              <a:buNone/>
            </a:pPr>
            <a:r>
              <a:rPr lang="en-US" sz="1260" dirty="0">
                <a:solidFill>
                  <a:srgbClr val="14202B"/>
                </a:solidFill>
                <a:latin typeface="Calibri" pitchFamily="34" charset="0"/>
                <a:ea typeface="Calibri" pitchFamily="34" charset="-122"/>
                <a:cs typeface="Calibri" pitchFamily="34" charset="-120"/>
              </a:rPr>
              <a:t>Lärandet går till så här. Eleverna minns det de tänker på, och lektionens fråga gör dem nyfikna på det. De plockar fram det, möter det igen, ser ett löst exempel, förklarar med en bild och väljer sätt.</a:t>
            </a:r>
            <a:endParaRPr lang="en-US" sz="1260" dirty="0"/>
          </a:p>
        </p:txBody>
      </p:sp>
      <p:sp>
        <p:nvSpPr>
          <p:cNvPr id="26" name="Shape 24"/>
          <p:cNvSpPr/>
          <p:nvPr/>
        </p:nvSpPr>
        <p:spPr>
          <a:xfrm>
            <a:off x="420624" y="3512718"/>
            <a:ext cx="5519776" cy="817302"/>
          </a:xfrm>
          <a:prstGeom prst="rect">
            <a:avLst/>
          </a:prstGeom>
          <a:solidFill>
            <a:srgbClr val="FBF3E4"/>
          </a:solidFill>
          <a:ln w="12700">
            <a:solidFill>
              <a:srgbClr val="FBF3E4"/>
            </a:solidFill>
            <a:prstDash val="solid"/>
          </a:ln>
        </p:spPr>
      </p:sp>
      <p:sp>
        <p:nvSpPr>
          <p:cNvPr id="27" name="Shape 25"/>
          <p:cNvSpPr/>
          <p:nvPr/>
        </p:nvSpPr>
        <p:spPr>
          <a:xfrm>
            <a:off x="420624" y="3512718"/>
            <a:ext cx="36576" cy="817302"/>
          </a:xfrm>
          <a:prstGeom prst="rect">
            <a:avLst/>
          </a:prstGeom>
          <a:solidFill>
            <a:srgbClr val="8A5A1E"/>
          </a:solidFill>
          <a:ln w="12700">
            <a:solidFill>
              <a:srgbClr val="8A5A1E"/>
            </a:solidFill>
            <a:prstDash val="solid"/>
          </a:ln>
        </p:spPr>
      </p:sp>
      <p:sp>
        <p:nvSpPr>
          <p:cNvPr id="28" name="Text 26"/>
          <p:cNvSpPr txBox="1"/>
          <p:nvPr/>
        </p:nvSpPr>
        <p:spPr>
          <a:xfrm>
            <a:off x="612648" y="3622446"/>
            <a:ext cx="5154016" cy="597846"/>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DET SVÅRASTE  </a:t>
            </a:r>
            <a:pPr algn="l" indent="0" marL="0">
              <a:buNone/>
            </a:pPr>
            <a:r>
              <a:rPr lang="en-US" sz="1208" dirty="0">
                <a:solidFill>
                  <a:srgbClr val="14202B"/>
                </a:solidFill>
                <a:latin typeface="Calibri" pitchFamily="34" charset="0"/>
                <a:ea typeface="Calibri" pitchFamily="34" charset="-122"/>
                <a:cs typeface="Calibri" pitchFamily="34" charset="-120"/>
              </a:rPr>
              <a:t>Ofta blir strategin målet och görs utan det tankearbete den kräver. Börja i vad eleverna ska lära sig, och se i starten om frågan från förra månaden kommer och om svaren säger varför.</a:t>
            </a:r>
            <a:endParaRPr lang="en-US" sz="1208" dirty="0"/>
          </a:p>
        </p:txBody>
      </p:sp>
      <p:sp>
        <p:nvSpPr>
          <p:cNvPr id="29" name="Text 27"/>
          <p:cNvSpPr txBox="1"/>
          <p:nvPr/>
        </p:nvSpPr>
        <p:spPr>
          <a:xfrm>
            <a:off x="6388456" y="1822450"/>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KÄRNAN</a:t>
            </a:r>
            <a:endParaRPr lang="en-US" sz="1200" dirty="0"/>
          </a:p>
        </p:txBody>
      </p:sp>
      <p:sp>
        <p:nvSpPr>
          <p:cNvPr id="30" name="Shape 28"/>
          <p:cNvSpPr/>
          <p:nvPr/>
        </p:nvSpPr>
        <p:spPr>
          <a:xfrm>
            <a:off x="6388456" y="2096770"/>
            <a:ext cx="2627300" cy="1252233"/>
          </a:xfrm>
          <a:prstGeom prst="rect">
            <a:avLst/>
          </a:prstGeom>
          <a:solidFill>
            <a:srgbClr val="FFFFFF"/>
          </a:solidFill>
          <a:ln w="9525">
            <a:solidFill>
              <a:srgbClr val="E1E6EB"/>
            </a:solidFill>
            <a:prstDash val="solid"/>
          </a:ln>
        </p:spPr>
      </p:sp>
      <p:sp>
        <p:nvSpPr>
          <p:cNvPr id="31" name="Text 29"/>
          <p:cNvSpPr/>
          <p:nvPr/>
        </p:nvSpPr>
        <p:spPr>
          <a:xfrm>
            <a:off x="6498184" y="2188210"/>
            <a:ext cx="274320" cy="274320"/>
          </a:xfrm>
          <a:prstGeom prst="ellipse">
            <a:avLst/>
          </a:prstGeom>
          <a:solidFill>
            <a:srgbClr val="1D4F91"/>
          </a:solidFill>
          <a:ln>
            <a:solidFill>
              <a:srgbClr val="1D4F91"/>
            </a:solid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32" name="Text 30"/>
          <p:cNvSpPr txBox="1"/>
          <p:nvPr/>
        </p:nvSpPr>
        <p:spPr>
          <a:xfrm>
            <a:off x="6863944" y="2188210"/>
            <a:ext cx="2042084" cy="274320"/>
          </a:xfrm>
          <a:prstGeom prst="rect">
            <a:avLst/>
          </a:prstGeom>
          <a:noFill/>
          <a:ln/>
        </p:spPr>
        <p:txBody>
          <a:bodyPr wrap="square" lIns="0" tIns="0" rIns="0" bIns="0" rtlCol="0" anchor="ctr"/>
          <a:lstStyle/>
          <a:p>
            <a:pPr algn="l" indent="0" marL="0">
              <a:buNone/>
            </a:pPr>
            <a:r>
              <a:rPr lang="en-US" sz="1260" b="1" dirty="0">
                <a:solidFill>
                  <a:srgbClr val="14202B"/>
                </a:solidFill>
                <a:latin typeface="Calibri" pitchFamily="34" charset="0"/>
                <a:ea typeface="Calibri" pitchFamily="34" charset="-122"/>
                <a:cs typeface="Calibri" pitchFamily="34" charset="-120"/>
              </a:rPr>
              <a:t>Plocka fram</a:t>
            </a:r>
            <a:endParaRPr lang="en-US" sz="1260" dirty="0"/>
          </a:p>
        </p:txBody>
      </p:sp>
      <p:sp>
        <p:nvSpPr>
          <p:cNvPr id="33" name="Text 31"/>
          <p:cNvSpPr txBox="1"/>
          <p:nvPr/>
        </p:nvSpPr>
        <p:spPr>
          <a:xfrm>
            <a:off x="6498184" y="2517394"/>
            <a:ext cx="2407844" cy="512464"/>
          </a:xfrm>
          <a:prstGeom prst="rect">
            <a:avLst/>
          </a:prstGeom>
          <a:noFill/>
          <a:ln/>
        </p:spPr>
        <p:txBody>
          <a:bodyPr wrap="square" lIns="0" tIns="0" rIns="0" bIns="0" rtlCol="0" anchor="t"/>
          <a:lstStyle/>
          <a:p>
            <a:pPr algn="l" indent="0" marL="0">
              <a:buNone/>
            </a:pPr>
            <a:r>
              <a:rPr lang="en-US" sz="1103" dirty="0">
                <a:solidFill>
                  <a:srgbClr val="14202B"/>
                </a:solidFill>
                <a:latin typeface="Calibri" pitchFamily="34" charset="0"/>
                <a:ea typeface="Calibri" pitchFamily="34" charset="-122"/>
                <a:cs typeface="Calibri" pitchFamily="34" charset="-120"/>
              </a:rPr>
              <a:t>Eleverna tar fram det de har lärt sig ur minnet, utan att titta, och ser sedan det rätta.</a:t>
            </a:r>
            <a:endParaRPr lang="en-US" sz="1103" dirty="0"/>
          </a:p>
        </p:txBody>
      </p:sp>
      <p:sp>
        <p:nvSpPr>
          <p:cNvPr id="34" name="Text 32"/>
          <p:cNvSpPr txBox="1"/>
          <p:nvPr/>
        </p:nvSpPr>
        <p:spPr>
          <a:xfrm>
            <a:off x="6498184" y="3103010"/>
            <a:ext cx="2407844" cy="154553"/>
          </a:xfrm>
          <a:prstGeom prst="rect">
            <a:avLst/>
          </a:prstGeom>
          <a:noFill/>
          <a:ln/>
        </p:spPr>
        <p:txBody>
          <a:bodyPr wrap="square" lIns="0" tIns="0" rIns="0" bIns="0" rtlCol="0" anchor="t"/>
          <a:lstStyle/>
          <a:p>
            <a:pPr algn="l" indent="0" marL="0">
              <a:buNone/>
            </a:pPr>
            <a:r>
              <a:rPr lang="en-US" sz="998" i="1" dirty="0">
                <a:solidFill>
                  <a:srgbClr val="4B5866"/>
                </a:solidFill>
                <a:latin typeface="Calibri" pitchFamily="34" charset="0"/>
                <a:ea typeface="Calibri" pitchFamily="34" charset="-122"/>
                <a:cs typeface="Calibri" pitchFamily="34" charset="-120"/>
              </a:rPr>
              <a:t>Start och Avslut</a:t>
            </a:r>
            <a:endParaRPr lang="en-US" sz="998" dirty="0"/>
          </a:p>
        </p:txBody>
      </p:sp>
      <p:sp>
        <p:nvSpPr>
          <p:cNvPr id="35" name="Shape 33"/>
          <p:cNvSpPr/>
          <p:nvPr/>
        </p:nvSpPr>
        <p:spPr>
          <a:xfrm>
            <a:off x="9143771" y="2096770"/>
            <a:ext cx="2627300" cy="1252233"/>
          </a:xfrm>
          <a:prstGeom prst="rect">
            <a:avLst/>
          </a:prstGeom>
          <a:solidFill>
            <a:srgbClr val="FFFFFF"/>
          </a:solidFill>
          <a:ln w="9525">
            <a:solidFill>
              <a:srgbClr val="E1E6EB"/>
            </a:solidFill>
            <a:prstDash val="solid"/>
          </a:ln>
        </p:spPr>
      </p:sp>
      <p:sp>
        <p:nvSpPr>
          <p:cNvPr id="36" name="Text 34"/>
          <p:cNvSpPr/>
          <p:nvPr/>
        </p:nvSpPr>
        <p:spPr>
          <a:xfrm>
            <a:off x="9253499" y="2188210"/>
            <a:ext cx="274320" cy="274320"/>
          </a:xfrm>
          <a:prstGeom prst="ellipse">
            <a:avLst/>
          </a:prstGeom>
          <a:solidFill>
            <a:srgbClr val="1D4F91"/>
          </a:solidFill>
          <a:ln>
            <a:solidFill>
              <a:srgbClr val="1D4F91"/>
            </a:solid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37" name="Text 35"/>
          <p:cNvSpPr txBox="1"/>
          <p:nvPr/>
        </p:nvSpPr>
        <p:spPr>
          <a:xfrm>
            <a:off x="9619259" y="2188210"/>
            <a:ext cx="2042084" cy="274320"/>
          </a:xfrm>
          <a:prstGeom prst="rect">
            <a:avLst/>
          </a:prstGeom>
          <a:noFill/>
          <a:ln/>
        </p:spPr>
        <p:txBody>
          <a:bodyPr wrap="square" lIns="0" tIns="0" rIns="0" bIns="0" rtlCol="0" anchor="ctr"/>
          <a:lstStyle/>
          <a:p>
            <a:pPr algn="l" indent="0" marL="0">
              <a:buNone/>
            </a:pPr>
            <a:r>
              <a:rPr lang="en-US" sz="1260" b="1" dirty="0">
                <a:solidFill>
                  <a:srgbClr val="14202B"/>
                </a:solidFill>
                <a:latin typeface="Calibri" pitchFamily="34" charset="0"/>
                <a:ea typeface="Calibri" pitchFamily="34" charset="-122"/>
                <a:cs typeface="Calibri" pitchFamily="34" charset="-120"/>
              </a:rPr>
              <a:t>Sprid ut</a:t>
            </a:r>
            <a:endParaRPr lang="en-US" sz="1260" dirty="0"/>
          </a:p>
        </p:txBody>
      </p:sp>
      <p:sp>
        <p:nvSpPr>
          <p:cNvPr id="38" name="Text 36"/>
          <p:cNvSpPr txBox="1"/>
          <p:nvPr/>
        </p:nvSpPr>
        <p:spPr>
          <a:xfrm>
            <a:off x="9253499" y="2517394"/>
            <a:ext cx="2407844" cy="512464"/>
          </a:xfrm>
          <a:prstGeom prst="rect">
            <a:avLst/>
          </a:prstGeom>
          <a:noFill/>
          <a:ln/>
        </p:spPr>
        <p:txBody>
          <a:bodyPr wrap="square" lIns="0" tIns="0" rIns="0" bIns="0" rtlCol="0" anchor="t"/>
          <a:lstStyle/>
          <a:p>
            <a:pPr algn="l" indent="0" marL="0">
              <a:buNone/>
            </a:pPr>
            <a:r>
              <a:rPr lang="en-US" sz="1103" dirty="0">
                <a:solidFill>
                  <a:srgbClr val="14202B"/>
                </a:solidFill>
                <a:latin typeface="Calibri" pitchFamily="34" charset="0"/>
                <a:ea typeface="Calibri" pitchFamily="34" charset="-122"/>
                <a:cs typeface="Calibri" pitchFamily="34" charset="-120"/>
              </a:rPr>
              <a:t>Det som ska sitta kommer tillbaka efter dagar och veckor, och eleverna tar fram det igen.</a:t>
            </a:r>
            <a:endParaRPr lang="en-US" sz="1103" dirty="0"/>
          </a:p>
        </p:txBody>
      </p:sp>
      <p:sp>
        <p:nvSpPr>
          <p:cNvPr id="39" name="Text 37"/>
          <p:cNvSpPr txBox="1"/>
          <p:nvPr/>
        </p:nvSpPr>
        <p:spPr>
          <a:xfrm>
            <a:off x="9253499" y="3103010"/>
            <a:ext cx="2407844" cy="154553"/>
          </a:xfrm>
          <a:prstGeom prst="rect">
            <a:avLst/>
          </a:prstGeom>
          <a:noFill/>
          <a:ln/>
        </p:spPr>
        <p:txBody>
          <a:bodyPr wrap="square" lIns="0" tIns="0" rIns="0" bIns="0" rtlCol="0" anchor="t"/>
          <a:lstStyle/>
          <a:p>
            <a:pPr algn="l" indent="0" marL="0">
              <a:buNone/>
            </a:pPr>
            <a:r>
              <a:rPr lang="en-US" sz="998" i="1" dirty="0">
                <a:solidFill>
                  <a:srgbClr val="4B5866"/>
                </a:solidFill>
                <a:latin typeface="Calibri" pitchFamily="34" charset="0"/>
                <a:ea typeface="Calibri" pitchFamily="34" charset="-122"/>
                <a:cs typeface="Calibri" pitchFamily="34" charset="-120"/>
              </a:rPr>
              <a:t>Start och Efter lektionen</a:t>
            </a:r>
            <a:endParaRPr lang="en-US" sz="998" dirty="0"/>
          </a:p>
        </p:txBody>
      </p:sp>
      <p:sp>
        <p:nvSpPr>
          <p:cNvPr id="40" name="Shape 38"/>
          <p:cNvSpPr/>
          <p:nvPr/>
        </p:nvSpPr>
        <p:spPr>
          <a:xfrm>
            <a:off x="6388456" y="3477019"/>
            <a:ext cx="2627300" cy="1252233"/>
          </a:xfrm>
          <a:prstGeom prst="rect">
            <a:avLst/>
          </a:prstGeom>
          <a:solidFill>
            <a:srgbClr val="FFFFFF"/>
          </a:solidFill>
          <a:ln w="9525">
            <a:solidFill>
              <a:srgbClr val="E1E6EB"/>
            </a:solidFill>
            <a:prstDash val="solid"/>
          </a:ln>
        </p:spPr>
      </p:sp>
      <p:sp>
        <p:nvSpPr>
          <p:cNvPr id="41" name="Text 39"/>
          <p:cNvSpPr/>
          <p:nvPr/>
        </p:nvSpPr>
        <p:spPr>
          <a:xfrm>
            <a:off x="6498184" y="3568459"/>
            <a:ext cx="274320" cy="274320"/>
          </a:xfrm>
          <a:prstGeom prst="ellipse">
            <a:avLst/>
          </a:prstGeom>
          <a:solidFill>
            <a:srgbClr val="1D4F91"/>
          </a:solidFill>
          <a:ln>
            <a:solidFill>
              <a:srgbClr val="1D4F91"/>
            </a:solid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42" name="Text 40"/>
          <p:cNvSpPr txBox="1"/>
          <p:nvPr/>
        </p:nvSpPr>
        <p:spPr>
          <a:xfrm>
            <a:off x="6863944" y="3568459"/>
            <a:ext cx="2042084" cy="274320"/>
          </a:xfrm>
          <a:prstGeom prst="rect">
            <a:avLst/>
          </a:prstGeom>
          <a:noFill/>
          <a:ln/>
        </p:spPr>
        <p:txBody>
          <a:bodyPr wrap="square" lIns="0" tIns="0" rIns="0" bIns="0" rtlCol="0" anchor="ctr"/>
          <a:lstStyle/>
          <a:p>
            <a:pPr algn="l" indent="0" marL="0">
              <a:buNone/>
            </a:pPr>
            <a:r>
              <a:rPr lang="en-US" sz="1260" b="1" dirty="0">
                <a:solidFill>
                  <a:srgbClr val="14202B"/>
                </a:solidFill>
                <a:latin typeface="Calibri" pitchFamily="34" charset="0"/>
                <a:ea typeface="Calibri" pitchFamily="34" charset="-122"/>
                <a:cs typeface="Calibri" pitchFamily="34" charset="-120"/>
              </a:rPr>
              <a:t>Avlasta minnet</a:t>
            </a:r>
            <a:endParaRPr lang="en-US" sz="1260" dirty="0"/>
          </a:p>
        </p:txBody>
      </p:sp>
      <p:sp>
        <p:nvSpPr>
          <p:cNvPr id="43" name="Text 41"/>
          <p:cNvSpPr txBox="1"/>
          <p:nvPr/>
        </p:nvSpPr>
        <p:spPr>
          <a:xfrm>
            <a:off x="6498184" y="3897643"/>
            <a:ext cx="2407844" cy="512464"/>
          </a:xfrm>
          <a:prstGeom prst="rect">
            <a:avLst/>
          </a:prstGeom>
          <a:noFill/>
          <a:ln/>
        </p:spPr>
        <p:txBody>
          <a:bodyPr wrap="square" lIns="0" tIns="0" rIns="0" bIns="0" rtlCol="0" anchor="t"/>
          <a:lstStyle/>
          <a:p>
            <a:pPr algn="l" indent="0" marL="0">
              <a:buNone/>
            </a:pPr>
            <a:r>
              <a:rPr lang="en-US" sz="1103" dirty="0">
                <a:solidFill>
                  <a:srgbClr val="14202B"/>
                </a:solidFill>
                <a:latin typeface="Calibri" pitchFamily="34" charset="0"/>
                <a:ea typeface="Calibri" pitchFamily="34" charset="-122"/>
                <a:cs typeface="Calibri" pitchFamily="34" charset="-120"/>
              </a:rPr>
              <a:t>Du tar bort det som tynger i onödan, visar ett löst exempel och minskar sedan stödet steg för steg.</a:t>
            </a:r>
            <a:endParaRPr lang="en-US" sz="1103" dirty="0"/>
          </a:p>
        </p:txBody>
      </p:sp>
      <p:sp>
        <p:nvSpPr>
          <p:cNvPr id="44" name="Text 42"/>
          <p:cNvSpPr txBox="1"/>
          <p:nvPr/>
        </p:nvSpPr>
        <p:spPr>
          <a:xfrm>
            <a:off x="6498184" y="4483259"/>
            <a:ext cx="2407844" cy="154553"/>
          </a:xfrm>
          <a:prstGeom prst="rect">
            <a:avLst/>
          </a:prstGeom>
          <a:noFill/>
          <a:ln/>
        </p:spPr>
        <p:txBody>
          <a:bodyPr wrap="square" lIns="0" tIns="0" rIns="0" bIns="0" rtlCol="0" anchor="t"/>
          <a:lstStyle/>
          <a:p>
            <a:pPr algn="l" indent="0" marL="0">
              <a:buNone/>
            </a:pPr>
            <a:r>
              <a:rPr lang="en-US" sz="998" i="1" dirty="0">
                <a:solidFill>
                  <a:srgbClr val="4B5866"/>
                </a:solidFill>
                <a:latin typeface="Calibri" pitchFamily="34" charset="0"/>
                <a:ea typeface="Calibri" pitchFamily="34" charset="-122"/>
                <a:cs typeface="Calibri" pitchFamily="34" charset="-120"/>
              </a:rPr>
              <a:t>Det nya och Öva</a:t>
            </a:r>
            <a:endParaRPr lang="en-US" sz="998" dirty="0"/>
          </a:p>
        </p:txBody>
      </p:sp>
      <p:sp>
        <p:nvSpPr>
          <p:cNvPr id="45" name="Shape 43"/>
          <p:cNvSpPr/>
          <p:nvPr/>
        </p:nvSpPr>
        <p:spPr>
          <a:xfrm>
            <a:off x="9143771" y="3477019"/>
            <a:ext cx="2627300" cy="1252233"/>
          </a:xfrm>
          <a:prstGeom prst="rect">
            <a:avLst/>
          </a:prstGeom>
          <a:solidFill>
            <a:srgbClr val="FFFFFF"/>
          </a:solidFill>
          <a:ln w="9525">
            <a:solidFill>
              <a:srgbClr val="E1E6EB"/>
            </a:solidFill>
            <a:prstDash val="solid"/>
          </a:ln>
        </p:spPr>
      </p:sp>
      <p:sp>
        <p:nvSpPr>
          <p:cNvPr id="46" name="Text 44"/>
          <p:cNvSpPr/>
          <p:nvPr/>
        </p:nvSpPr>
        <p:spPr>
          <a:xfrm>
            <a:off x="9253499" y="3568459"/>
            <a:ext cx="274320" cy="274320"/>
          </a:xfrm>
          <a:prstGeom prst="ellipse">
            <a:avLst/>
          </a:prstGeom>
          <a:solidFill>
            <a:srgbClr val="1D4F91"/>
          </a:solidFill>
          <a:ln>
            <a:solidFill>
              <a:srgbClr val="1D4F91"/>
            </a:solid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47" name="Text 45"/>
          <p:cNvSpPr txBox="1"/>
          <p:nvPr/>
        </p:nvSpPr>
        <p:spPr>
          <a:xfrm>
            <a:off x="9619259" y="3568459"/>
            <a:ext cx="2042084" cy="274320"/>
          </a:xfrm>
          <a:prstGeom prst="rect">
            <a:avLst/>
          </a:prstGeom>
          <a:noFill/>
          <a:ln/>
        </p:spPr>
        <p:txBody>
          <a:bodyPr wrap="square" lIns="0" tIns="0" rIns="0" bIns="0" rtlCol="0" anchor="ctr"/>
          <a:lstStyle/>
          <a:p>
            <a:pPr algn="l" indent="0" marL="0">
              <a:buNone/>
            </a:pPr>
            <a:r>
              <a:rPr lang="en-US" sz="1260" b="1" dirty="0">
                <a:solidFill>
                  <a:srgbClr val="14202B"/>
                </a:solidFill>
                <a:latin typeface="Calibri" pitchFamily="34" charset="0"/>
                <a:ea typeface="Calibri" pitchFamily="34" charset="-122"/>
                <a:cs typeface="Calibri" pitchFamily="34" charset="-120"/>
              </a:rPr>
              <a:t>Ord och bild</a:t>
            </a:r>
            <a:endParaRPr lang="en-US" sz="1260" dirty="0"/>
          </a:p>
        </p:txBody>
      </p:sp>
      <p:sp>
        <p:nvSpPr>
          <p:cNvPr id="48" name="Text 46"/>
          <p:cNvSpPr txBox="1"/>
          <p:nvPr/>
        </p:nvSpPr>
        <p:spPr>
          <a:xfrm>
            <a:off x="9253499" y="3897643"/>
            <a:ext cx="2407844" cy="512464"/>
          </a:xfrm>
          <a:prstGeom prst="rect">
            <a:avLst/>
          </a:prstGeom>
          <a:noFill/>
          <a:ln/>
        </p:spPr>
        <p:txBody>
          <a:bodyPr wrap="square" lIns="0" tIns="0" rIns="0" bIns="0" rtlCol="0" anchor="t"/>
          <a:lstStyle/>
          <a:p>
            <a:pPr algn="l" indent="0" marL="0">
              <a:buNone/>
            </a:pPr>
            <a:r>
              <a:rPr lang="en-US" sz="1103" dirty="0">
                <a:solidFill>
                  <a:srgbClr val="14202B"/>
                </a:solidFill>
                <a:latin typeface="Calibri" pitchFamily="34" charset="0"/>
                <a:ea typeface="Calibri" pitchFamily="34" charset="-122"/>
                <a:cs typeface="Calibri" pitchFamily="34" charset="-120"/>
              </a:rPr>
              <a:t>Du förklarar och pekar i en enkel bild av sambandet, och eleverna ritar och förklarar den själva.</a:t>
            </a:r>
            <a:endParaRPr lang="en-US" sz="1103" dirty="0"/>
          </a:p>
        </p:txBody>
      </p:sp>
      <p:sp>
        <p:nvSpPr>
          <p:cNvPr id="49" name="Text 47"/>
          <p:cNvSpPr txBox="1"/>
          <p:nvPr/>
        </p:nvSpPr>
        <p:spPr>
          <a:xfrm>
            <a:off x="9253499" y="4483259"/>
            <a:ext cx="2407844" cy="154553"/>
          </a:xfrm>
          <a:prstGeom prst="rect">
            <a:avLst/>
          </a:prstGeom>
          <a:noFill/>
          <a:ln/>
        </p:spPr>
        <p:txBody>
          <a:bodyPr wrap="square" lIns="0" tIns="0" rIns="0" bIns="0" rtlCol="0" anchor="t"/>
          <a:lstStyle/>
          <a:p>
            <a:pPr algn="l" indent="0" marL="0">
              <a:buNone/>
            </a:pPr>
            <a:r>
              <a:rPr lang="en-US" sz="998" i="1" dirty="0">
                <a:solidFill>
                  <a:srgbClr val="4B5866"/>
                </a:solidFill>
                <a:latin typeface="Calibri" pitchFamily="34" charset="0"/>
                <a:ea typeface="Calibri" pitchFamily="34" charset="-122"/>
                <a:cs typeface="Calibri" pitchFamily="34" charset="-120"/>
              </a:rPr>
              <a:t>Det nya och Avslut</a:t>
            </a:r>
            <a:endParaRPr lang="en-US" sz="998" dirty="0"/>
          </a:p>
        </p:txBody>
      </p:sp>
      <p:sp>
        <p:nvSpPr>
          <p:cNvPr id="50" name="Shape 48"/>
          <p:cNvSpPr/>
          <p:nvPr/>
        </p:nvSpPr>
        <p:spPr>
          <a:xfrm>
            <a:off x="6388456" y="4857267"/>
            <a:ext cx="2627300" cy="1252233"/>
          </a:xfrm>
          <a:prstGeom prst="rect">
            <a:avLst/>
          </a:prstGeom>
          <a:solidFill>
            <a:srgbClr val="FFFFFF"/>
          </a:solidFill>
          <a:ln w="9525">
            <a:solidFill>
              <a:srgbClr val="E1E6EB"/>
            </a:solidFill>
            <a:prstDash val="solid"/>
          </a:ln>
        </p:spPr>
      </p:sp>
      <p:sp>
        <p:nvSpPr>
          <p:cNvPr id="51" name="Text 49"/>
          <p:cNvSpPr/>
          <p:nvPr/>
        </p:nvSpPr>
        <p:spPr>
          <a:xfrm>
            <a:off x="6498184" y="4948707"/>
            <a:ext cx="274320" cy="274320"/>
          </a:xfrm>
          <a:prstGeom prst="ellipse">
            <a:avLst/>
          </a:prstGeom>
          <a:solidFill>
            <a:srgbClr val="1D4F91"/>
          </a:solidFill>
          <a:ln>
            <a:solidFill>
              <a:srgbClr val="1D4F91"/>
            </a:solid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52" name="Text 50"/>
          <p:cNvSpPr txBox="1"/>
          <p:nvPr/>
        </p:nvSpPr>
        <p:spPr>
          <a:xfrm>
            <a:off x="6863944" y="4948707"/>
            <a:ext cx="2042084" cy="274320"/>
          </a:xfrm>
          <a:prstGeom prst="rect">
            <a:avLst/>
          </a:prstGeom>
          <a:noFill/>
          <a:ln/>
        </p:spPr>
        <p:txBody>
          <a:bodyPr wrap="square" lIns="0" tIns="0" rIns="0" bIns="0" rtlCol="0" anchor="ctr"/>
          <a:lstStyle/>
          <a:p>
            <a:pPr algn="l" indent="0" marL="0">
              <a:buNone/>
            </a:pPr>
            <a:r>
              <a:rPr lang="en-US" sz="1260" b="1" dirty="0">
                <a:solidFill>
                  <a:srgbClr val="14202B"/>
                </a:solidFill>
                <a:latin typeface="Calibri" pitchFamily="34" charset="0"/>
                <a:ea typeface="Calibri" pitchFamily="34" charset="-122"/>
                <a:cs typeface="Calibri" pitchFamily="34" charset="-120"/>
              </a:rPr>
              <a:t>Blanda uppgifter</a:t>
            </a:r>
            <a:endParaRPr lang="en-US" sz="1260" dirty="0"/>
          </a:p>
        </p:txBody>
      </p:sp>
      <p:sp>
        <p:nvSpPr>
          <p:cNvPr id="53" name="Text 51"/>
          <p:cNvSpPr txBox="1"/>
          <p:nvPr/>
        </p:nvSpPr>
        <p:spPr>
          <a:xfrm>
            <a:off x="6498184" y="5277891"/>
            <a:ext cx="2407844" cy="512464"/>
          </a:xfrm>
          <a:prstGeom prst="rect">
            <a:avLst/>
          </a:prstGeom>
          <a:noFill/>
          <a:ln/>
        </p:spPr>
        <p:txBody>
          <a:bodyPr wrap="square" lIns="0" tIns="0" rIns="0" bIns="0" rtlCol="0" anchor="t"/>
          <a:lstStyle/>
          <a:p>
            <a:pPr algn="l" indent="0" marL="0">
              <a:buNone/>
            </a:pPr>
            <a:r>
              <a:rPr lang="en-US" sz="1103" dirty="0">
                <a:solidFill>
                  <a:srgbClr val="14202B"/>
                </a:solidFill>
                <a:latin typeface="Calibri" pitchFamily="34" charset="0"/>
                <a:ea typeface="Calibri" pitchFamily="34" charset="-122"/>
                <a:cs typeface="Calibri" pitchFamily="34" charset="-120"/>
              </a:rPr>
              <a:t>Uppgifter av de slag eleverna förväxlar står om vartannat, så att eleven väljer sätt först.</a:t>
            </a:r>
            <a:endParaRPr lang="en-US" sz="1103" dirty="0"/>
          </a:p>
        </p:txBody>
      </p:sp>
      <p:sp>
        <p:nvSpPr>
          <p:cNvPr id="54" name="Text 52"/>
          <p:cNvSpPr txBox="1"/>
          <p:nvPr/>
        </p:nvSpPr>
        <p:spPr>
          <a:xfrm>
            <a:off x="6498184" y="5863507"/>
            <a:ext cx="2407844" cy="154553"/>
          </a:xfrm>
          <a:prstGeom prst="rect">
            <a:avLst/>
          </a:prstGeom>
          <a:noFill/>
          <a:ln/>
        </p:spPr>
        <p:txBody>
          <a:bodyPr wrap="square" lIns="0" tIns="0" rIns="0" bIns="0" rtlCol="0" anchor="t"/>
          <a:lstStyle/>
          <a:p>
            <a:pPr algn="l" indent="0" marL="0">
              <a:buNone/>
            </a:pPr>
            <a:r>
              <a:rPr lang="en-US" sz="998" i="1" dirty="0">
                <a:solidFill>
                  <a:srgbClr val="4B5866"/>
                </a:solidFill>
                <a:latin typeface="Calibri" pitchFamily="34" charset="0"/>
                <a:ea typeface="Calibri" pitchFamily="34" charset="-122"/>
                <a:cs typeface="Calibri" pitchFamily="34" charset="-120"/>
              </a:rPr>
              <a:t>Öva</a:t>
            </a:r>
            <a:endParaRPr lang="en-US" sz="998" dirty="0"/>
          </a:p>
        </p:txBody>
      </p:sp>
      <p:sp>
        <p:nvSpPr>
          <p:cNvPr id="55" name="Text 53"/>
          <p:cNvSpPr txBox="1"/>
          <p:nvPr/>
        </p:nvSpPr>
        <p:spPr>
          <a:xfrm>
            <a:off x="6388456" y="6237516"/>
            <a:ext cx="5382616" cy="341643"/>
          </a:xfrm>
          <a:prstGeom prst="rect">
            <a:avLst/>
          </a:prstGeom>
          <a:noFill/>
          <a:ln/>
        </p:spPr>
        <p:txBody>
          <a:bodyPr wrap="square" lIns="0" tIns="0" rIns="0" bIns="0" rtlCol="0" anchor="t"/>
          <a:lstStyle/>
          <a:p>
            <a:pPr algn="ctr" indent="0" marL="0">
              <a:buNone/>
            </a:pPr>
            <a:r>
              <a:rPr lang="en-US" sz="1103" i="1" dirty="0">
                <a:solidFill>
                  <a:srgbClr val="4B5866"/>
                </a:solidFill>
                <a:latin typeface="Calibri" pitchFamily="34" charset="0"/>
                <a:ea typeface="Calibri" pitchFamily="34" charset="-122"/>
                <a:cs typeface="Calibri" pitchFamily="34" charset="-120"/>
              </a:rPr>
              <a:t>Det nya kommer in med ord, bild och exempel, ut ur minnet, tillbaka efter dagar och veckor, blandat när slagen sitter.</a:t>
            </a:r>
            <a:endParaRPr lang="en-US" sz="1103" dirty="0"/>
          </a:p>
        </p:txBody>
      </p:sp>
      <p:sp>
        <p:nvSpPr>
          <p:cNvPr id="56" name="Text 54"/>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niclasfohlin.se/metoder/larande-pa-kognitionsvetenskaplig-grund/lathund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Vägen till måndag</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2/4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6086704" y="621792"/>
            <a:ext cx="18288" cy="6035040"/>
          </a:xfrm>
          <a:prstGeom prst="rect">
            <a:avLst/>
          </a:prstGeom>
          <a:solidFill>
            <a:srgbClr val="14202B"/>
          </a:solidFill>
          <a:ln w="12700">
            <a:solidFill>
              <a:srgbClr val="14202B"/>
            </a:solidFill>
            <a:prstDash val="solid"/>
          </a:ln>
        </p:spPr>
      </p:sp>
      <p:sp>
        <p:nvSpPr>
          <p:cNvPr id="8" name="Shape 6"/>
          <p:cNvSpPr/>
          <p:nvPr/>
        </p:nvSpPr>
        <p:spPr>
          <a:xfrm>
            <a:off x="420624" y="804672"/>
            <a:ext cx="5519776" cy="3828129"/>
          </a:xfrm>
          <a:prstGeom prst="rect">
            <a:avLst/>
          </a:prstGeom>
          <a:solidFill>
            <a:srgbClr val="FFFFFF"/>
          </a:solidFill>
          <a:ln w="12700">
            <a:solidFill>
              <a:srgbClr val="14202B"/>
            </a:solidFill>
            <a:prstDash val="solid"/>
          </a:ln>
        </p:spPr>
      </p:sp>
      <p:sp>
        <p:nvSpPr>
          <p:cNvPr id="9" name="Shape 7"/>
          <p:cNvSpPr/>
          <p:nvPr/>
        </p:nvSpPr>
        <p:spPr>
          <a:xfrm>
            <a:off x="429768" y="813816"/>
            <a:ext cx="5501488" cy="310896"/>
          </a:xfrm>
          <a:prstGeom prst="rect">
            <a:avLst/>
          </a:prstGeom>
          <a:solidFill>
            <a:srgbClr val="14202B"/>
          </a:solidFill>
          <a:ln w="12700">
            <a:solidFill>
              <a:srgbClr val="14202B"/>
            </a:solidFill>
            <a:prstDash val="solid"/>
          </a:ln>
        </p:spPr>
      </p:sp>
      <p:sp>
        <p:nvSpPr>
          <p:cNvPr id="10" name="Text 8"/>
          <p:cNvSpPr txBox="1"/>
          <p:nvPr/>
        </p:nvSpPr>
        <p:spPr>
          <a:xfrm>
            <a:off x="557784" y="868680"/>
            <a:ext cx="524545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FÖRE FÖRSTA LEKTIONEN</a:t>
            </a:r>
            <a:endParaRPr lang="en-US" sz="1200" dirty="0"/>
          </a:p>
        </p:txBody>
      </p:sp>
      <p:sp>
        <p:nvSpPr>
          <p:cNvPr id="11" name="Text 9"/>
          <p:cNvSpPr txBox="1"/>
          <p:nvPr/>
        </p:nvSpPr>
        <p:spPr>
          <a:xfrm>
            <a:off x="566928" y="1225296"/>
            <a:ext cx="5227168" cy="277590"/>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Välj ämnet, klassen och de två lektioner i veckan där du börjar.</a:t>
            </a:r>
            <a:endParaRPr lang="en-US" sz="1438" dirty="0"/>
          </a:p>
        </p:txBody>
      </p:sp>
      <p:sp>
        <p:nvSpPr>
          <p:cNvPr id="12" name="Text 10"/>
          <p:cNvSpPr txBox="1"/>
          <p:nvPr/>
        </p:nvSpPr>
        <p:spPr>
          <a:xfrm>
            <a:off x="566928" y="1502886"/>
            <a:ext cx="5227168" cy="500316"/>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Skriv det eleverna ska minnas om en månad på återkomstlistan i bilaga A. Varför är det värt att kunna?</a:t>
            </a:r>
            <a:endParaRPr lang="en-US" sz="1438" dirty="0"/>
          </a:p>
        </p:txBody>
      </p:sp>
      <p:sp>
        <p:nvSpPr>
          <p:cNvPr id="13" name="Text 11"/>
          <p:cNvSpPr txBox="1"/>
          <p:nvPr/>
        </p:nvSpPr>
        <p:spPr>
          <a:xfrm>
            <a:off x="566928" y="2003203"/>
            <a:ext cx="5227168" cy="500316"/>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Sätt upp Strategibladet och kortet Plocka fram där alla ser dem, och se till att väggen inte är full.</a:t>
            </a:r>
            <a:endParaRPr lang="en-US" sz="1438" dirty="0"/>
          </a:p>
        </p:txBody>
      </p:sp>
      <p:sp>
        <p:nvSpPr>
          <p:cNvPr id="14" name="Text 12"/>
          <p:cNvSpPr txBox="1"/>
          <p:nvPr/>
        </p:nvSpPr>
        <p:spPr>
          <a:xfrm>
            <a:off x="566928" y="2503519"/>
            <a:ext cx="5227168" cy="500316"/>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Bestäm grannarna och var den som är ny i svenska sitter. Lägg fram färgpennor, och skriv ut frågekartan till F–⁠3.</a:t>
            </a:r>
            <a:endParaRPr lang="en-US" sz="1438" dirty="0"/>
          </a:p>
        </p:txBody>
      </p:sp>
      <p:sp>
        <p:nvSpPr>
          <p:cNvPr id="15" name="Text 13"/>
          <p:cNvSpPr txBox="1"/>
          <p:nvPr/>
        </p:nvSpPr>
        <p:spPr>
          <a:xfrm>
            <a:off x="566928" y="3003836"/>
            <a:ext cx="5227168" cy="277590"/>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Boka observationerna, en av dem med specialläraren.</a:t>
            </a:r>
            <a:endParaRPr lang="en-US" sz="1438" dirty="0"/>
          </a:p>
        </p:txBody>
      </p:sp>
      <p:sp>
        <p:nvSpPr>
          <p:cNvPr id="16" name="Text 14"/>
          <p:cNvSpPr txBox="1"/>
          <p:nvPr/>
        </p:nvSpPr>
        <p:spPr>
          <a:xfrm>
            <a:off x="566928" y="3281426"/>
            <a:ext cx="5227168" cy="500316"/>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Bestäm med arbetslaget vad ni gör lika: strategiernas namn, färgpennan och att böckerna är stängda.</a:t>
            </a:r>
            <a:endParaRPr lang="en-US" sz="1438" dirty="0"/>
          </a:p>
        </p:txBody>
      </p:sp>
      <p:sp>
        <p:nvSpPr>
          <p:cNvPr id="17" name="Text 15"/>
          <p:cNvSpPr txBox="1"/>
          <p:nvPr/>
        </p:nvSpPr>
        <p:spPr>
          <a:xfrm>
            <a:off x="566928" y="3781742"/>
            <a:ext cx="5227168" cy="500316"/>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Säg till klassen varför det ska kännas lite svårt: det som känns lätt är inte det som sitter.</a:t>
            </a:r>
            <a:endParaRPr lang="en-US" sz="1438" dirty="0"/>
          </a:p>
        </p:txBody>
      </p:sp>
      <p:sp>
        <p:nvSpPr>
          <p:cNvPr id="18" name="Text 16"/>
          <p:cNvSpPr txBox="1"/>
          <p:nvPr/>
        </p:nvSpPr>
        <p:spPr>
          <a:xfrm>
            <a:off x="566928" y="4282059"/>
            <a:ext cx="5227168" cy="277590"/>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Berätta för hemmen att svaren ur minnet inte påverkar betyget.</a:t>
            </a:r>
            <a:endParaRPr lang="en-US" sz="1438" dirty="0"/>
          </a:p>
        </p:txBody>
      </p:sp>
      <p:sp>
        <p:nvSpPr>
          <p:cNvPr id="19" name="Text 17"/>
          <p:cNvSpPr txBox="1"/>
          <p:nvPr/>
        </p:nvSpPr>
        <p:spPr>
          <a:xfrm>
            <a:off x="420624" y="4797393"/>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FÖRSTA LEKTIONEN</a:t>
            </a:r>
            <a:endParaRPr lang="en-US" sz="1200" dirty="0"/>
          </a:p>
        </p:txBody>
      </p:sp>
      <p:sp>
        <p:nvSpPr>
          <p:cNvPr id="20" name="Text 18"/>
          <p:cNvSpPr txBox="1"/>
          <p:nvPr/>
        </p:nvSpPr>
        <p:spPr>
          <a:xfrm>
            <a:off x="420624" y="5071713"/>
            <a:ext cx="5519776" cy="929640"/>
          </a:xfrm>
          <a:prstGeom prst="rect">
            <a:avLst/>
          </a:prstGeom>
          <a:noFill/>
          <a:ln/>
        </p:spPr>
        <p:txBody>
          <a:bodyPr wrap="square" lIns="0" tIns="0" rIns="0" bIns="0" rtlCol="0" anchor="t"/>
          <a:lstStyle/>
          <a:p>
            <a:pPr algn="l" indent="0" marL="0">
              <a:spcAft>
                <a:spcPts val="750"/>
              </a:spcAft>
              <a:buNone/>
            </a:pPr>
            <a:r>
              <a:rPr lang="en-US" sz="1500" dirty="0">
                <a:solidFill>
                  <a:srgbClr val="14202B"/>
                </a:solidFill>
                <a:latin typeface="Calibri" pitchFamily="34" charset="0"/>
                <a:ea typeface="Calibri" pitchFamily="34" charset="-122"/>
                <a:cs typeface="Calibri" pitchFamily="34" charset="-120"/>
              </a:rPr>
              <a:t>Bara starten och lektionens fråga är nya. Med boken stängd svarar alla på två frågor om något klassen redan kan. Du visar svaret, och de fyller i med färgpennan. Det nya börjar med lektionens fråga, och Avslut svarar på den.</a:t>
            </a:r>
            <a:endParaRPr lang="en-US" sz="1500" dirty="0"/>
          </a:p>
        </p:txBody>
      </p:sp>
      <p:sp>
        <p:nvSpPr>
          <p:cNvPr id="21" name="Text 19"/>
          <p:cNvSpPr txBox="1"/>
          <p:nvPr/>
        </p:nvSpPr>
        <p:spPr>
          <a:xfrm>
            <a:off x="6388456" y="804672"/>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MINUTERNA</a:t>
            </a:r>
            <a:endParaRPr lang="en-US" sz="1200" dirty="0"/>
          </a:p>
        </p:txBody>
      </p:sp>
      <p:sp>
        <p:nvSpPr>
          <p:cNvPr id="22" name="Shape 20"/>
          <p:cNvSpPr/>
          <p:nvPr/>
        </p:nvSpPr>
        <p:spPr>
          <a:xfrm>
            <a:off x="6388456" y="1078992"/>
            <a:ext cx="5382616" cy="292608"/>
          </a:xfrm>
          <a:prstGeom prst="rect">
            <a:avLst/>
          </a:prstGeom>
          <a:solidFill>
            <a:srgbClr val="14202B"/>
          </a:solidFill>
          <a:ln w="12700">
            <a:solidFill>
              <a:srgbClr val="14202B"/>
            </a:solidFill>
            <a:prstDash val="solid"/>
          </a:ln>
        </p:spPr>
      </p:sp>
      <p:sp>
        <p:nvSpPr>
          <p:cNvPr id="23" name="Text 21"/>
          <p:cNvSpPr txBox="1"/>
          <p:nvPr/>
        </p:nvSpPr>
        <p:spPr>
          <a:xfrm>
            <a:off x="6461608" y="1133856"/>
            <a:ext cx="621792"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MINUT</a:t>
            </a:r>
            <a:endParaRPr lang="en-US" sz="1050" dirty="0"/>
          </a:p>
        </p:txBody>
      </p:sp>
      <p:sp>
        <p:nvSpPr>
          <p:cNvPr id="24" name="Text 22"/>
          <p:cNvSpPr txBox="1"/>
          <p:nvPr/>
        </p:nvSpPr>
        <p:spPr>
          <a:xfrm>
            <a:off x="7193128" y="1133856"/>
            <a:ext cx="987552"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DELEN</a:t>
            </a:r>
            <a:endParaRPr lang="en-US" sz="1050" dirty="0"/>
          </a:p>
        </p:txBody>
      </p:sp>
      <p:sp>
        <p:nvSpPr>
          <p:cNvPr id="25" name="Text 23"/>
          <p:cNvSpPr txBox="1"/>
          <p:nvPr/>
        </p:nvSpPr>
        <p:spPr>
          <a:xfrm>
            <a:off x="8290408" y="1133856"/>
            <a:ext cx="3444088"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DU SÄGER</a:t>
            </a:r>
            <a:endParaRPr lang="en-US" sz="1050" dirty="0"/>
          </a:p>
        </p:txBody>
      </p:sp>
      <p:sp>
        <p:nvSpPr>
          <p:cNvPr id="26" name="Shape 24"/>
          <p:cNvSpPr/>
          <p:nvPr/>
        </p:nvSpPr>
        <p:spPr>
          <a:xfrm>
            <a:off x="6388456" y="1371600"/>
            <a:ext cx="5382616" cy="9144"/>
          </a:xfrm>
          <a:prstGeom prst="rect">
            <a:avLst/>
          </a:prstGeom>
          <a:solidFill>
            <a:srgbClr val="E1E6EB"/>
          </a:solidFill>
          <a:ln w="12700">
            <a:solidFill>
              <a:srgbClr val="E1E6EB"/>
            </a:solidFill>
            <a:prstDash val="solid"/>
          </a:ln>
        </p:spPr>
      </p:sp>
      <p:sp>
        <p:nvSpPr>
          <p:cNvPr id="27" name="Text 25"/>
          <p:cNvSpPr txBox="1"/>
          <p:nvPr/>
        </p:nvSpPr>
        <p:spPr>
          <a:xfrm>
            <a:off x="6461608" y="1426464"/>
            <a:ext cx="603504" cy="462661"/>
          </a:xfrm>
          <a:prstGeom prst="rect">
            <a:avLst/>
          </a:prstGeom>
          <a:noFill/>
          <a:ln/>
        </p:spPr>
        <p:txBody>
          <a:bodyPr wrap="square" lIns="0" tIns="0" rIns="0" bIns="0" rtlCol="0" anchor="t"/>
          <a:lstStyle/>
          <a:p>
            <a:pPr algn="l" indent="0" marL="0">
              <a:buNone/>
            </a:pPr>
            <a:r>
              <a:rPr lang="en-US" sz="1375" b="1" dirty="0">
                <a:solidFill>
                  <a:srgbClr val="14202B"/>
                </a:solidFill>
                <a:latin typeface="Calibri" pitchFamily="34" charset="0"/>
                <a:ea typeface="Calibri" pitchFamily="34" charset="-122"/>
                <a:cs typeface="Calibri" pitchFamily="34" charset="-120"/>
              </a:rPr>
              <a:t>0–⁠10</a:t>
            </a:r>
            <a:endParaRPr lang="en-US" sz="1375" dirty="0"/>
          </a:p>
        </p:txBody>
      </p:sp>
      <p:sp>
        <p:nvSpPr>
          <p:cNvPr id="28" name="Shape 26"/>
          <p:cNvSpPr/>
          <p:nvPr/>
        </p:nvSpPr>
        <p:spPr>
          <a:xfrm>
            <a:off x="7119976" y="1371600"/>
            <a:ext cx="9144" cy="535813"/>
          </a:xfrm>
          <a:prstGeom prst="rect">
            <a:avLst/>
          </a:prstGeom>
          <a:solidFill>
            <a:srgbClr val="E1E6EB"/>
          </a:solidFill>
          <a:ln w="12700">
            <a:solidFill>
              <a:srgbClr val="E1E6EB"/>
            </a:solidFill>
            <a:prstDash val="solid"/>
          </a:ln>
        </p:spPr>
      </p:sp>
      <p:sp>
        <p:nvSpPr>
          <p:cNvPr id="29" name="Text 27"/>
          <p:cNvSpPr txBox="1"/>
          <p:nvPr/>
        </p:nvSpPr>
        <p:spPr>
          <a:xfrm>
            <a:off x="7193128" y="1426464"/>
            <a:ext cx="969264" cy="462661"/>
          </a:xfrm>
          <a:prstGeom prst="rect">
            <a:avLst/>
          </a:prstGeom>
          <a:noFill/>
          <a:ln/>
        </p:spPr>
        <p:txBody>
          <a:bodyPr wrap="square" lIns="0" tIns="0" rIns="0" bIns="0" rtlCol="0" anchor="t"/>
          <a:lstStyle/>
          <a:p>
            <a:pPr algn="l" indent="0" marL="0">
              <a:buNone/>
            </a:pPr>
            <a:r>
              <a:rPr lang="en-US" sz="1375" dirty="0">
                <a:solidFill>
                  <a:srgbClr val="14202B"/>
                </a:solidFill>
                <a:latin typeface="Calibri" pitchFamily="34" charset="0"/>
                <a:ea typeface="Calibri" pitchFamily="34" charset="-122"/>
                <a:cs typeface="Calibri" pitchFamily="34" charset="-120"/>
              </a:rPr>
              <a:t>Start</a:t>
            </a:r>
            <a:endParaRPr lang="en-US" sz="1375" dirty="0"/>
          </a:p>
        </p:txBody>
      </p:sp>
      <p:sp>
        <p:nvSpPr>
          <p:cNvPr id="30" name="Shape 28"/>
          <p:cNvSpPr/>
          <p:nvPr/>
        </p:nvSpPr>
        <p:spPr>
          <a:xfrm>
            <a:off x="8217256" y="1371600"/>
            <a:ext cx="9144" cy="535813"/>
          </a:xfrm>
          <a:prstGeom prst="rect">
            <a:avLst/>
          </a:prstGeom>
          <a:solidFill>
            <a:srgbClr val="E1E6EB"/>
          </a:solidFill>
          <a:ln w="12700">
            <a:solidFill>
              <a:srgbClr val="E1E6EB"/>
            </a:solidFill>
            <a:prstDash val="solid"/>
          </a:ln>
        </p:spPr>
      </p:sp>
      <p:sp>
        <p:nvSpPr>
          <p:cNvPr id="31" name="Text 29"/>
          <p:cNvSpPr txBox="1"/>
          <p:nvPr/>
        </p:nvSpPr>
        <p:spPr>
          <a:xfrm>
            <a:off x="8290408" y="1426464"/>
            <a:ext cx="3425800" cy="462661"/>
          </a:xfrm>
          <a:prstGeom prst="rect">
            <a:avLst/>
          </a:prstGeom>
          <a:noFill/>
          <a:ln/>
        </p:spPr>
        <p:txBody>
          <a:bodyPr wrap="square" lIns="0" tIns="0" rIns="0" bIns="0" rtlCol="0" anchor="t"/>
          <a:lstStyle/>
          <a:p>
            <a:pPr algn="l" indent="0" marL="0">
              <a:buNone/>
            </a:pPr>
            <a:r>
              <a:rPr lang="en-US" sz="1375" i="1" dirty="0">
                <a:solidFill>
                  <a:srgbClr val="14202B"/>
                </a:solidFill>
                <a:latin typeface="Calibri" pitchFamily="34" charset="0"/>
                <a:ea typeface="Calibri" pitchFamily="34" charset="-122"/>
                <a:cs typeface="Calibri" pitchFamily="34" charset="-120"/>
              </a:rPr>
              <a:t>”Det här samlas inte in.” ”Det du inte minns är det vi övar på.”</a:t>
            </a:r>
            <a:endParaRPr lang="en-US" sz="1375" dirty="0"/>
          </a:p>
        </p:txBody>
      </p:sp>
      <p:sp>
        <p:nvSpPr>
          <p:cNvPr id="32" name="Shape 30"/>
          <p:cNvSpPr/>
          <p:nvPr/>
        </p:nvSpPr>
        <p:spPr>
          <a:xfrm>
            <a:off x="6388456" y="1907413"/>
            <a:ext cx="5382616" cy="535813"/>
          </a:xfrm>
          <a:prstGeom prst="rect">
            <a:avLst/>
          </a:prstGeom>
          <a:solidFill>
            <a:srgbClr val="F8FAFC"/>
          </a:solidFill>
          <a:ln w="12700">
            <a:solidFill>
              <a:srgbClr val="F8FAFC"/>
            </a:solidFill>
            <a:prstDash val="solid"/>
          </a:ln>
        </p:spPr>
      </p:sp>
      <p:sp>
        <p:nvSpPr>
          <p:cNvPr id="33" name="Shape 31"/>
          <p:cNvSpPr/>
          <p:nvPr/>
        </p:nvSpPr>
        <p:spPr>
          <a:xfrm>
            <a:off x="6388456" y="1907413"/>
            <a:ext cx="5382616" cy="9144"/>
          </a:xfrm>
          <a:prstGeom prst="rect">
            <a:avLst/>
          </a:prstGeom>
          <a:solidFill>
            <a:srgbClr val="E1E6EB"/>
          </a:solidFill>
          <a:ln w="12700">
            <a:solidFill>
              <a:srgbClr val="E1E6EB"/>
            </a:solidFill>
            <a:prstDash val="solid"/>
          </a:ln>
        </p:spPr>
      </p:sp>
      <p:sp>
        <p:nvSpPr>
          <p:cNvPr id="34" name="Text 32"/>
          <p:cNvSpPr txBox="1"/>
          <p:nvPr/>
        </p:nvSpPr>
        <p:spPr>
          <a:xfrm>
            <a:off x="6461608" y="1962277"/>
            <a:ext cx="603504" cy="462661"/>
          </a:xfrm>
          <a:prstGeom prst="rect">
            <a:avLst/>
          </a:prstGeom>
          <a:noFill/>
          <a:ln/>
        </p:spPr>
        <p:txBody>
          <a:bodyPr wrap="square" lIns="0" tIns="0" rIns="0" bIns="0" rtlCol="0" anchor="t"/>
          <a:lstStyle/>
          <a:p>
            <a:pPr algn="l" indent="0" marL="0">
              <a:buNone/>
            </a:pPr>
            <a:r>
              <a:rPr lang="en-US" sz="1375" b="1" dirty="0">
                <a:solidFill>
                  <a:srgbClr val="14202B"/>
                </a:solidFill>
                <a:latin typeface="Calibri" pitchFamily="34" charset="0"/>
                <a:ea typeface="Calibri" pitchFamily="34" charset="-122"/>
                <a:cs typeface="Calibri" pitchFamily="34" charset="-120"/>
              </a:rPr>
              <a:t>10–⁠25</a:t>
            </a:r>
            <a:endParaRPr lang="en-US" sz="1375" dirty="0"/>
          </a:p>
        </p:txBody>
      </p:sp>
      <p:sp>
        <p:nvSpPr>
          <p:cNvPr id="35" name="Shape 33"/>
          <p:cNvSpPr/>
          <p:nvPr/>
        </p:nvSpPr>
        <p:spPr>
          <a:xfrm>
            <a:off x="7119976" y="1907413"/>
            <a:ext cx="9144" cy="535813"/>
          </a:xfrm>
          <a:prstGeom prst="rect">
            <a:avLst/>
          </a:prstGeom>
          <a:solidFill>
            <a:srgbClr val="E1E6EB"/>
          </a:solidFill>
          <a:ln w="12700">
            <a:solidFill>
              <a:srgbClr val="E1E6EB"/>
            </a:solidFill>
            <a:prstDash val="solid"/>
          </a:ln>
        </p:spPr>
      </p:sp>
      <p:sp>
        <p:nvSpPr>
          <p:cNvPr id="36" name="Text 34"/>
          <p:cNvSpPr txBox="1"/>
          <p:nvPr/>
        </p:nvSpPr>
        <p:spPr>
          <a:xfrm>
            <a:off x="7193128" y="1962277"/>
            <a:ext cx="969264" cy="462661"/>
          </a:xfrm>
          <a:prstGeom prst="rect">
            <a:avLst/>
          </a:prstGeom>
          <a:noFill/>
          <a:ln/>
        </p:spPr>
        <p:txBody>
          <a:bodyPr wrap="square" lIns="0" tIns="0" rIns="0" bIns="0" rtlCol="0" anchor="t"/>
          <a:lstStyle/>
          <a:p>
            <a:pPr algn="l" indent="0" marL="0">
              <a:buNone/>
            </a:pPr>
            <a:r>
              <a:rPr lang="en-US" sz="1375" dirty="0">
                <a:solidFill>
                  <a:srgbClr val="14202B"/>
                </a:solidFill>
                <a:latin typeface="Calibri" pitchFamily="34" charset="0"/>
                <a:ea typeface="Calibri" pitchFamily="34" charset="-122"/>
                <a:cs typeface="Calibri" pitchFamily="34" charset="-120"/>
              </a:rPr>
              <a:t>Det nya</a:t>
            </a:r>
            <a:endParaRPr lang="en-US" sz="1375" dirty="0"/>
          </a:p>
        </p:txBody>
      </p:sp>
      <p:sp>
        <p:nvSpPr>
          <p:cNvPr id="37" name="Shape 35"/>
          <p:cNvSpPr/>
          <p:nvPr/>
        </p:nvSpPr>
        <p:spPr>
          <a:xfrm>
            <a:off x="8217256" y="1907413"/>
            <a:ext cx="9144" cy="535813"/>
          </a:xfrm>
          <a:prstGeom prst="rect">
            <a:avLst/>
          </a:prstGeom>
          <a:solidFill>
            <a:srgbClr val="E1E6EB"/>
          </a:solidFill>
          <a:ln w="12700">
            <a:solidFill>
              <a:srgbClr val="E1E6EB"/>
            </a:solidFill>
            <a:prstDash val="solid"/>
          </a:ln>
        </p:spPr>
      </p:sp>
      <p:sp>
        <p:nvSpPr>
          <p:cNvPr id="38" name="Text 36"/>
          <p:cNvSpPr txBox="1"/>
          <p:nvPr/>
        </p:nvSpPr>
        <p:spPr>
          <a:xfrm>
            <a:off x="8290408" y="1962277"/>
            <a:ext cx="3425800" cy="462661"/>
          </a:xfrm>
          <a:prstGeom prst="rect">
            <a:avLst/>
          </a:prstGeom>
          <a:noFill/>
          <a:ln/>
        </p:spPr>
        <p:txBody>
          <a:bodyPr wrap="square" lIns="0" tIns="0" rIns="0" bIns="0" rtlCol="0" anchor="t"/>
          <a:lstStyle/>
          <a:p>
            <a:pPr algn="l" indent="0" marL="0">
              <a:buNone/>
            </a:pPr>
            <a:r>
              <a:rPr lang="en-US" sz="1375" i="1" dirty="0">
                <a:solidFill>
                  <a:srgbClr val="14202B"/>
                </a:solidFill>
                <a:latin typeface="Calibri" pitchFamily="34" charset="0"/>
                <a:ea typeface="Calibri" pitchFamily="34" charset="-122"/>
                <a:cs typeface="Calibri" pitchFamily="34" charset="-120"/>
              </a:rPr>
              <a:t>”Skriv en gissning på en minut.” ”Det får vi svar på i dag.”</a:t>
            </a:r>
            <a:endParaRPr lang="en-US" sz="1375" dirty="0"/>
          </a:p>
        </p:txBody>
      </p:sp>
      <p:sp>
        <p:nvSpPr>
          <p:cNvPr id="39" name="Shape 37"/>
          <p:cNvSpPr/>
          <p:nvPr/>
        </p:nvSpPr>
        <p:spPr>
          <a:xfrm>
            <a:off x="6388456" y="2443226"/>
            <a:ext cx="5382616" cy="9144"/>
          </a:xfrm>
          <a:prstGeom prst="rect">
            <a:avLst/>
          </a:prstGeom>
          <a:solidFill>
            <a:srgbClr val="E1E6EB"/>
          </a:solidFill>
          <a:ln w="12700">
            <a:solidFill>
              <a:srgbClr val="E1E6EB"/>
            </a:solidFill>
            <a:prstDash val="solid"/>
          </a:ln>
        </p:spPr>
      </p:sp>
      <p:sp>
        <p:nvSpPr>
          <p:cNvPr id="40" name="Text 38"/>
          <p:cNvSpPr txBox="1"/>
          <p:nvPr/>
        </p:nvSpPr>
        <p:spPr>
          <a:xfrm>
            <a:off x="6461608" y="2498090"/>
            <a:ext cx="603504" cy="249619"/>
          </a:xfrm>
          <a:prstGeom prst="rect">
            <a:avLst/>
          </a:prstGeom>
          <a:noFill/>
          <a:ln/>
        </p:spPr>
        <p:txBody>
          <a:bodyPr wrap="square" lIns="0" tIns="0" rIns="0" bIns="0" rtlCol="0" anchor="t"/>
          <a:lstStyle/>
          <a:p>
            <a:pPr algn="l" indent="0" marL="0">
              <a:buNone/>
            </a:pPr>
            <a:r>
              <a:rPr lang="en-US" sz="1375" b="1" dirty="0">
                <a:solidFill>
                  <a:srgbClr val="14202B"/>
                </a:solidFill>
                <a:latin typeface="Calibri" pitchFamily="34" charset="0"/>
                <a:ea typeface="Calibri" pitchFamily="34" charset="-122"/>
                <a:cs typeface="Calibri" pitchFamily="34" charset="-120"/>
              </a:rPr>
              <a:t>25–⁠38</a:t>
            </a:r>
            <a:endParaRPr lang="en-US" sz="1375" dirty="0"/>
          </a:p>
        </p:txBody>
      </p:sp>
      <p:sp>
        <p:nvSpPr>
          <p:cNvPr id="41" name="Shape 39"/>
          <p:cNvSpPr/>
          <p:nvPr/>
        </p:nvSpPr>
        <p:spPr>
          <a:xfrm>
            <a:off x="7119976" y="2443226"/>
            <a:ext cx="9144" cy="322771"/>
          </a:xfrm>
          <a:prstGeom prst="rect">
            <a:avLst/>
          </a:prstGeom>
          <a:solidFill>
            <a:srgbClr val="E1E6EB"/>
          </a:solidFill>
          <a:ln w="12700">
            <a:solidFill>
              <a:srgbClr val="E1E6EB"/>
            </a:solidFill>
            <a:prstDash val="solid"/>
          </a:ln>
        </p:spPr>
      </p:sp>
      <p:sp>
        <p:nvSpPr>
          <p:cNvPr id="42" name="Text 40"/>
          <p:cNvSpPr txBox="1"/>
          <p:nvPr/>
        </p:nvSpPr>
        <p:spPr>
          <a:xfrm>
            <a:off x="7193128" y="2498090"/>
            <a:ext cx="969264" cy="249619"/>
          </a:xfrm>
          <a:prstGeom prst="rect">
            <a:avLst/>
          </a:prstGeom>
          <a:noFill/>
          <a:ln/>
        </p:spPr>
        <p:txBody>
          <a:bodyPr wrap="square" lIns="0" tIns="0" rIns="0" bIns="0" rtlCol="0" anchor="t"/>
          <a:lstStyle/>
          <a:p>
            <a:pPr algn="l" indent="0" marL="0">
              <a:buNone/>
            </a:pPr>
            <a:r>
              <a:rPr lang="en-US" sz="1375" dirty="0">
                <a:solidFill>
                  <a:srgbClr val="14202B"/>
                </a:solidFill>
                <a:latin typeface="Calibri" pitchFamily="34" charset="0"/>
                <a:ea typeface="Calibri" pitchFamily="34" charset="-122"/>
                <a:cs typeface="Calibri" pitchFamily="34" charset="-120"/>
              </a:rPr>
              <a:t>Öva</a:t>
            </a:r>
            <a:endParaRPr lang="en-US" sz="1375" dirty="0"/>
          </a:p>
        </p:txBody>
      </p:sp>
      <p:sp>
        <p:nvSpPr>
          <p:cNvPr id="43" name="Shape 41"/>
          <p:cNvSpPr/>
          <p:nvPr/>
        </p:nvSpPr>
        <p:spPr>
          <a:xfrm>
            <a:off x="8217256" y="2443226"/>
            <a:ext cx="9144" cy="322771"/>
          </a:xfrm>
          <a:prstGeom prst="rect">
            <a:avLst/>
          </a:prstGeom>
          <a:solidFill>
            <a:srgbClr val="E1E6EB"/>
          </a:solidFill>
          <a:ln w="12700">
            <a:solidFill>
              <a:srgbClr val="E1E6EB"/>
            </a:solidFill>
            <a:prstDash val="solid"/>
          </a:ln>
        </p:spPr>
      </p:sp>
      <p:sp>
        <p:nvSpPr>
          <p:cNvPr id="44" name="Text 42"/>
          <p:cNvSpPr txBox="1"/>
          <p:nvPr/>
        </p:nvSpPr>
        <p:spPr>
          <a:xfrm>
            <a:off x="8290408" y="2498090"/>
            <a:ext cx="3425800" cy="249619"/>
          </a:xfrm>
          <a:prstGeom prst="rect">
            <a:avLst/>
          </a:prstGeom>
          <a:noFill/>
          <a:ln/>
        </p:spPr>
        <p:txBody>
          <a:bodyPr wrap="square" lIns="0" tIns="0" rIns="0" bIns="0" rtlCol="0" anchor="t"/>
          <a:lstStyle/>
          <a:p>
            <a:pPr algn="l" indent="0" marL="0">
              <a:buNone/>
            </a:pPr>
            <a:r>
              <a:rPr lang="en-US" sz="1375" i="1" dirty="0">
                <a:solidFill>
                  <a:srgbClr val="14202B"/>
                </a:solidFill>
                <a:latin typeface="Calibri" pitchFamily="34" charset="0"/>
                <a:ea typeface="Calibri" pitchFamily="34" charset="-122"/>
                <a:cs typeface="Calibri" pitchFamily="34" charset="-120"/>
              </a:rPr>
              <a:t>”Nu får ni öppna boken.”</a:t>
            </a:r>
            <a:endParaRPr lang="en-US" sz="1375" dirty="0"/>
          </a:p>
        </p:txBody>
      </p:sp>
      <p:sp>
        <p:nvSpPr>
          <p:cNvPr id="45" name="Shape 43"/>
          <p:cNvSpPr/>
          <p:nvPr/>
        </p:nvSpPr>
        <p:spPr>
          <a:xfrm>
            <a:off x="6388456" y="2765996"/>
            <a:ext cx="5382616" cy="535813"/>
          </a:xfrm>
          <a:prstGeom prst="rect">
            <a:avLst/>
          </a:prstGeom>
          <a:solidFill>
            <a:srgbClr val="F8FAFC"/>
          </a:solidFill>
          <a:ln w="12700">
            <a:solidFill>
              <a:srgbClr val="F8FAFC"/>
            </a:solidFill>
            <a:prstDash val="solid"/>
          </a:ln>
        </p:spPr>
      </p:sp>
      <p:sp>
        <p:nvSpPr>
          <p:cNvPr id="46" name="Shape 44"/>
          <p:cNvSpPr/>
          <p:nvPr/>
        </p:nvSpPr>
        <p:spPr>
          <a:xfrm>
            <a:off x="6388456" y="2765996"/>
            <a:ext cx="5382616" cy="9144"/>
          </a:xfrm>
          <a:prstGeom prst="rect">
            <a:avLst/>
          </a:prstGeom>
          <a:solidFill>
            <a:srgbClr val="E1E6EB"/>
          </a:solidFill>
          <a:ln w="12700">
            <a:solidFill>
              <a:srgbClr val="E1E6EB"/>
            </a:solidFill>
            <a:prstDash val="solid"/>
          </a:ln>
        </p:spPr>
      </p:sp>
      <p:sp>
        <p:nvSpPr>
          <p:cNvPr id="47" name="Text 45"/>
          <p:cNvSpPr txBox="1"/>
          <p:nvPr/>
        </p:nvSpPr>
        <p:spPr>
          <a:xfrm>
            <a:off x="6461608" y="2820860"/>
            <a:ext cx="603504" cy="462661"/>
          </a:xfrm>
          <a:prstGeom prst="rect">
            <a:avLst/>
          </a:prstGeom>
          <a:noFill/>
          <a:ln/>
        </p:spPr>
        <p:txBody>
          <a:bodyPr wrap="square" lIns="0" tIns="0" rIns="0" bIns="0" rtlCol="0" anchor="t"/>
          <a:lstStyle/>
          <a:p>
            <a:pPr algn="l" indent="0" marL="0">
              <a:buNone/>
            </a:pPr>
            <a:r>
              <a:rPr lang="en-US" sz="1375" b="1" dirty="0">
                <a:solidFill>
                  <a:srgbClr val="14202B"/>
                </a:solidFill>
                <a:latin typeface="Calibri" pitchFamily="34" charset="0"/>
                <a:ea typeface="Calibri" pitchFamily="34" charset="-122"/>
                <a:cs typeface="Calibri" pitchFamily="34" charset="-120"/>
              </a:rPr>
              <a:t>38–⁠45</a:t>
            </a:r>
            <a:endParaRPr lang="en-US" sz="1375" dirty="0"/>
          </a:p>
        </p:txBody>
      </p:sp>
      <p:sp>
        <p:nvSpPr>
          <p:cNvPr id="48" name="Shape 46"/>
          <p:cNvSpPr/>
          <p:nvPr/>
        </p:nvSpPr>
        <p:spPr>
          <a:xfrm>
            <a:off x="7119976" y="2765996"/>
            <a:ext cx="9144" cy="535813"/>
          </a:xfrm>
          <a:prstGeom prst="rect">
            <a:avLst/>
          </a:prstGeom>
          <a:solidFill>
            <a:srgbClr val="E1E6EB"/>
          </a:solidFill>
          <a:ln w="12700">
            <a:solidFill>
              <a:srgbClr val="E1E6EB"/>
            </a:solidFill>
            <a:prstDash val="solid"/>
          </a:ln>
        </p:spPr>
      </p:sp>
      <p:sp>
        <p:nvSpPr>
          <p:cNvPr id="49" name="Text 47"/>
          <p:cNvSpPr txBox="1"/>
          <p:nvPr/>
        </p:nvSpPr>
        <p:spPr>
          <a:xfrm>
            <a:off x="7193128" y="2820860"/>
            <a:ext cx="969264" cy="462661"/>
          </a:xfrm>
          <a:prstGeom prst="rect">
            <a:avLst/>
          </a:prstGeom>
          <a:noFill/>
          <a:ln/>
        </p:spPr>
        <p:txBody>
          <a:bodyPr wrap="square" lIns="0" tIns="0" rIns="0" bIns="0" rtlCol="0" anchor="t"/>
          <a:lstStyle/>
          <a:p>
            <a:pPr algn="l" indent="0" marL="0">
              <a:buNone/>
            </a:pPr>
            <a:r>
              <a:rPr lang="en-US" sz="1375" dirty="0">
                <a:solidFill>
                  <a:srgbClr val="14202B"/>
                </a:solidFill>
                <a:latin typeface="Calibri" pitchFamily="34" charset="0"/>
                <a:ea typeface="Calibri" pitchFamily="34" charset="-122"/>
                <a:cs typeface="Calibri" pitchFamily="34" charset="-120"/>
              </a:rPr>
              <a:t>Avslut</a:t>
            </a:r>
            <a:endParaRPr lang="en-US" sz="1375" dirty="0"/>
          </a:p>
        </p:txBody>
      </p:sp>
      <p:sp>
        <p:nvSpPr>
          <p:cNvPr id="50" name="Shape 48"/>
          <p:cNvSpPr/>
          <p:nvPr/>
        </p:nvSpPr>
        <p:spPr>
          <a:xfrm>
            <a:off x="8217256" y="2765996"/>
            <a:ext cx="9144" cy="535813"/>
          </a:xfrm>
          <a:prstGeom prst="rect">
            <a:avLst/>
          </a:prstGeom>
          <a:solidFill>
            <a:srgbClr val="E1E6EB"/>
          </a:solidFill>
          <a:ln w="12700">
            <a:solidFill>
              <a:srgbClr val="E1E6EB"/>
            </a:solidFill>
            <a:prstDash val="solid"/>
          </a:ln>
        </p:spPr>
      </p:sp>
      <p:sp>
        <p:nvSpPr>
          <p:cNvPr id="51" name="Text 49"/>
          <p:cNvSpPr txBox="1"/>
          <p:nvPr/>
        </p:nvSpPr>
        <p:spPr>
          <a:xfrm>
            <a:off x="8290408" y="2820860"/>
            <a:ext cx="3425800" cy="462661"/>
          </a:xfrm>
          <a:prstGeom prst="rect">
            <a:avLst/>
          </a:prstGeom>
          <a:noFill/>
          <a:ln/>
        </p:spPr>
        <p:txBody>
          <a:bodyPr wrap="square" lIns="0" tIns="0" rIns="0" bIns="0" rtlCol="0" anchor="t"/>
          <a:lstStyle/>
          <a:p>
            <a:pPr algn="l" indent="0" marL="0">
              <a:buNone/>
            </a:pPr>
            <a:r>
              <a:rPr lang="en-US" sz="1375" i="1" dirty="0">
                <a:solidFill>
                  <a:srgbClr val="14202B"/>
                </a:solidFill>
                <a:latin typeface="Calibri" pitchFamily="34" charset="0"/>
                <a:ea typeface="Calibri" pitchFamily="34" charset="-122"/>
                <a:cs typeface="Calibri" pitchFamily="34" charset="-120"/>
              </a:rPr>
              <a:t>”Stäng boken, och vänd blad.” ”Svara på frågan ur minnet. Grannen frågar: Varför?”</a:t>
            </a:r>
            <a:endParaRPr lang="en-US" sz="1375" dirty="0"/>
          </a:p>
        </p:txBody>
      </p:sp>
      <p:sp>
        <p:nvSpPr>
          <p:cNvPr id="52" name="Shape 50"/>
          <p:cNvSpPr/>
          <p:nvPr/>
        </p:nvSpPr>
        <p:spPr>
          <a:xfrm>
            <a:off x="6388456" y="1078992"/>
            <a:ext cx="5382616" cy="2222817"/>
          </a:xfrm>
          <a:prstGeom prst="rect">
            <a:avLst/>
          </a:prstGeom>
          <a:ln w="12700">
            <a:solidFill>
              <a:srgbClr val="14202B"/>
            </a:solidFill>
            <a:prstDash val="solid"/>
          </a:ln>
        </p:spPr>
      </p:sp>
      <p:sp>
        <p:nvSpPr>
          <p:cNvPr id="53" name="Shape 51"/>
          <p:cNvSpPr/>
          <p:nvPr/>
        </p:nvSpPr>
        <p:spPr>
          <a:xfrm>
            <a:off x="6388456" y="3466401"/>
            <a:ext cx="5382616" cy="2254028"/>
          </a:xfrm>
          <a:prstGeom prst="rect">
            <a:avLst/>
          </a:prstGeom>
          <a:solidFill>
            <a:srgbClr val="FFFFFF"/>
          </a:solidFill>
          <a:ln w="12700">
            <a:solidFill>
              <a:srgbClr val="14202B"/>
            </a:solidFill>
            <a:prstDash val="solid"/>
          </a:ln>
        </p:spPr>
      </p:sp>
      <p:sp>
        <p:nvSpPr>
          <p:cNvPr id="54" name="Shape 52"/>
          <p:cNvSpPr/>
          <p:nvPr/>
        </p:nvSpPr>
        <p:spPr>
          <a:xfrm>
            <a:off x="6397600" y="3475545"/>
            <a:ext cx="5364328" cy="310896"/>
          </a:xfrm>
          <a:prstGeom prst="rect">
            <a:avLst/>
          </a:prstGeom>
          <a:solidFill>
            <a:srgbClr val="14202B"/>
          </a:solidFill>
          <a:ln w="12700">
            <a:solidFill>
              <a:srgbClr val="14202B"/>
            </a:solidFill>
            <a:prstDash val="solid"/>
          </a:ln>
        </p:spPr>
      </p:sp>
      <p:sp>
        <p:nvSpPr>
          <p:cNvPr id="55" name="Text 53"/>
          <p:cNvSpPr txBox="1"/>
          <p:nvPr/>
        </p:nvSpPr>
        <p:spPr>
          <a:xfrm>
            <a:off x="6525616" y="3530409"/>
            <a:ext cx="51082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RUTINEN BOKEN STÄNGD OCH FÄRGPENNAN</a:t>
            </a:r>
            <a:endParaRPr lang="en-US" sz="1200" dirty="0"/>
          </a:p>
        </p:txBody>
      </p:sp>
      <p:sp>
        <p:nvSpPr>
          <p:cNvPr id="56" name="Text 54"/>
          <p:cNvSpPr txBox="1"/>
          <p:nvPr/>
        </p:nvSpPr>
        <p:spPr>
          <a:xfrm>
            <a:off x="6534760" y="3887025"/>
            <a:ext cx="5090008" cy="890905"/>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Eleverna tar fram det de minns med boken stängd, ser svaret och fyller i det som saknades med färgpennan, utan att sudda. Klassen gör rutinen i starten och i Avslut, också när det gamla kommer tillbaka.</a:t>
            </a:r>
            <a:endParaRPr lang="en-US" sz="1438" dirty="0"/>
          </a:p>
        </p:txBody>
      </p:sp>
      <p:sp>
        <p:nvSpPr>
          <p:cNvPr id="57" name="Text 55"/>
          <p:cNvSpPr txBox="1"/>
          <p:nvPr/>
        </p:nvSpPr>
        <p:spPr>
          <a:xfrm>
            <a:off x="6534760" y="4851083"/>
            <a:ext cx="274320" cy="259302"/>
          </a:xfrm>
          <a:prstGeom prst="rect">
            <a:avLst/>
          </a:prstGeom>
          <a:noFill/>
          <a:ln/>
        </p:spPr>
        <p:txBody>
          <a:bodyPr wrap="square" lIns="0" tIns="0" rIns="0" bIns="0" rtlCol="0" anchor="t"/>
          <a:lstStyle/>
          <a:p>
            <a:pPr algn="l" indent="0" marL="0">
              <a:buNone/>
            </a:pPr>
            <a:r>
              <a:rPr lang="en-US" sz="1438" b="1" dirty="0">
                <a:solidFill>
                  <a:srgbClr val="1D4F91"/>
                </a:solidFill>
                <a:latin typeface="Calibri" pitchFamily="34" charset="0"/>
                <a:ea typeface="Calibri" pitchFamily="34" charset="-122"/>
                <a:cs typeface="Calibri" pitchFamily="34" charset="-120"/>
              </a:rPr>
              <a:t>1.</a:t>
            </a:r>
            <a:endParaRPr lang="en-US" sz="1438" dirty="0"/>
          </a:p>
        </p:txBody>
      </p:sp>
      <p:sp>
        <p:nvSpPr>
          <p:cNvPr id="58" name="Text 56"/>
          <p:cNvSpPr txBox="1"/>
          <p:nvPr/>
        </p:nvSpPr>
        <p:spPr>
          <a:xfrm>
            <a:off x="6809080" y="4851083"/>
            <a:ext cx="4815688" cy="259302"/>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Stäng boken, och vänd blad i skrivboken.</a:t>
            </a:r>
            <a:endParaRPr lang="en-US" sz="1438" dirty="0"/>
          </a:p>
        </p:txBody>
      </p:sp>
      <p:sp>
        <p:nvSpPr>
          <p:cNvPr id="59" name="Text 57"/>
          <p:cNvSpPr txBox="1"/>
          <p:nvPr/>
        </p:nvSpPr>
        <p:spPr>
          <a:xfrm>
            <a:off x="6534760" y="5110385"/>
            <a:ext cx="274320" cy="259302"/>
          </a:xfrm>
          <a:prstGeom prst="rect">
            <a:avLst/>
          </a:prstGeom>
          <a:noFill/>
          <a:ln/>
        </p:spPr>
        <p:txBody>
          <a:bodyPr wrap="square" lIns="0" tIns="0" rIns="0" bIns="0" rtlCol="0" anchor="t"/>
          <a:lstStyle/>
          <a:p>
            <a:pPr algn="l" indent="0" marL="0">
              <a:buNone/>
            </a:pPr>
            <a:r>
              <a:rPr lang="en-US" sz="1438" b="1" dirty="0">
                <a:solidFill>
                  <a:srgbClr val="1D4F91"/>
                </a:solidFill>
                <a:latin typeface="Calibri" pitchFamily="34" charset="0"/>
                <a:ea typeface="Calibri" pitchFamily="34" charset="-122"/>
                <a:cs typeface="Calibri" pitchFamily="34" charset="-120"/>
              </a:rPr>
              <a:t>2.</a:t>
            </a:r>
            <a:endParaRPr lang="en-US" sz="1438" dirty="0"/>
          </a:p>
        </p:txBody>
      </p:sp>
      <p:sp>
        <p:nvSpPr>
          <p:cNvPr id="60" name="Text 58"/>
          <p:cNvSpPr txBox="1"/>
          <p:nvPr/>
        </p:nvSpPr>
        <p:spPr>
          <a:xfrm>
            <a:off x="6809080" y="5110385"/>
            <a:ext cx="4815688" cy="259302"/>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Skriv det du minns.</a:t>
            </a:r>
            <a:endParaRPr lang="en-US" sz="1438" dirty="0"/>
          </a:p>
        </p:txBody>
      </p:sp>
      <p:sp>
        <p:nvSpPr>
          <p:cNvPr id="61" name="Text 59"/>
          <p:cNvSpPr txBox="1"/>
          <p:nvPr/>
        </p:nvSpPr>
        <p:spPr>
          <a:xfrm>
            <a:off x="6534760" y="5369687"/>
            <a:ext cx="274320" cy="259302"/>
          </a:xfrm>
          <a:prstGeom prst="rect">
            <a:avLst/>
          </a:prstGeom>
          <a:noFill/>
          <a:ln/>
        </p:spPr>
        <p:txBody>
          <a:bodyPr wrap="square" lIns="0" tIns="0" rIns="0" bIns="0" rtlCol="0" anchor="t"/>
          <a:lstStyle/>
          <a:p>
            <a:pPr algn="l" indent="0" marL="0">
              <a:buNone/>
            </a:pPr>
            <a:r>
              <a:rPr lang="en-US" sz="1438" b="1" dirty="0">
                <a:solidFill>
                  <a:srgbClr val="1D4F91"/>
                </a:solidFill>
                <a:latin typeface="Calibri" pitchFamily="34" charset="0"/>
                <a:ea typeface="Calibri" pitchFamily="34" charset="-122"/>
                <a:cs typeface="Calibri" pitchFamily="34" charset="-120"/>
              </a:rPr>
              <a:t>3.</a:t>
            </a:r>
            <a:endParaRPr lang="en-US" sz="1438" dirty="0"/>
          </a:p>
        </p:txBody>
      </p:sp>
      <p:sp>
        <p:nvSpPr>
          <p:cNvPr id="62" name="Text 60"/>
          <p:cNvSpPr txBox="1"/>
          <p:nvPr/>
        </p:nvSpPr>
        <p:spPr>
          <a:xfrm>
            <a:off x="6809080" y="5369687"/>
            <a:ext cx="4815688" cy="259302"/>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Titta på svaret och fyll i det som saknas med färgpennan.</a:t>
            </a:r>
            <a:endParaRPr lang="en-US" sz="1438" dirty="0"/>
          </a:p>
        </p:txBody>
      </p:sp>
      <p:sp>
        <p:nvSpPr>
          <p:cNvPr id="63" name="Text 61"/>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niclasfohlin.se/metoder/larande-pa-kognitionsvetenskaplig-grund/lathund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Planering</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3/4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Text 5"/>
          <p:cNvSpPr txBox="1"/>
          <p:nvPr/>
        </p:nvSpPr>
        <p:spPr>
          <a:xfrm>
            <a:off x="420624" y="804672"/>
            <a:ext cx="11350447" cy="204521"/>
          </a:xfrm>
          <a:prstGeom prst="rect">
            <a:avLst/>
          </a:prstGeom>
          <a:noFill/>
          <a:ln/>
        </p:spPr>
        <p:txBody>
          <a:bodyPr wrap="square" lIns="0" tIns="0" rIns="0" bIns="0" rtlCol="0" anchor="t"/>
          <a:lstStyle/>
          <a:p>
            <a:pPr algn="l" indent="0" marL="0">
              <a:buNone/>
            </a:pPr>
            <a:r>
              <a:rPr lang="en-US" sz="1320" dirty="0">
                <a:solidFill>
                  <a:srgbClr val="4B5866"/>
                </a:solidFill>
                <a:latin typeface="Calibri" pitchFamily="34" charset="0"/>
                <a:ea typeface="Calibri" pitchFamily="34" charset="-122"/>
                <a:cs typeface="Calibri" pitchFamily="34" charset="-120"/>
              </a:rPr>
              <a:t>Första lektionen, ifylld som exempel. Minuterna är hållpunkter.</a:t>
            </a:r>
            <a:endParaRPr lang="en-US" sz="1320" dirty="0"/>
          </a:p>
        </p:txBody>
      </p:sp>
      <p:sp>
        <p:nvSpPr>
          <p:cNvPr id="8" name="Text 6"/>
          <p:cNvSpPr txBox="1"/>
          <p:nvPr/>
        </p:nvSpPr>
        <p:spPr>
          <a:xfrm>
            <a:off x="420624" y="1100633"/>
            <a:ext cx="1186201" cy="353263"/>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Klass</a:t>
            </a:r>
            <a:endParaRPr lang="en-US" sz="1140" dirty="0"/>
          </a:p>
        </p:txBody>
      </p:sp>
      <p:sp>
        <p:nvSpPr>
          <p:cNvPr id="9" name="Text 7"/>
          <p:cNvSpPr txBox="1"/>
          <p:nvPr/>
        </p:nvSpPr>
        <p:spPr>
          <a:xfrm>
            <a:off x="420624" y="1453896"/>
            <a:ext cx="1186201" cy="195224"/>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8C</a:t>
            </a:r>
            <a:endParaRPr lang="en-US" sz="1260" dirty="0"/>
          </a:p>
        </p:txBody>
      </p:sp>
      <p:sp>
        <p:nvSpPr>
          <p:cNvPr id="10" name="Text 8"/>
          <p:cNvSpPr txBox="1"/>
          <p:nvPr/>
        </p:nvSpPr>
        <p:spPr>
          <a:xfrm>
            <a:off x="1716553" y="1100633"/>
            <a:ext cx="1186201" cy="353263"/>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Ämne</a:t>
            </a:r>
            <a:endParaRPr lang="en-US" sz="1140" dirty="0"/>
          </a:p>
        </p:txBody>
      </p:sp>
      <p:sp>
        <p:nvSpPr>
          <p:cNvPr id="11" name="Text 9"/>
          <p:cNvSpPr txBox="1"/>
          <p:nvPr/>
        </p:nvSpPr>
        <p:spPr>
          <a:xfrm>
            <a:off x="1716553" y="1453896"/>
            <a:ext cx="1186201" cy="195224"/>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Biologi</a:t>
            </a:r>
            <a:endParaRPr lang="en-US" sz="1260" dirty="0"/>
          </a:p>
        </p:txBody>
      </p:sp>
      <p:sp>
        <p:nvSpPr>
          <p:cNvPr id="12" name="Text 10"/>
          <p:cNvSpPr txBox="1"/>
          <p:nvPr/>
        </p:nvSpPr>
        <p:spPr>
          <a:xfrm>
            <a:off x="3012482" y="1100633"/>
            <a:ext cx="1186201" cy="353263"/>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Datum</a:t>
            </a:r>
            <a:endParaRPr lang="en-US" sz="1140" dirty="0"/>
          </a:p>
        </p:txBody>
      </p:sp>
      <p:sp>
        <p:nvSpPr>
          <p:cNvPr id="13" name="Text 11"/>
          <p:cNvSpPr txBox="1"/>
          <p:nvPr/>
        </p:nvSpPr>
        <p:spPr>
          <a:xfrm>
            <a:off x="3012482" y="1453896"/>
            <a:ext cx="1186201" cy="195224"/>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mån 31/8</a:t>
            </a:r>
            <a:endParaRPr lang="en-US" sz="1260" dirty="0"/>
          </a:p>
        </p:txBody>
      </p:sp>
      <p:sp>
        <p:nvSpPr>
          <p:cNvPr id="14" name="Text 12"/>
          <p:cNvSpPr txBox="1"/>
          <p:nvPr/>
        </p:nvSpPr>
        <p:spPr>
          <a:xfrm>
            <a:off x="4308410" y="1100633"/>
            <a:ext cx="1186201" cy="353263"/>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Lektion i arbetsområdet</a:t>
            </a:r>
            <a:endParaRPr lang="en-US" sz="1140" dirty="0"/>
          </a:p>
        </p:txBody>
      </p:sp>
      <p:sp>
        <p:nvSpPr>
          <p:cNvPr id="15" name="Text 13"/>
          <p:cNvSpPr txBox="1"/>
          <p:nvPr/>
        </p:nvSpPr>
        <p:spPr>
          <a:xfrm>
            <a:off x="4308410" y="1453896"/>
            <a:ext cx="1186201" cy="195224"/>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1 av 8</a:t>
            </a:r>
            <a:endParaRPr lang="en-US" sz="1260" dirty="0"/>
          </a:p>
        </p:txBody>
      </p:sp>
      <p:sp>
        <p:nvSpPr>
          <p:cNvPr id="16" name="Text 14"/>
          <p:cNvSpPr txBox="1"/>
          <p:nvPr/>
        </p:nvSpPr>
        <p:spPr>
          <a:xfrm>
            <a:off x="420624" y="1740560"/>
            <a:ext cx="2482130" cy="176632"/>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När lektionen är slut ska eleverna kunna</a:t>
            </a:r>
            <a:endParaRPr lang="en-US" sz="1140" dirty="0"/>
          </a:p>
        </p:txBody>
      </p:sp>
      <p:sp>
        <p:nvSpPr>
          <p:cNvPr id="17" name="Text 15"/>
          <p:cNvSpPr txBox="1"/>
          <p:nvPr/>
        </p:nvSpPr>
        <p:spPr>
          <a:xfrm>
            <a:off x="420624" y="1917192"/>
            <a:ext cx="2482130" cy="390449"/>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förklara hur maten blir näring som blodet för till cellerna</a:t>
            </a:r>
            <a:endParaRPr lang="en-US" sz="1260" dirty="0"/>
          </a:p>
        </p:txBody>
      </p:sp>
      <p:sp>
        <p:nvSpPr>
          <p:cNvPr id="18" name="Text 16"/>
          <p:cNvSpPr txBox="1"/>
          <p:nvPr/>
        </p:nvSpPr>
        <p:spPr>
          <a:xfrm>
            <a:off x="3012482" y="1740560"/>
            <a:ext cx="2482130" cy="176632"/>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Så ser jag att de kan</a:t>
            </a:r>
            <a:endParaRPr lang="en-US" sz="1140" dirty="0"/>
          </a:p>
        </p:txBody>
      </p:sp>
      <p:sp>
        <p:nvSpPr>
          <p:cNvPr id="19" name="Text 17"/>
          <p:cNvSpPr txBox="1"/>
          <p:nvPr/>
        </p:nvSpPr>
        <p:spPr>
          <a:xfrm>
            <a:off x="3012482" y="1917192"/>
            <a:ext cx="2482130" cy="390449"/>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svaret på lektionens fråga, sist och ur minnet</a:t>
            </a:r>
            <a:endParaRPr lang="en-US" sz="1260" dirty="0"/>
          </a:p>
        </p:txBody>
      </p:sp>
      <p:sp>
        <p:nvSpPr>
          <p:cNvPr id="20" name="Shape 18"/>
          <p:cNvSpPr/>
          <p:nvPr/>
        </p:nvSpPr>
        <p:spPr>
          <a:xfrm>
            <a:off x="420624" y="2380793"/>
            <a:ext cx="5073987" cy="9144"/>
          </a:xfrm>
          <a:prstGeom prst="rect">
            <a:avLst/>
          </a:prstGeom>
          <a:solidFill>
            <a:srgbClr val="E1E6EB"/>
          </a:solidFill>
          <a:ln w="12700">
            <a:solidFill>
              <a:srgbClr val="E1E6EB"/>
            </a:solidFill>
            <a:prstDash val="solid"/>
          </a:ln>
        </p:spPr>
      </p:sp>
      <p:sp>
        <p:nvSpPr>
          <p:cNvPr id="21" name="Shape 19"/>
          <p:cNvSpPr/>
          <p:nvPr/>
        </p:nvSpPr>
        <p:spPr>
          <a:xfrm>
            <a:off x="420624" y="2472233"/>
            <a:ext cx="5073987" cy="256032"/>
          </a:xfrm>
          <a:prstGeom prst="rect">
            <a:avLst/>
          </a:prstGeom>
          <a:solidFill>
            <a:srgbClr val="1D4F91"/>
          </a:solidFill>
          <a:ln w="12700">
            <a:solidFill>
              <a:srgbClr val="1D4F91"/>
            </a:solidFill>
            <a:prstDash val="solid"/>
          </a:ln>
        </p:spPr>
      </p:sp>
      <p:sp>
        <p:nvSpPr>
          <p:cNvPr id="22" name="Text 20"/>
          <p:cNvSpPr txBox="1"/>
          <p:nvPr/>
        </p:nvSpPr>
        <p:spPr>
          <a:xfrm>
            <a:off x="512064" y="2508809"/>
            <a:ext cx="4891107" cy="201168"/>
          </a:xfrm>
          <a:prstGeom prst="rect">
            <a:avLst/>
          </a:prstGeom>
          <a:noFill/>
          <a:ln/>
        </p:spPr>
        <p:txBody>
          <a:bodyPr wrap="square" lIns="0" tIns="0" rIns="0" bIns="0" rtlCol="0" anchor="t"/>
          <a:lstStyle/>
          <a:p>
            <a:pPr algn="l" indent="0" marL="0">
              <a:buNone/>
            </a:pPr>
            <a:r>
              <a:rPr lang="en-US" sz="1260" b="1" dirty="0">
                <a:solidFill>
                  <a:srgbClr val="FFFFFF"/>
                </a:solidFill>
                <a:latin typeface="Calibri" pitchFamily="34" charset="0"/>
                <a:ea typeface="Calibri" pitchFamily="34" charset="-122"/>
                <a:cs typeface="Calibri" pitchFamily="34" charset="-120"/>
              </a:rPr>
              <a:t>Före lektionen</a:t>
            </a:r>
            <a:endParaRPr lang="en-US" sz="1260" dirty="0"/>
          </a:p>
        </p:txBody>
      </p:sp>
      <p:sp>
        <p:nvSpPr>
          <p:cNvPr id="23" name="Shape 21"/>
          <p:cNvSpPr/>
          <p:nvPr/>
        </p:nvSpPr>
        <p:spPr>
          <a:xfrm>
            <a:off x="420624" y="2819705"/>
            <a:ext cx="5073987" cy="1259586"/>
          </a:xfrm>
          <a:prstGeom prst="rect">
            <a:avLst/>
          </a:prstGeom>
          <a:solidFill>
            <a:srgbClr val="F3F6FA"/>
          </a:solidFill>
          <a:ln w="12700">
            <a:solidFill>
              <a:srgbClr val="F3F6FA"/>
            </a:solidFill>
            <a:prstDash val="solid"/>
          </a:ln>
        </p:spPr>
      </p:sp>
      <p:sp>
        <p:nvSpPr>
          <p:cNvPr id="24" name="Text 22"/>
          <p:cNvSpPr txBox="1"/>
          <p:nvPr/>
        </p:nvSpPr>
        <p:spPr>
          <a:xfrm>
            <a:off x="512064" y="2892857"/>
            <a:ext cx="4891107" cy="195224"/>
          </a:xfrm>
          <a:prstGeom prst="rect">
            <a:avLst/>
          </a:prstGeom>
          <a:noFill/>
          <a:ln/>
        </p:spPr>
        <p:txBody>
          <a:bodyPr wrap="square" lIns="0" tIns="0" rIns="0" bIns="0" rtlCol="0" anchor="t"/>
          <a:lstStyle/>
          <a:p>
            <a:pPr algn="l" indent="0" marL="0">
              <a:buNone/>
            </a:pPr>
            <a:r>
              <a:rPr lang="en-US" sz="1260" b="1" dirty="0">
                <a:solidFill>
                  <a:srgbClr val="14202B"/>
                </a:solidFill>
                <a:latin typeface="Calibri" pitchFamily="34" charset="0"/>
                <a:ea typeface="Calibri" pitchFamily="34" charset="-122"/>
                <a:cs typeface="Calibri" pitchFamily="34" charset="-120"/>
              </a:rPr>
              <a:t>Innehållet först</a:t>
            </a:r>
            <a:endParaRPr lang="en-US" sz="1260" dirty="0"/>
          </a:p>
        </p:txBody>
      </p:sp>
      <p:sp>
        <p:nvSpPr>
          <p:cNvPr id="25" name="Text 23"/>
          <p:cNvSpPr txBox="1"/>
          <p:nvPr/>
        </p:nvSpPr>
        <p:spPr>
          <a:xfrm>
            <a:off x="512064" y="3115513"/>
            <a:ext cx="1042416" cy="427025"/>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Begreppet eller sambandet</a:t>
            </a:r>
            <a:endParaRPr lang="en-US" sz="1140" dirty="0"/>
          </a:p>
        </p:txBody>
      </p:sp>
      <p:sp>
        <p:nvSpPr>
          <p:cNvPr id="26" name="Text 24"/>
          <p:cNvSpPr txBox="1"/>
          <p:nvPr/>
        </p:nvSpPr>
        <p:spPr>
          <a:xfrm>
            <a:off x="1609344" y="3115513"/>
            <a:ext cx="3793827" cy="427025"/>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Att maten bryts ned och tas upp av blodet i tunntarmen</a:t>
            </a:r>
            <a:endParaRPr lang="en-US" sz="1260" dirty="0"/>
          </a:p>
        </p:txBody>
      </p:sp>
      <p:sp>
        <p:nvSpPr>
          <p:cNvPr id="27" name="Text 25"/>
          <p:cNvSpPr txBox="1"/>
          <p:nvPr/>
        </p:nvSpPr>
        <p:spPr>
          <a:xfrm>
            <a:off x="512064" y="3542538"/>
            <a:ext cx="1042416" cy="231800"/>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Lektionens fråga</a:t>
            </a:r>
            <a:endParaRPr lang="en-US" sz="1140" dirty="0"/>
          </a:p>
        </p:txBody>
      </p:sp>
      <p:sp>
        <p:nvSpPr>
          <p:cNvPr id="28" name="Text 26"/>
          <p:cNvSpPr txBox="1"/>
          <p:nvPr/>
        </p:nvSpPr>
        <p:spPr>
          <a:xfrm>
            <a:off x="1609344" y="3542538"/>
            <a:ext cx="3793827" cy="231800"/>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Vart tar frukosten vägen?</a:t>
            </a:r>
            <a:endParaRPr lang="en-US" sz="1260" dirty="0"/>
          </a:p>
        </p:txBody>
      </p:sp>
      <p:sp>
        <p:nvSpPr>
          <p:cNvPr id="29" name="Text 27"/>
          <p:cNvSpPr txBox="1"/>
          <p:nvPr/>
        </p:nvSpPr>
        <p:spPr>
          <a:xfrm>
            <a:off x="512064" y="3774338"/>
            <a:ext cx="1042416" cy="231800"/>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Verktygen i dag</a:t>
            </a:r>
            <a:endParaRPr lang="en-US" sz="1140" dirty="0"/>
          </a:p>
        </p:txBody>
      </p:sp>
      <p:sp>
        <p:nvSpPr>
          <p:cNvPr id="30" name="Text 28"/>
          <p:cNvSpPr txBox="1"/>
          <p:nvPr/>
        </p:nvSpPr>
        <p:spPr>
          <a:xfrm>
            <a:off x="1609344" y="3774338"/>
            <a:ext cx="3793827" cy="231800"/>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Inget, bara ramen</a:t>
            </a:r>
            <a:endParaRPr lang="en-US" sz="1260" dirty="0"/>
          </a:p>
        </p:txBody>
      </p:sp>
      <p:sp>
        <p:nvSpPr>
          <p:cNvPr id="31" name="Shape 29"/>
          <p:cNvSpPr/>
          <p:nvPr/>
        </p:nvSpPr>
        <p:spPr>
          <a:xfrm>
            <a:off x="420624" y="4152443"/>
            <a:ext cx="5073987" cy="1064362"/>
          </a:xfrm>
          <a:prstGeom prst="rect">
            <a:avLst/>
          </a:prstGeom>
          <a:solidFill>
            <a:srgbClr val="F3F6FA"/>
          </a:solidFill>
          <a:ln w="12700">
            <a:solidFill>
              <a:srgbClr val="F3F6FA"/>
            </a:solidFill>
            <a:prstDash val="solid"/>
          </a:ln>
        </p:spPr>
      </p:sp>
      <p:sp>
        <p:nvSpPr>
          <p:cNvPr id="32" name="Text 30"/>
          <p:cNvSpPr txBox="1"/>
          <p:nvPr/>
        </p:nvSpPr>
        <p:spPr>
          <a:xfrm>
            <a:off x="512064" y="4225595"/>
            <a:ext cx="4891107" cy="195224"/>
          </a:xfrm>
          <a:prstGeom prst="rect">
            <a:avLst/>
          </a:prstGeom>
          <a:noFill/>
          <a:ln/>
        </p:spPr>
        <p:txBody>
          <a:bodyPr wrap="square" lIns="0" tIns="0" rIns="0" bIns="0" rtlCol="0" anchor="t"/>
          <a:lstStyle/>
          <a:p>
            <a:pPr algn="l" indent="0" marL="0">
              <a:buNone/>
            </a:pPr>
            <a:r>
              <a:rPr lang="en-US" sz="1260" b="1" dirty="0">
                <a:solidFill>
                  <a:srgbClr val="14202B"/>
                </a:solidFill>
                <a:latin typeface="Calibri" pitchFamily="34" charset="0"/>
                <a:ea typeface="Calibri" pitchFamily="34" charset="-122"/>
                <a:cs typeface="Calibri" pitchFamily="34" charset="-120"/>
              </a:rPr>
              <a:t>Tillbaka i dag</a:t>
            </a:r>
            <a:endParaRPr lang="en-US" sz="1260" dirty="0"/>
          </a:p>
        </p:txBody>
      </p:sp>
      <p:sp>
        <p:nvSpPr>
          <p:cNvPr id="33" name="Text 31"/>
          <p:cNvSpPr txBox="1"/>
          <p:nvPr/>
        </p:nvSpPr>
        <p:spPr>
          <a:xfrm>
            <a:off x="512064" y="4448251"/>
            <a:ext cx="1042416" cy="231800"/>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Förra veckan</a:t>
            </a:r>
            <a:endParaRPr lang="en-US" sz="1140" dirty="0"/>
          </a:p>
        </p:txBody>
      </p:sp>
      <p:sp>
        <p:nvSpPr>
          <p:cNvPr id="34" name="Text 32"/>
          <p:cNvSpPr txBox="1"/>
          <p:nvPr/>
        </p:nvSpPr>
        <p:spPr>
          <a:xfrm>
            <a:off x="1609344" y="4448251"/>
            <a:ext cx="3793827" cy="231800"/>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Vad finns i en cell?</a:t>
            </a:r>
            <a:endParaRPr lang="en-US" sz="1260" dirty="0"/>
          </a:p>
        </p:txBody>
      </p:sp>
      <p:sp>
        <p:nvSpPr>
          <p:cNvPr id="35" name="Text 33"/>
          <p:cNvSpPr txBox="1"/>
          <p:nvPr/>
        </p:nvSpPr>
        <p:spPr>
          <a:xfrm>
            <a:off x="512064" y="4680052"/>
            <a:ext cx="1042416" cy="231800"/>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Förra månaden</a:t>
            </a:r>
            <a:endParaRPr lang="en-US" sz="1140" dirty="0"/>
          </a:p>
        </p:txBody>
      </p:sp>
      <p:sp>
        <p:nvSpPr>
          <p:cNvPr id="36" name="Text 34"/>
          <p:cNvSpPr txBox="1"/>
          <p:nvPr/>
        </p:nvSpPr>
        <p:spPr>
          <a:xfrm>
            <a:off x="1609344" y="4680052"/>
            <a:ext cx="3793827" cy="231800"/>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Varför behöver cellerna näring?</a:t>
            </a:r>
            <a:endParaRPr lang="en-US" sz="1260" dirty="0"/>
          </a:p>
        </p:txBody>
      </p:sp>
      <p:sp>
        <p:nvSpPr>
          <p:cNvPr id="37" name="Text 35"/>
          <p:cNvSpPr txBox="1"/>
          <p:nvPr/>
        </p:nvSpPr>
        <p:spPr>
          <a:xfrm>
            <a:off x="512064" y="4948428"/>
            <a:ext cx="4891107" cy="195224"/>
          </a:xfrm>
          <a:prstGeom prst="rect">
            <a:avLst/>
          </a:prstGeom>
          <a:noFill/>
          <a:ln/>
        </p:spPr>
        <p:txBody>
          <a:bodyPr wrap="square" lIns="0" tIns="0" rIns="0" bIns="0" rtlCol="0" anchor="t"/>
          <a:lstStyle/>
          <a:p>
            <a:pPr algn="l" indent="0" marL="0">
              <a:buNone/>
            </a:pPr>
            <a:r>
              <a:rPr lang="en-US" sz="1260" dirty="0">
                <a:solidFill>
                  <a:srgbClr val="4B5866"/>
                </a:solidFill>
                <a:latin typeface="Calibri" pitchFamily="34" charset="0"/>
                <a:ea typeface="Calibri" pitchFamily="34" charset="-122"/>
                <a:cs typeface="Calibri" pitchFamily="34" charset="-120"/>
              </a:rPr>
              <a:t>Så många tror jag har fel: </a:t>
            </a:r>
            <a:pPr algn="l" indent="0" marL="0">
              <a:buNone/>
            </a:pPr>
            <a:r>
              <a:rPr lang="en-US" sz="1260" b="1" dirty="0">
                <a:solidFill>
                  <a:srgbClr val="59636E"/>
                </a:solidFill>
                <a:latin typeface="Calibri" pitchFamily="34" charset="0"/>
                <a:ea typeface="Calibri" pitchFamily="34" charset="-122"/>
                <a:cs typeface="Calibri" pitchFamily="34" charset="-120"/>
              </a:rPr>
              <a:t>6 på fråga 2</a:t>
            </a:r>
            <a:endParaRPr lang="en-US" sz="1260" dirty="0"/>
          </a:p>
        </p:txBody>
      </p:sp>
      <p:sp>
        <p:nvSpPr>
          <p:cNvPr id="38" name="Shape 36"/>
          <p:cNvSpPr/>
          <p:nvPr/>
        </p:nvSpPr>
        <p:spPr>
          <a:xfrm>
            <a:off x="420624" y="5289956"/>
            <a:ext cx="5073987" cy="832561"/>
          </a:xfrm>
          <a:prstGeom prst="rect">
            <a:avLst/>
          </a:prstGeom>
          <a:solidFill>
            <a:srgbClr val="F3F6FA"/>
          </a:solidFill>
          <a:ln w="12700">
            <a:solidFill>
              <a:srgbClr val="F3F6FA"/>
            </a:solidFill>
            <a:prstDash val="solid"/>
          </a:ln>
        </p:spPr>
      </p:sp>
      <p:sp>
        <p:nvSpPr>
          <p:cNvPr id="39" name="Text 37"/>
          <p:cNvSpPr txBox="1"/>
          <p:nvPr/>
        </p:nvSpPr>
        <p:spPr>
          <a:xfrm>
            <a:off x="512064" y="5363108"/>
            <a:ext cx="4891107" cy="195224"/>
          </a:xfrm>
          <a:prstGeom prst="rect">
            <a:avLst/>
          </a:prstGeom>
          <a:noFill/>
          <a:ln/>
        </p:spPr>
        <p:txBody>
          <a:bodyPr wrap="square" lIns="0" tIns="0" rIns="0" bIns="0" rtlCol="0" anchor="t"/>
          <a:lstStyle/>
          <a:p>
            <a:pPr algn="l" indent="0" marL="0">
              <a:buNone/>
            </a:pPr>
            <a:r>
              <a:rPr lang="en-US" sz="1260" b="1" dirty="0">
                <a:solidFill>
                  <a:srgbClr val="14202B"/>
                </a:solidFill>
                <a:latin typeface="Calibri" pitchFamily="34" charset="0"/>
                <a:ea typeface="Calibri" pitchFamily="34" charset="-122"/>
                <a:cs typeface="Calibri" pitchFamily="34" charset="-120"/>
              </a:rPr>
              <a:t>Förberett</a:t>
            </a:r>
            <a:endParaRPr lang="en-US" sz="1260" dirty="0"/>
          </a:p>
        </p:txBody>
      </p:sp>
      <p:sp>
        <p:nvSpPr>
          <p:cNvPr id="40" name="Text 38"/>
          <p:cNvSpPr txBox="1"/>
          <p:nvPr/>
        </p:nvSpPr>
        <p:spPr>
          <a:xfrm>
            <a:off x="512064" y="5585765"/>
            <a:ext cx="1042416" cy="231800"/>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Blad och facit</a:t>
            </a:r>
            <a:endParaRPr lang="en-US" sz="1140" dirty="0"/>
          </a:p>
        </p:txBody>
      </p:sp>
      <p:sp>
        <p:nvSpPr>
          <p:cNvPr id="41" name="Text 39"/>
          <p:cNvSpPr txBox="1"/>
          <p:nvPr/>
        </p:nvSpPr>
        <p:spPr>
          <a:xfrm>
            <a:off x="1609344" y="5585765"/>
            <a:ext cx="3793827" cy="231800"/>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två frågor på tavlan och svaren</a:t>
            </a:r>
            <a:endParaRPr lang="en-US" sz="1260" dirty="0"/>
          </a:p>
        </p:txBody>
      </p:sp>
      <p:sp>
        <p:nvSpPr>
          <p:cNvPr id="42" name="Text 40"/>
          <p:cNvSpPr txBox="1"/>
          <p:nvPr/>
        </p:nvSpPr>
        <p:spPr>
          <a:xfrm>
            <a:off x="512064" y="5817565"/>
            <a:ext cx="1042416" cy="231800"/>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Stöd, till vem</a:t>
            </a:r>
            <a:endParaRPr lang="en-US" sz="1140" dirty="0"/>
          </a:p>
        </p:txBody>
      </p:sp>
      <p:sp>
        <p:nvSpPr>
          <p:cNvPr id="43" name="Text 41"/>
          <p:cNvSpPr txBox="1"/>
          <p:nvPr/>
        </p:nvSpPr>
        <p:spPr>
          <a:xfrm>
            <a:off x="1609344" y="5817565"/>
            <a:ext cx="3793827" cy="231800"/>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orden med bild till studiehandledaren</a:t>
            </a:r>
            <a:endParaRPr lang="en-US" sz="1260" dirty="0"/>
          </a:p>
        </p:txBody>
      </p:sp>
      <p:sp>
        <p:nvSpPr>
          <p:cNvPr id="44" name="Shape 42"/>
          <p:cNvSpPr/>
          <p:nvPr/>
        </p:nvSpPr>
        <p:spPr>
          <a:xfrm>
            <a:off x="5814651" y="1100633"/>
            <a:ext cx="5956420" cy="256032"/>
          </a:xfrm>
          <a:prstGeom prst="rect">
            <a:avLst/>
          </a:prstGeom>
          <a:solidFill>
            <a:srgbClr val="1D4F91"/>
          </a:solidFill>
          <a:ln w="12700">
            <a:solidFill>
              <a:srgbClr val="1D4F91"/>
            </a:solidFill>
            <a:prstDash val="solid"/>
          </a:ln>
        </p:spPr>
      </p:sp>
      <p:sp>
        <p:nvSpPr>
          <p:cNvPr id="45" name="Text 43"/>
          <p:cNvSpPr txBox="1"/>
          <p:nvPr/>
        </p:nvSpPr>
        <p:spPr>
          <a:xfrm>
            <a:off x="5906091" y="1137209"/>
            <a:ext cx="5773540" cy="201168"/>
          </a:xfrm>
          <a:prstGeom prst="rect">
            <a:avLst/>
          </a:prstGeom>
          <a:noFill/>
          <a:ln/>
        </p:spPr>
        <p:txBody>
          <a:bodyPr wrap="square" lIns="0" tIns="0" rIns="0" bIns="0" rtlCol="0" anchor="t"/>
          <a:lstStyle/>
          <a:p>
            <a:pPr algn="l" indent="0" marL="0">
              <a:buNone/>
            </a:pPr>
            <a:r>
              <a:rPr lang="en-US" sz="1260" b="1" dirty="0">
                <a:solidFill>
                  <a:srgbClr val="FFFFFF"/>
                </a:solidFill>
                <a:latin typeface="Calibri" pitchFamily="34" charset="0"/>
                <a:ea typeface="Calibri" pitchFamily="34" charset="-122"/>
                <a:cs typeface="Calibri" pitchFamily="34" charset="-120"/>
              </a:rPr>
              <a:t>Lagret</a:t>
            </a:r>
            <a:pPr algn="l" indent="0" marL="0">
              <a:buNone/>
            </a:pPr>
            <a:r>
              <a:rPr lang="en-US" sz="1260" dirty="0">
                <a:solidFill>
                  <a:srgbClr val="FFFFFF"/>
                </a:solidFill>
                <a:latin typeface="Calibri" pitchFamily="34" charset="0"/>
                <a:ea typeface="Calibri" pitchFamily="34" charset="-122"/>
                <a:cs typeface="Calibri" pitchFamily="34" charset="-120"/>
              </a:rPr>
              <a:t> · minuterna i första lektionen</a:t>
            </a:r>
            <a:endParaRPr lang="en-US" sz="1260" dirty="0"/>
          </a:p>
        </p:txBody>
      </p:sp>
      <p:sp>
        <p:nvSpPr>
          <p:cNvPr id="46" name="Shape 44"/>
          <p:cNvSpPr/>
          <p:nvPr/>
        </p:nvSpPr>
        <p:spPr>
          <a:xfrm>
            <a:off x="5814651" y="1448105"/>
            <a:ext cx="1188720" cy="658216"/>
          </a:xfrm>
          <a:prstGeom prst="rect">
            <a:avLst/>
          </a:prstGeom>
          <a:solidFill>
            <a:srgbClr val="F3F6FA"/>
          </a:solidFill>
          <a:ln w="12700">
            <a:solidFill>
              <a:srgbClr val="F3F6FA"/>
            </a:solidFill>
            <a:prstDash val="solid"/>
          </a:ln>
        </p:spPr>
      </p:sp>
      <p:sp>
        <p:nvSpPr>
          <p:cNvPr id="47" name="Shape 45"/>
          <p:cNvSpPr/>
          <p:nvPr/>
        </p:nvSpPr>
        <p:spPr>
          <a:xfrm>
            <a:off x="5814651" y="1448105"/>
            <a:ext cx="5956420" cy="9144"/>
          </a:xfrm>
          <a:prstGeom prst="rect">
            <a:avLst/>
          </a:prstGeom>
          <a:solidFill>
            <a:srgbClr val="E1E6EB"/>
          </a:solidFill>
          <a:ln w="12700">
            <a:solidFill>
              <a:srgbClr val="E1E6EB"/>
            </a:solidFill>
            <a:prstDash val="solid"/>
          </a:ln>
        </p:spPr>
      </p:sp>
      <p:sp>
        <p:nvSpPr>
          <p:cNvPr id="48" name="Text 46"/>
          <p:cNvSpPr txBox="1"/>
          <p:nvPr/>
        </p:nvSpPr>
        <p:spPr>
          <a:xfrm>
            <a:off x="5887803" y="1502969"/>
            <a:ext cx="1042416" cy="195224"/>
          </a:xfrm>
          <a:prstGeom prst="rect">
            <a:avLst/>
          </a:prstGeom>
          <a:noFill/>
          <a:ln/>
        </p:spPr>
        <p:txBody>
          <a:bodyPr wrap="square" lIns="0" tIns="0" rIns="0" bIns="0" rtlCol="0" anchor="t"/>
          <a:lstStyle/>
          <a:p>
            <a:pPr algn="l" indent="0" marL="0">
              <a:buNone/>
            </a:pPr>
            <a:r>
              <a:rPr lang="en-US" sz="1260" b="1" dirty="0">
                <a:solidFill>
                  <a:srgbClr val="143A6B"/>
                </a:solidFill>
                <a:latin typeface="Calibri" pitchFamily="34" charset="0"/>
                <a:ea typeface="Calibri" pitchFamily="34" charset="-122"/>
                <a:cs typeface="Calibri" pitchFamily="34" charset="-120"/>
              </a:rPr>
              <a:t>Start</a:t>
            </a:r>
            <a:endParaRPr lang="en-US" sz="1260" dirty="0"/>
          </a:p>
        </p:txBody>
      </p:sp>
      <p:sp>
        <p:nvSpPr>
          <p:cNvPr id="49" name="Text 47"/>
          <p:cNvSpPr txBox="1"/>
          <p:nvPr/>
        </p:nvSpPr>
        <p:spPr>
          <a:xfrm>
            <a:off x="5887803" y="1698193"/>
            <a:ext cx="1042416" cy="353263"/>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0–⁠10 min · kärnan 1 och 2</a:t>
            </a:r>
            <a:endParaRPr lang="en-US" sz="1140" dirty="0"/>
          </a:p>
        </p:txBody>
      </p:sp>
      <p:sp>
        <p:nvSpPr>
          <p:cNvPr id="50" name="Text 48"/>
          <p:cNvSpPr txBox="1"/>
          <p:nvPr/>
        </p:nvSpPr>
        <p:spPr>
          <a:xfrm>
            <a:off x="7094811" y="1502969"/>
            <a:ext cx="4584820" cy="176632"/>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Ledtråden efter en minut:</a:t>
            </a:r>
            <a:endParaRPr lang="en-US" sz="1140" dirty="0"/>
          </a:p>
        </p:txBody>
      </p:sp>
      <p:sp>
        <p:nvSpPr>
          <p:cNvPr id="51" name="Text 49"/>
          <p:cNvSpPr txBox="1"/>
          <p:nvPr/>
        </p:nvSpPr>
        <p:spPr>
          <a:xfrm>
            <a:off x="7094811" y="1679600"/>
            <a:ext cx="4584820" cy="195224"/>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En tom bild av en cell</a:t>
            </a:r>
            <a:endParaRPr lang="en-US" sz="1260" dirty="0"/>
          </a:p>
        </p:txBody>
      </p:sp>
      <p:sp>
        <p:nvSpPr>
          <p:cNvPr id="52" name="Shape 50"/>
          <p:cNvSpPr/>
          <p:nvPr/>
        </p:nvSpPr>
        <p:spPr>
          <a:xfrm>
            <a:off x="5814651" y="2106320"/>
            <a:ext cx="1188720" cy="2170176"/>
          </a:xfrm>
          <a:prstGeom prst="rect">
            <a:avLst/>
          </a:prstGeom>
          <a:solidFill>
            <a:srgbClr val="F3F6FA"/>
          </a:solidFill>
          <a:ln w="12700">
            <a:solidFill>
              <a:srgbClr val="F3F6FA"/>
            </a:solidFill>
            <a:prstDash val="solid"/>
          </a:ln>
        </p:spPr>
      </p:sp>
      <p:sp>
        <p:nvSpPr>
          <p:cNvPr id="53" name="Shape 51"/>
          <p:cNvSpPr/>
          <p:nvPr/>
        </p:nvSpPr>
        <p:spPr>
          <a:xfrm>
            <a:off x="5814651" y="2106320"/>
            <a:ext cx="5956420" cy="9144"/>
          </a:xfrm>
          <a:prstGeom prst="rect">
            <a:avLst/>
          </a:prstGeom>
          <a:solidFill>
            <a:srgbClr val="E1E6EB"/>
          </a:solidFill>
          <a:ln w="12700">
            <a:solidFill>
              <a:srgbClr val="E1E6EB"/>
            </a:solidFill>
            <a:prstDash val="solid"/>
          </a:ln>
        </p:spPr>
      </p:sp>
      <p:sp>
        <p:nvSpPr>
          <p:cNvPr id="54" name="Text 52"/>
          <p:cNvSpPr txBox="1"/>
          <p:nvPr/>
        </p:nvSpPr>
        <p:spPr>
          <a:xfrm>
            <a:off x="5887803" y="2161184"/>
            <a:ext cx="1042416" cy="195224"/>
          </a:xfrm>
          <a:prstGeom prst="rect">
            <a:avLst/>
          </a:prstGeom>
          <a:noFill/>
          <a:ln/>
        </p:spPr>
        <p:txBody>
          <a:bodyPr wrap="square" lIns="0" tIns="0" rIns="0" bIns="0" rtlCol="0" anchor="t"/>
          <a:lstStyle/>
          <a:p>
            <a:pPr algn="l" indent="0" marL="0">
              <a:buNone/>
            </a:pPr>
            <a:r>
              <a:rPr lang="en-US" sz="1260" b="1" dirty="0">
                <a:solidFill>
                  <a:srgbClr val="143A6B"/>
                </a:solidFill>
                <a:latin typeface="Calibri" pitchFamily="34" charset="0"/>
                <a:ea typeface="Calibri" pitchFamily="34" charset="-122"/>
                <a:cs typeface="Calibri" pitchFamily="34" charset="-120"/>
              </a:rPr>
              <a:t>Vägarna</a:t>
            </a:r>
            <a:endParaRPr lang="en-US" sz="1260" dirty="0"/>
          </a:p>
        </p:txBody>
      </p:sp>
      <p:sp>
        <p:nvSpPr>
          <p:cNvPr id="55" name="Text 53"/>
          <p:cNvSpPr txBox="1"/>
          <p:nvPr/>
        </p:nvSpPr>
        <p:spPr>
          <a:xfrm>
            <a:off x="5887803" y="2356409"/>
            <a:ext cx="1042416" cy="176632"/>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elever i dag: 28</a:t>
            </a:r>
            <a:endParaRPr lang="en-US" sz="1140" dirty="0"/>
          </a:p>
        </p:txBody>
      </p:sp>
      <p:sp>
        <p:nvSpPr>
          <p:cNvPr id="56" name="Shape 54"/>
          <p:cNvSpPr/>
          <p:nvPr/>
        </p:nvSpPr>
        <p:spPr>
          <a:xfrm>
            <a:off x="7094811" y="2161184"/>
            <a:ext cx="1479505" cy="2060448"/>
          </a:xfrm>
          <a:prstGeom prst="rect">
            <a:avLst/>
          </a:prstGeom>
          <a:solidFill>
            <a:srgbClr val="E3F1E8"/>
          </a:solidFill>
          <a:ln w="12700">
            <a:solidFill>
              <a:srgbClr val="E3F1E8"/>
            </a:solidFill>
            <a:prstDash val="solid"/>
          </a:ln>
        </p:spPr>
      </p:sp>
      <p:sp>
        <p:nvSpPr>
          <p:cNvPr id="57" name="Shape 55"/>
          <p:cNvSpPr/>
          <p:nvPr/>
        </p:nvSpPr>
        <p:spPr>
          <a:xfrm>
            <a:off x="7094811" y="2161184"/>
            <a:ext cx="45720" cy="2060448"/>
          </a:xfrm>
          <a:prstGeom prst="rect">
            <a:avLst/>
          </a:prstGeom>
          <a:solidFill>
            <a:srgbClr val="1E6B45"/>
          </a:solidFill>
          <a:ln w="12700">
            <a:solidFill>
              <a:srgbClr val="1E6B45"/>
            </a:solidFill>
            <a:prstDash val="solid"/>
          </a:ln>
        </p:spPr>
      </p:sp>
      <p:sp>
        <p:nvSpPr>
          <p:cNvPr id="58" name="Text 56"/>
          <p:cNvSpPr txBox="1"/>
          <p:nvPr/>
        </p:nvSpPr>
        <p:spPr>
          <a:xfrm>
            <a:off x="7204539" y="2225192"/>
            <a:ext cx="1296625" cy="195224"/>
          </a:xfrm>
          <a:prstGeom prst="rect">
            <a:avLst/>
          </a:prstGeom>
          <a:noFill/>
          <a:ln/>
        </p:spPr>
        <p:txBody>
          <a:bodyPr wrap="square" lIns="0" tIns="0" rIns="0" bIns="0" rtlCol="0" anchor="t"/>
          <a:lstStyle/>
          <a:p>
            <a:pPr algn="l" indent="0" marL="0">
              <a:buNone/>
            </a:pPr>
            <a:r>
              <a:rPr lang="en-US" sz="1260" b="1" dirty="0">
                <a:solidFill>
                  <a:srgbClr val="14202B"/>
                </a:solidFill>
                <a:latin typeface="Calibri" pitchFamily="34" charset="0"/>
                <a:ea typeface="Calibri" pitchFamily="34" charset="-122"/>
                <a:cs typeface="Calibri" pitchFamily="34" charset="-120"/>
              </a:rPr>
              <a:t>Nästan alla kan</a:t>
            </a:r>
            <a:endParaRPr lang="en-US" sz="1260" dirty="0"/>
          </a:p>
        </p:txBody>
      </p:sp>
      <p:sp>
        <p:nvSpPr>
          <p:cNvPr id="59" name="Text 57"/>
          <p:cNvSpPr txBox="1"/>
          <p:nvPr/>
        </p:nvSpPr>
        <p:spPr>
          <a:xfrm>
            <a:off x="7204539" y="2420417"/>
            <a:ext cx="1296625" cy="883158"/>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Högst 5 av 28 med fel. Frågan kommer tillbaka för hela klassen om några veckor.</a:t>
            </a:r>
            <a:endParaRPr lang="en-US" sz="1140" dirty="0"/>
          </a:p>
        </p:txBody>
      </p:sp>
      <p:sp>
        <p:nvSpPr>
          <p:cNvPr id="60" name="Text 58"/>
          <p:cNvSpPr txBox="1"/>
          <p:nvPr/>
        </p:nvSpPr>
        <p:spPr>
          <a:xfrm>
            <a:off x="7204539" y="3340151"/>
            <a:ext cx="1296625" cy="390449"/>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Kommer tillbaka om: </a:t>
            </a:r>
            <a:pPr algn="l" indent="0" marL="0">
              <a:buNone/>
            </a:pPr>
            <a:r>
              <a:rPr lang="en-US" sz="1260" b="1" dirty="0">
                <a:solidFill>
                  <a:srgbClr val="59636E"/>
                </a:solidFill>
                <a:latin typeface="Calibri" pitchFamily="34" charset="0"/>
                <a:ea typeface="Calibri" pitchFamily="34" charset="-122"/>
                <a:cs typeface="Calibri" pitchFamily="34" charset="-120"/>
              </a:rPr>
              <a:t>fyra veckor</a:t>
            </a:r>
            <a:endParaRPr lang="en-US" sz="1260" dirty="0"/>
          </a:p>
        </p:txBody>
      </p:sp>
      <p:sp>
        <p:nvSpPr>
          <p:cNvPr id="61" name="Shape 59"/>
          <p:cNvSpPr/>
          <p:nvPr/>
        </p:nvSpPr>
        <p:spPr>
          <a:xfrm>
            <a:off x="8647469" y="2161184"/>
            <a:ext cx="1479505" cy="2060448"/>
          </a:xfrm>
          <a:prstGeom prst="rect">
            <a:avLst/>
          </a:prstGeom>
          <a:solidFill>
            <a:srgbClr val="FDF6E3"/>
          </a:solidFill>
          <a:ln w="12700">
            <a:solidFill>
              <a:srgbClr val="FDF6E3"/>
            </a:solidFill>
            <a:prstDash val="solid"/>
          </a:ln>
        </p:spPr>
      </p:sp>
      <p:sp>
        <p:nvSpPr>
          <p:cNvPr id="62" name="Shape 60"/>
          <p:cNvSpPr/>
          <p:nvPr/>
        </p:nvSpPr>
        <p:spPr>
          <a:xfrm>
            <a:off x="8647469" y="2161184"/>
            <a:ext cx="45720" cy="2060448"/>
          </a:xfrm>
          <a:prstGeom prst="rect">
            <a:avLst/>
          </a:prstGeom>
          <a:solidFill>
            <a:srgbClr val="C99700"/>
          </a:solidFill>
          <a:ln w="12700">
            <a:solidFill>
              <a:srgbClr val="C99700"/>
            </a:solidFill>
            <a:prstDash val="solid"/>
          </a:ln>
        </p:spPr>
      </p:sp>
      <p:sp>
        <p:nvSpPr>
          <p:cNvPr id="63" name="Text 61"/>
          <p:cNvSpPr txBox="1"/>
          <p:nvPr/>
        </p:nvSpPr>
        <p:spPr>
          <a:xfrm>
            <a:off x="8757197" y="2225192"/>
            <a:ext cx="1296625" cy="195224"/>
          </a:xfrm>
          <a:prstGeom prst="rect">
            <a:avLst/>
          </a:prstGeom>
          <a:noFill/>
          <a:ln/>
        </p:spPr>
        <p:txBody>
          <a:bodyPr wrap="square" lIns="0" tIns="0" rIns="0" bIns="0" rtlCol="0" anchor="t"/>
          <a:lstStyle/>
          <a:p>
            <a:pPr algn="l" indent="0" marL="0">
              <a:buNone/>
            </a:pPr>
            <a:r>
              <a:rPr lang="en-US" sz="1260" b="1" dirty="0">
                <a:solidFill>
                  <a:srgbClr val="14202B"/>
                </a:solidFill>
                <a:latin typeface="Calibri" pitchFamily="34" charset="0"/>
                <a:ea typeface="Calibri" pitchFamily="34" charset="-122"/>
                <a:cs typeface="Calibri" pitchFamily="34" charset="-120"/>
              </a:rPr>
              <a:t>De flesta kan</a:t>
            </a:r>
            <a:endParaRPr lang="en-US" sz="1260" dirty="0"/>
          </a:p>
        </p:txBody>
      </p:sp>
      <p:sp>
        <p:nvSpPr>
          <p:cNvPr id="64" name="Text 62"/>
          <p:cNvSpPr txBox="1"/>
          <p:nvPr/>
        </p:nvSpPr>
        <p:spPr>
          <a:xfrm>
            <a:off x="8757197" y="2420417"/>
            <a:ext cx="1296625" cy="883158"/>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6–13 av 28 med fel. Frågan kommer tillbaka nästa lektion eller nästa vecka, med en ledtråd.</a:t>
            </a:r>
            <a:endParaRPr lang="en-US" sz="1140" dirty="0"/>
          </a:p>
        </p:txBody>
      </p:sp>
      <p:sp>
        <p:nvSpPr>
          <p:cNvPr id="65" name="Text 63"/>
          <p:cNvSpPr txBox="1"/>
          <p:nvPr/>
        </p:nvSpPr>
        <p:spPr>
          <a:xfrm>
            <a:off x="8757197" y="3340151"/>
            <a:ext cx="1296625" cy="390449"/>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Nästa gång: </a:t>
            </a:r>
            <a:pPr algn="l" indent="0" marL="0">
              <a:buNone/>
            </a:pPr>
            <a:r>
              <a:rPr lang="en-US" sz="1260" b="1" dirty="0">
                <a:solidFill>
                  <a:srgbClr val="59636E"/>
                </a:solidFill>
                <a:latin typeface="Calibri" pitchFamily="34" charset="0"/>
                <a:ea typeface="Calibri" pitchFamily="34" charset="-122"/>
                <a:cs typeface="Calibri" pitchFamily="34" charset="-120"/>
              </a:rPr>
              <a:t>nästa vecka</a:t>
            </a:r>
            <a:endParaRPr lang="en-US" sz="1260" dirty="0"/>
          </a:p>
        </p:txBody>
      </p:sp>
      <p:sp>
        <p:nvSpPr>
          <p:cNvPr id="66" name="Text 64"/>
          <p:cNvSpPr txBox="1"/>
          <p:nvPr/>
        </p:nvSpPr>
        <p:spPr>
          <a:xfrm>
            <a:off x="8757197" y="3767176"/>
            <a:ext cx="1296625" cy="390449"/>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Ledtråden: </a:t>
            </a:r>
            <a:pPr algn="l" indent="0" marL="0">
              <a:buNone/>
            </a:pPr>
            <a:r>
              <a:rPr lang="en-US" sz="1260" b="1" dirty="0">
                <a:solidFill>
                  <a:srgbClr val="59636E"/>
                </a:solidFill>
                <a:latin typeface="Calibri" pitchFamily="34" charset="0"/>
                <a:ea typeface="Calibri" pitchFamily="34" charset="-122"/>
                <a:cs typeface="Calibri" pitchFamily="34" charset="-120"/>
              </a:rPr>
              <a:t>en tom bild av en cell</a:t>
            </a:r>
            <a:endParaRPr lang="en-US" sz="1260" dirty="0"/>
          </a:p>
        </p:txBody>
      </p:sp>
      <p:sp>
        <p:nvSpPr>
          <p:cNvPr id="67" name="Shape 65"/>
          <p:cNvSpPr/>
          <p:nvPr/>
        </p:nvSpPr>
        <p:spPr>
          <a:xfrm>
            <a:off x="10200126" y="2161184"/>
            <a:ext cx="1479505" cy="2060448"/>
          </a:xfrm>
          <a:prstGeom prst="rect">
            <a:avLst/>
          </a:prstGeom>
          <a:solidFill>
            <a:srgbClr val="EEF0F3"/>
          </a:solidFill>
          <a:ln w="12700">
            <a:solidFill>
              <a:srgbClr val="EEF0F3"/>
            </a:solidFill>
            <a:prstDash val="solid"/>
          </a:ln>
        </p:spPr>
      </p:sp>
      <p:sp>
        <p:nvSpPr>
          <p:cNvPr id="68" name="Shape 66"/>
          <p:cNvSpPr/>
          <p:nvPr/>
        </p:nvSpPr>
        <p:spPr>
          <a:xfrm>
            <a:off x="10200126" y="2161184"/>
            <a:ext cx="45720" cy="2060448"/>
          </a:xfrm>
          <a:prstGeom prst="rect">
            <a:avLst/>
          </a:prstGeom>
          <a:solidFill>
            <a:srgbClr val="6F7C8A"/>
          </a:solidFill>
          <a:ln w="12700">
            <a:solidFill>
              <a:srgbClr val="6F7C8A"/>
            </a:solidFill>
            <a:prstDash val="solid"/>
          </a:ln>
        </p:spPr>
      </p:sp>
      <p:sp>
        <p:nvSpPr>
          <p:cNvPr id="69" name="Text 67"/>
          <p:cNvSpPr txBox="1"/>
          <p:nvPr/>
        </p:nvSpPr>
        <p:spPr>
          <a:xfrm>
            <a:off x="10309854" y="2225192"/>
            <a:ext cx="1296625" cy="390449"/>
          </a:xfrm>
          <a:prstGeom prst="rect">
            <a:avLst/>
          </a:prstGeom>
          <a:noFill/>
          <a:ln/>
        </p:spPr>
        <p:txBody>
          <a:bodyPr wrap="square" lIns="0" tIns="0" rIns="0" bIns="0" rtlCol="0" anchor="t"/>
          <a:lstStyle/>
          <a:p>
            <a:pPr algn="l" indent="0" marL="0">
              <a:buNone/>
            </a:pPr>
            <a:r>
              <a:rPr lang="en-US" sz="1260" b="1" dirty="0">
                <a:solidFill>
                  <a:srgbClr val="14202B"/>
                </a:solidFill>
                <a:latin typeface="Calibri" pitchFamily="34" charset="0"/>
                <a:ea typeface="Calibri" pitchFamily="34" charset="-122"/>
                <a:cs typeface="Calibri" pitchFamily="34" charset="-120"/>
              </a:rPr>
              <a:t>Hälften eller färre kan</a:t>
            </a:r>
            <a:endParaRPr lang="en-US" sz="1260" dirty="0"/>
          </a:p>
        </p:txBody>
      </p:sp>
      <p:sp>
        <p:nvSpPr>
          <p:cNvPr id="70" name="Text 68"/>
          <p:cNvSpPr txBox="1"/>
          <p:nvPr/>
        </p:nvSpPr>
        <p:spPr>
          <a:xfrm>
            <a:off x="10309854" y="2615641"/>
            <a:ext cx="1296625" cy="883158"/>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14 eller fler av 28 med fel. Undervisa innehållet igen i Det nya, i dag eller nästa lektion.</a:t>
            </a:r>
            <a:endParaRPr lang="en-US" sz="1140" dirty="0"/>
          </a:p>
        </p:txBody>
      </p:sp>
      <p:sp>
        <p:nvSpPr>
          <p:cNvPr id="71" name="Text 69"/>
          <p:cNvSpPr txBox="1"/>
          <p:nvPr/>
        </p:nvSpPr>
        <p:spPr>
          <a:xfrm>
            <a:off x="10309854" y="3535375"/>
            <a:ext cx="1296625" cy="585673"/>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Jag undervisar igen: </a:t>
            </a:r>
            <a:pPr algn="l" indent="0" marL="0">
              <a:buNone/>
            </a:pPr>
            <a:r>
              <a:rPr lang="en-US" sz="1260" b="1" dirty="0">
                <a:solidFill>
                  <a:srgbClr val="59636E"/>
                </a:solidFill>
                <a:latin typeface="Calibri" pitchFamily="34" charset="0"/>
                <a:ea typeface="Calibri" pitchFamily="34" charset="-122"/>
                <a:cs typeface="Calibri" pitchFamily="34" charset="-120"/>
              </a:rPr>
              <a:t>i Det nya på onsdag</a:t>
            </a:r>
            <a:endParaRPr lang="en-US" sz="1260" dirty="0"/>
          </a:p>
        </p:txBody>
      </p:sp>
      <p:sp>
        <p:nvSpPr>
          <p:cNvPr id="72" name="Shape 70"/>
          <p:cNvSpPr/>
          <p:nvPr/>
        </p:nvSpPr>
        <p:spPr>
          <a:xfrm>
            <a:off x="5814651" y="4276496"/>
            <a:ext cx="1188720" cy="658216"/>
          </a:xfrm>
          <a:prstGeom prst="rect">
            <a:avLst/>
          </a:prstGeom>
          <a:solidFill>
            <a:srgbClr val="F3F6FA"/>
          </a:solidFill>
          <a:ln w="12700">
            <a:solidFill>
              <a:srgbClr val="F3F6FA"/>
            </a:solidFill>
            <a:prstDash val="solid"/>
          </a:ln>
        </p:spPr>
      </p:sp>
      <p:sp>
        <p:nvSpPr>
          <p:cNvPr id="73" name="Shape 71"/>
          <p:cNvSpPr/>
          <p:nvPr/>
        </p:nvSpPr>
        <p:spPr>
          <a:xfrm>
            <a:off x="5814651" y="4276496"/>
            <a:ext cx="5956420" cy="9144"/>
          </a:xfrm>
          <a:prstGeom prst="rect">
            <a:avLst/>
          </a:prstGeom>
          <a:solidFill>
            <a:srgbClr val="E1E6EB"/>
          </a:solidFill>
          <a:ln w="12700">
            <a:solidFill>
              <a:srgbClr val="E1E6EB"/>
            </a:solidFill>
            <a:prstDash val="solid"/>
          </a:ln>
        </p:spPr>
      </p:sp>
      <p:sp>
        <p:nvSpPr>
          <p:cNvPr id="74" name="Text 72"/>
          <p:cNvSpPr txBox="1"/>
          <p:nvPr/>
        </p:nvSpPr>
        <p:spPr>
          <a:xfrm>
            <a:off x="5887803" y="4331360"/>
            <a:ext cx="1042416" cy="195224"/>
          </a:xfrm>
          <a:prstGeom prst="rect">
            <a:avLst/>
          </a:prstGeom>
          <a:noFill/>
          <a:ln/>
        </p:spPr>
        <p:txBody>
          <a:bodyPr wrap="square" lIns="0" tIns="0" rIns="0" bIns="0" rtlCol="0" anchor="t"/>
          <a:lstStyle/>
          <a:p>
            <a:pPr algn="l" indent="0" marL="0">
              <a:buNone/>
            </a:pPr>
            <a:r>
              <a:rPr lang="en-US" sz="1260" b="1" dirty="0">
                <a:solidFill>
                  <a:srgbClr val="143A6B"/>
                </a:solidFill>
                <a:latin typeface="Calibri" pitchFamily="34" charset="0"/>
                <a:ea typeface="Calibri" pitchFamily="34" charset="-122"/>
                <a:cs typeface="Calibri" pitchFamily="34" charset="-120"/>
              </a:rPr>
              <a:t>Det nya</a:t>
            </a:r>
            <a:endParaRPr lang="en-US" sz="1260" dirty="0"/>
          </a:p>
        </p:txBody>
      </p:sp>
      <p:sp>
        <p:nvSpPr>
          <p:cNvPr id="75" name="Text 73"/>
          <p:cNvSpPr txBox="1"/>
          <p:nvPr/>
        </p:nvSpPr>
        <p:spPr>
          <a:xfrm>
            <a:off x="5887803" y="4526585"/>
            <a:ext cx="1042416" cy="353263"/>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10–⁠25 min · kärnan 3 och 4</a:t>
            </a:r>
            <a:endParaRPr lang="en-US" sz="1140" dirty="0"/>
          </a:p>
        </p:txBody>
      </p:sp>
      <p:sp>
        <p:nvSpPr>
          <p:cNvPr id="76" name="Text 74"/>
          <p:cNvSpPr txBox="1"/>
          <p:nvPr/>
        </p:nvSpPr>
        <p:spPr>
          <a:xfrm>
            <a:off x="7094811" y="4331360"/>
            <a:ext cx="4584820" cy="176632"/>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Frågan, bilden och exemplet:</a:t>
            </a:r>
            <a:endParaRPr lang="en-US" sz="1140" dirty="0"/>
          </a:p>
        </p:txBody>
      </p:sp>
      <p:sp>
        <p:nvSpPr>
          <p:cNvPr id="77" name="Text 75"/>
          <p:cNvSpPr txBox="1"/>
          <p:nvPr/>
        </p:nvSpPr>
        <p:spPr>
          <a:xfrm>
            <a:off x="7094811" y="4507992"/>
            <a:ext cx="4584820" cy="195224"/>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Vart tar frukosten vägen? Magsäcken och tunntarmen</a:t>
            </a:r>
            <a:endParaRPr lang="en-US" sz="1260" dirty="0"/>
          </a:p>
        </p:txBody>
      </p:sp>
      <p:sp>
        <p:nvSpPr>
          <p:cNvPr id="78" name="Shape 76"/>
          <p:cNvSpPr/>
          <p:nvPr/>
        </p:nvSpPr>
        <p:spPr>
          <a:xfrm>
            <a:off x="5814651" y="4934712"/>
            <a:ext cx="1188720" cy="658216"/>
          </a:xfrm>
          <a:prstGeom prst="rect">
            <a:avLst/>
          </a:prstGeom>
          <a:solidFill>
            <a:srgbClr val="F3F6FA"/>
          </a:solidFill>
          <a:ln w="12700">
            <a:solidFill>
              <a:srgbClr val="F3F6FA"/>
            </a:solidFill>
            <a:prstDash val="solid"/>
          </a:ln>
        </p:spPr>
      </p:sp>
      <p:sp>
        <p:nvSpPr>
          <p:cNvPr id="79" name="Shape 77"/>
          <p:cNvSpPr/>
          <p:nvPr/>
        </p:nvSpPr>
        <p:spPr>
          <a:xfrm>
            <a:off x="5814651" y="4934712"/>
            <a:ext cx="5956420" cy="9144"/>
          </a:xfrm>
          <a:prstGeom prst="rect">
            <a:avLst/>
          </a:prstGeom>
          <a:solidFill>
            <a:srgbClr val="E1E6EB"/>
          </a:solidFill>
          <a:ln w="12700">
            <a:solidFill>
              <a:srgbClr val="E1E6EB"/>
            </a:solidFill>
            <a:prstDash val="solid"/>
          </a:ln>
        </p:spPr>
      </p:sp>
      <p:sp>
        <p:nvSpPr>
          <p:cNvPr id="80" name="Text 78"/>
          <p:cNvSpPr txBox="1"/>
          <p:nvPr/>
        </p:nvSpPr>
        <p:spPr>
          <a:xfrm>
            <a:off x="5887803" y="4989576"/>
            <a:ext cx="1042416" cy="195224"/>
          </a:xfrm>
          <a:prstGeom prst="rect">
            <a:avLst/>
          </a:prstGeom>
          <a:noFill/>
          <a:ln/>
        </p:spPr>
        <p:txBody>
          <a:bodyPr wrap="square" lIns="0" tIns="0" rIns="0" bIns="0" rtlCol="0" anchor="t"/>
          <a:lstStyle/>
          <a:p>
            <a:pPr algn="l" indent="0" marL="0">
              <a:buNone/>
            </a:pPr>
            <a:r>
              <a:rPr lang="en-US" sz="1260" b="1" dirty="0">
                <a:solidFill>
                  <a:srgbClr val="143A6B"/>
                </a:solidFill>
                <a:latin typeface="Calibri" pitchFamily="34" charset="0"/>
                <a:ea typeface="Calibri" pitchFamily="34" charset="-122"/>
                <a:cs typeface="Calibri" pitchFamily="34" charset="-120"/>
              </a:rPr>
              <a:t>Öva</a:t>
            </a:r>
            <a:endParaRPr lang="en-US" sz="1260" dirty="0"/>
          </a:p>
        </p:txBody>
      </p:sp>
      <p:sp>
        <p:nvSpPr>
          <p:cNvPr id="81" name="Text 79"/>
          <p:cNvSpPr txBox="1"/>
          <p:nvPr/>
        </p:nvSpPr>
        <p:spPr>
          <a:xfrm>
            <a:off x="5887803" y="5184800"/>
            <a:ext cx="1042416" cy="353263"/>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25–⁠38 min · kärnan 3 och 5</a:t>
            </a:r>
            <a:endParaRPr lang="en-US" sz="1140" dirty="0"/>
          </a:p>
        </p:txBody>
      </p:sp>
      <p:sp>
        <p:nvSpPr>
          <p:cNvPr id="82" name="Text 80"/>
          <p:cNvSpPr txBox="1"/>
          <p:nvPr/>
        </p:nvSpPr>
        <p:spPr>
          <a:xfrm>
            <a:off x="7094811" y="4989576"/>
            <a:ext cx="4584820" cy="176632"/>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Det som blandas, och stödet jag tar bort:</a:t>
            </a:r>
            <a:endParaRPr lang="en-US" sz="1140" dirty="0"/>
          </a:p>
        </p:txBody>
      </p:sp>
      <p:sp>
        <p:nvSpPr>
          <p:cNvPr id="83" name="Text 81"/>
          <p:cNvSpPr txBox="1"/>
          <p:nvPr/>
        </p:nvSpPr>
        <p:spPr>
          <a:xfrm>
            <a:off x="7094811" y="5166208"/>
            <a:ext cx="4584820" cy="195224"/>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Som vanligt, med boken öppen</a:t>
            </a:r>
            <a:endParaRPr lang="en-US" sz="1260" dirty="0"/>
          </a:p>
        </p:txBody>
      </p:sp>
      <p:sp>
        <p:nvSpPr>
          <p:cNvPr id="84" name="Shape 82"/>
          <p:cNvSpPr/>
          <p:nvPr/>
        </p:nvSpPr>
        <p:spPr>
          <a:xfrm>
            <a:off x="5814651" y="5592928"/>
            <a:ext cx="1188720" cy="658216"/>
          </a:xfrm>
          <a:prstGeom prst="rect">
            <a:avLst/>
          </a:prstGeom>
          <a:solidFill>
            <a:srgbClr val="F3F6FA"/>
          </a:solidFill>
          <a:ln w="12700">
            <a:solidFill>
              <a:srgbClr val="F3F6FA"/>
            </a:solidFill>
            <a:prstDash val="solid"/>
          </a:ln>
        </p:spPr>
      </p:sp>
      <p:sp>
        <p:nvSpPr>
          <p:cNvPr id="85" name="Shape 83"/>
          <p:cNvSpPr/>
          <p:nvPr/>
        </p:nvSpPr>
        <p:spPr>
          <a:xfrm>
            <a:off x="5814651" y="5592928"/>
            <a:ext cx="5956420" cy="9144"/>
          </a:xfrm>
          <a:prstGeom prst="rect">
            <a:avLst/>
          </a:prstGeom>
          <a:solidFill>
            <a:srgbClr val="E1E6EB"/>
          </a:solidFill>
          <a:ln w="12700">
            <a:solidFill>
              <a:srgbClr val="E1E6EB"/>
            </a:solidFill>
            <a:prstDash val="solid"/>
          </a:ln>
        </p:spPr>
      </p:sp>
      <p:sp>
        <p:nvSpPr>
          <p:cNvPr id="86" name="Text 84"/>
          <p:cNvSpPr txBox="1"/>
          <p:nvPr/>
        </p:nvSpPr>
        <p:spPr>
          <a:xfrm>
            <a:off x="5887803" y="5647792"/>
            <a:ext cx="1042416" cy="195224"/>
          </a:xfrm>
          <a:prstGeom prst="rect">
            <a:avLst/>
          </a:prstGeom>
          <a:noFill/>
          <a:ln/>
        </p:spPr>
        <p:txBody>
          <a:bodyPr wrap="square" lIns="0" tIns="0" rIns="0" bIns="0" rtlCol="0" anchor="t"/>
          <a:lstStyle/>
          <a:p>
            <a:pPr algn="l" indent="0" marL="0">
              <a:buNone/>
            </a:pPr>
            <a:r>
              <a:rPr lang="en-US" sz="1260" b="1" dirty="0">
                <a:solidFill>
                  <a:srgbClr val="143A6B"/>
                </a:solidFill>
                <a:latin typeface="Calibri" pitchFamily="34" charset="0"/>
                <a:ea typeface="Calibri" pitchFamily="34" charset="-122"/>
                <a:cs typeface="Calibri" pitchFamily="34" charset="-120"/>
              </a:rPr>
              <a:t>Avslut</a:t>
            </a:r>
            <a:endParaRPr lang="en-US" sz="1260" dirty="0"/>
          </a:p>
        </p:txBody>
      </p:sp>
      <p:sp>
        <p:nvSpPr>
          <p:cNvPr id="87" name="Text 85"/>
          <p:cNvSpPr txBox="1"/>
          <p:nvPr/>
        </p:nvSpPr>
        <p:spPr>
          <a:xfrm>
            <a:off x="5887803" y="5843016"/>
            <a:ext cx="1042416" cy="353263"/>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38–⁠45 min · kärnan 1 och 4</a:t>
            </a:r>
            <a:endParaRPr lang="en-US" sz="1140" dirty="0"/>
          </a:p>
        </p:txBody>
      </p:sp>
      <p:sp>
        <p:nvSpPr>
          <p:cNvPr id="88" name="Text 86"/>
          <p:cNvSpPr txBox="1"/>
          <p:nvPr/>
        </p:nvSpPr>
        <p:spPr>
          <a:xfrm>
            <a:off x="7094811" y="5647792"/>
            <a:ext cx="4584820" cy="176632"/>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Svaret ur minnet på lektionens fråga:</a:t>
            </a:r>
            <a:endParaRPr lang="en-US" sz="1140" dirty="0"/>
          </a:p>
        </p:txBody>
      </p:sp>
      <p:sp>
        <p:nvSpPr>
          <p:cNvPr id="89" name="Text 87"/>
          <p:cNvSpPr txBox="1"/>
          <p:nvPr/>
        </p:nvSpPr>
        <p:spPr>
          <a:xfrm>
            <a:off x="7094811" y="5824423"/>
            <a:ext cx="4584820" cy="195224"/>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En rad</a:t>
            </a:r>
            <a:endParaRPr lang="en-US" sz="1260" dirty="0"/>
          </a:p>
        </p:txBody>
      </p:sp>
      <p:sp>
        <p:nvSpPr>
          <p:cNvPr id="90" name="Shape 88"/>
          <p:cNvSpPr/>
          <p:nvPr/>
        </p:nvSpPr>
        <p:spPr>
          <a:xfrm>
            <a:off x="5814651" y="6251143"/>
            <a:ext cx="5956420" cy="9144"/>
          </a:xfrm>
          <a:prstGeom prst="rect">
            <a:avLst/>
          </a:prstGeom>
          <a:solidFill>
            <a:srgbClr val="E1E6EB"/>
          </a:solidFill>
          <a:ln w="12700">
            <a:solidFill>
              <a:srgbClr val="E1E6EB"/>
            </a:solidFill>
            <a:prstDash val="solid"/>
          </a:ln>
        </p:spPr>
      </p:sp>
      <p:sp>
        <p:nvSpPr>
          <p:cNvPr id="91" name="Text 89"/>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niclasfohlin.se/metoder/larande-pa-kognitionsvetenskaplig-grund/lathund</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De första veckorna</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4/4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Text 5"/>
          <p:cNvSpPr txBox="1"/>
          <p:nvPr/>
        </p:nvSpPr>
        <p:spPr>
          <a:xfrm>
            <a:off x="420624" y="804672"/>
            <a:ext cx="11350447" cy="176632"/>
          </a:xfrm>
          <a:prstGeom prst="rect">
            <a:avLst/>
          </a:prstGeom>
          <a:noFill/>
          <a:ln/>
        </p:spPr>
        <p:txBody>
          <a:bodyPr wrap="square" lIns="0" tIns="0" rIns="0" bIns="0" rtlCol="0" anchor="t"/>
          <a:lstStyle/>
          <a:p>
            <a:pPr algn="l" indent="0" marL="0">
              <a:spcAft>
                <a:spcPts val="570"/>
              </a:spcAft>
              <a:buNone/>
            </a:pPr>
            <a:r>
              <a:rPr lang="en-US" sz="1140" dirty="0">
                <a:solidFill>
                  <a:srgbClr val="14202B"/>
                </a:solidFill>
                <a:latin typeface="Calibri" pitchFamily="34" charset="0"/>
                <a:ea typeface="Calibri" pitchFamily="34" charset="-122"/>
                <a:cs typeface="Calibri" pitchFamily="34" charset="-120"/>
              </a:rPr>
              <a:t>Metoden är ny för dig och för klassen. Ni lär er en strategi i taget, två veckor var: först ramen, sedan varje verktyg i minst tre lektioner där innehållet behöver det.</a:t>
            </a:r>
            <a:endParaRPr lang="en-US" sz="1140" dirty="0"/>
          </a:p>
        </p:txBody>
      </p:sp>
      <p:sp>
        <p:nvSpPr>
          <p:cNvPr id="8" name="Shape 6"/>
          <p:cNvSpPr/>
          <p:nvPr/>
        </p:nvSpPr>
        <p:spPr>
          <a:xfrm>
            <a:off x="420624" y="1145896"/>
            <a:ext cx="11350447" cy="292608"/>
          </a:xfrm>
          <a:prstGeom prst="rect">
            <a:avLst/>
          </a:prstGeom>
          <a:solidFill>
            <a:srgbClr val="14202B"/>
          </a:solidFill>
          <a:ln w="12700">
            <a:solidFill>
              <a:srgbClr val="14202B"/>
            </a:solidFill>
            <a:prstDash val="solid"/>
          </a:ln>
        </p:spPr>
      </p:sp>
      <p:sp>
        <p:nvSpPr>
          <p:cNvPr id="9" name="Text 7"/>
          <p:cNvSpPr txBox="1"/>
          <p:nvPr/>
        </p:nvSpPr>
        <p:spPr>
          <a:xfrm>
            <a:off x="493776" y="1200760"/>
            <a:ext cx="1488789"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VECKA</a:t>
            </a:r>
            <a:endParaRPr lang="en-US" sz="1050" dirty="0"/>
          </a:p>
        </p:txBody>
      </p:sp>
      <p:sp>
        <p:nvSpPr>
          <p:cNvPr id="10" name="Text 8"/>
          <p:cNvSpPr txBox="1"/>
          <p:nvPr/>
        </p:nvSpPr>
        <p:spPr>
          <a:xfrm>
            <a:off x="2092293" y="1200760"/>
            <a:ext cx="3157149"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KLASSEN LÄR SIG</a:t>
            </a:r>
            <a:endParaRPr lang="en-US" sz="1050" dirty="0"/>
          </a:p>
        </p:txBody>
      </p:sp>
      <p:sp>
        <p:nvSpPr>
          <p:cNvPr id="11" name="Text 9"/>
          <p:cNvSpPr txBox="1"/>
          <p:nvPr/>
        </p:nvSpPr>
        <p:spPr>
          <a:xfrm>
            <a:off x="5359170" y="1200760"/>
            <a:ext cx="390976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DU ÖVAR</a:t>
            </a:r>
            <a:endParaRPr lang="en-US" sz="1050" dirty="0"/>
          </a:p>
        </p:txBody>
      </p:sp>
      <p:sp>
        <p:nvSpPr>
          <p:cNvPr id="12" name="Text 10"/>
          <p:cNvSpPr txBox="1"/>
          <p:nvPr/>
        </p:nvSpPr>
        <p:spPr>
          <a:xfrm>
            <a:off x="9378662" y="1200760"/>
            <a:ext cx="235583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GÅ VIDARE NÄR</a:t>
            </a:r>
            <a:endParaRPr lang="en-US" sz="1050" dirty="0"/>
          </a:p>
        </p:txBody>
      </p:sp>
      <p:sp>
        <p:nvSpPr>
          <p:cNvPr id="13" name="Shape 11"/>
          <p:cNvSpPr/>
          <p:nvPr/>
        </p:nvSpPr>
        <p:spPr>
          <a:xfrm>
            <a:off x="420624" y="1438504"/>
            <a:ext cx="11350447" cy="9144"/>
          </a:xfrm>
          <a:prstGeom prst="rect">
            <a:avLst/>
          </a:prstGeom>
          <a:solidFill>
            <a:srgbClr val="E1E6EB"/>
          </a:solidFill>
          <a:ln w="12700">
            <a:solidFill>
              <a:srgbClr val="E1E6EB"/>
            </a:solidFill>
            <a:prstDash val="solid"/>
          </a:ln>
        </p:spPr>
      </p:sp>
      <p:sp>
        <p:nvSpPr>
          <p:cNvPr id="14" name="Text 12"/>
          <p:cNvSpPr txBox="1"/>
          <p:nvPr/>
        </p:nvSpPr>
        <p:spPr>
          <a:xfrm>
            <a:off x="493776" y="1493368"/>
            <a:ext cx="1470501" cy="360401"/>
          </a:xfrm>
          <a:prstGeom prst="rect">
            <a:avLst/>
          </a:prstGeom>
          <a:noFill/>
          <a:ln/>
        </p:spPr>
        <p:txBody>
          <a:bodyPr wrap="square" lIns="0" tIns="0" rIns="0" bIns="0" rtlCol="0" anchor="t"/>
          <a:lstStyle/>
          <a:p>
            <a:pPr algn="l" indent="0" marL="0">
              <a:buNone/>
            </a:pPr>
            <a:r>
              <a:rPr lang="en-US" sz="1045" b="1" dirty="0">
                <a:solidFill>
                  <a:srgbClr val="14202B"/>
                </a:solidFill>
                <a:latin typeface="Calibri" pitchFamily="34" charset="0"/>
                <a:ea typeface="Calibri" pitchFamily="34" charset="-122"/>
                <a:cs typeface="Calibri" pitchFamily="34" charset="-120"/>
              </a:rPr>
              <a:t>1. Ramen: Plocka fram</a:t>
            </a:r>
            <a:endParaRPr lang="en-US" sz="1045" dirty="0"/>
          </a:p>
        </p:txBody>
      </p:sp>
      <p:sp>
        <p:nvSpPr>
          <p:cNvPr id="15" name="Shape 13"/>
          <p:cNvSpPr/>
          <p:nvPr/>
        </p:nvSpPr>
        <p:spPr>
          <a:xfrm>
            <a:off x="2019141" y="1438504"/>
            <a:ext cx="9144" cy="433553"/>
          </a:xfrm>
          <a:prstGeom prst="rect">
            <a:avLst/>
          </a:prstGeom>
          <a:solidFill>
            <a:srgbClr val="E1E6EB"/>
          </a:solidFill>
          <a:ln w="12700">
            <a:solidFill>
              <a:srgbClr val="E1E6EB"/>
            </a:solidFill>
            <a:prstDash val="solid"/>
          </a:ln>
        </p:spPr>
      </p:sp>
      <p:sp>
        <p:nvSpPr>
          <p:cNvPr id="16" name="Text 14"/>
          <p:cNvSpPr txBox="1"/>
          <p:nvPr/>
        </p:nvSpPr>
        <p:spPr>
          <a:xfrm>
            <a:off x="2092293" y="1493368"/>
            <a:ext cx="3138861"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Att stänga boken, skriva det de minns, förklara för grannen och fylla i med färgpennan.</a:t>
            </a:r>
            <a:endParaRPr lang="en-US" sz="1045" dirty="0"/>
          </a:p>
        </p:txBody>
      </p:sp>
      <p:sp>
        <p:nvSpPr>
          <p:cNvPr id="17" name="Shape 15"/>
          <p:cNvSpPr/>
          <p:nvPr/>
        </p:nvSpPr>
        <p:spPr>
          <a:xfrm>
            <a:off x="5286018" y="1438504"/>
            <a:ext cx="9144" cy="433553"/>
          </a:xfrm>
          <a:prstGeom prst="rect">
            <a:avLst/>
          </a:prstGeom>
          <a:solidFill>
            <a:srgbClr val="E1E6EB"/>
          </a:solidFill>
          <a:ln w="12700">
            <a:solidFill>
              <a:srgbClr val="E1E6EB"/>
            </a:solidFill>
            <a:prstDash val="solid"/>
          </a:ln>
        </p:spPr>
      </p:sp>
      <p:sp>
        <p:nvSpPr>
          <p:cNvPr id="18" name="Text 16"/>
          <p:cNvSpPr txBox="1"/>
          <p:nvPr/>
        </p:nvSpPr>
        <p:spPr>
          <a:xfrm>
            <a:off x="5359170" y="1493368"/>
            <a:ext cx="3891475"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Att ställa frågor som går att klara till en del och skriva frågan med flest fel på återkomstlistan. Vecka 2 också ett varför.</a:t>
            </a:r>
            <a:endParaRPr lang="en-US" sz="1045" dirty="0"/>
          </a:p>
        </p:txBody>
      </p:sp>
      <p:sp>
        <p:nvSpPr>
          <p:cNvPr id="19" name="Shape 17"/>
          <p:cNvSpPr/>
          <p:nvPr/>
        </p:nvSpPr>
        <p:spPr>
          <a:xfrm>
            <a:off x="9305510" y="1438504"/>
            <a:ext cx="9144" cy="433553"/>
          </a:xfrm>
          <a:prstGeom prst="rect">
            <a:avLst/>
          </a:prstGeom>
          <a:solidFill>
            <a:srgbClr val="E1E6EB"/>
          </a:solidFill>
          <a:ln w="12700">
            <a:solidFill>
              <a:srgbClr val="E1E6EB"/>
            </a:solidFill>
            <a:prstDash val="solid"/>
          </a:ln>
        </p:spPr>
      </p:sp>
      <p:sp>
        <p:nvSpPr>
          <p:cNvPr id="20" name="Text 18"/>
          <p:cNvSpPr txBox="1"/>
          <p:nvPr/>
        </p:nvSpPr>
        <p:spPr>
          <a:xfrm>
            <a:off x="9378662" y="1493368"/>
            <a:ext cx="2337546"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nästan alla skriver ur minnet, och en fråga har krävt ett varför</a:t>
            </a:r>
            <a:endParaRPr lang="en-US" sz="1045" dirty="0"/>
          </a:p>
        </p:txBody>
      </p:sp>
      <p:sp>
        <p:nvSpPr>
          <p:cNvPr id="21" name="Shape 19"/>
          <p:cNvSpPr/>
          <p:nvPr/>
        </p:nvSpPr>
        <p:spPr>
          <a:xfrm>
            <a:off x="420624" y="1872056"/>
            <a:ext cx="11350447" cy="433553"/>
          </a:xfrm>
          <a:prstGeom prst="rect">
            <a:avLst/>
          </a:prstGeom>
          <a:solidFill>
            <a:srgbClr val="F8FAFC"/>
          </a:solidFill>
          <a:ln w="12700">
            <a:solidFill>
              <a:srgbClr val="F8FAFC"/>
            </a:solidFill>
            <a:prstDash val="solid"/>
          </a:ln>
        </p:spPr>
      </p:sp>
      <p:sp>
        <p:nvSpPr>
          <p:cNvPr id="22" name="Shape 20"/>
          <p:cNvSpPr/>
          <p:nvPr/>
        </p:nvSpPr>
        <p:spPr>
          <a:xfrm>
            <a:off x="420624" y="1872056"/>
            <a:ext cx="11350447" cy="9144"/>
          </a:xfrm>
          <a:prstGeom prst="rect">
            <a:avLst/>
          </a:prstGeom>
          <a:solidFill>
            <a:srgbClr val="E1E6EB"/>
          </a:solidFill>
          <a:ln w="12700">
            <a:solidFill>
              <a:srgbClr val="E1E6EB"/>
            </a:solidFill>
            <a:prstDash val="solid"/>
          </a:ln>
        </p:spPr>
      </p:sp>
      <p:sp>
        <p:nvSpPr>
          <p:cNvPr id="23" name="Text 21"/>
          <p:cNvSpPr txBox="1"/>
          <p:nvPr/>
        </p:nvSpPr>
        <p:spPr>
          <a:xfrm>
            <a:off x="493776" y="1926920"/>
            <a:ext cx="1470501" cy="360401"/>
          </a:xfrm>
          <a:prstGeom prst="rect">
            <a:avLst/>
          </a:prstGeom>
          <a:noFill/>
          <a:ln/>
        </p:spPr>
        <p:txBody>
          <a:bodyPr wrap="square" lIns="0" tIns="0" rIns="0" bIns="0" rtlCol="0" anchor="t"/>
          <a:lstStyle/>
          <a:p>
            <a:pPr algn="l" indent="0" marL="0">
              <a:buNone/>
            </a:pPr>
            <a:r>
              <a:rPr lang="en-US" sz="1045" b="1" dirty="0">
                <a:solidFill>
                  <a:srgbClr val="14202B"/>
                </a:solidFill>
                <a:latin typeface="Calibri" pitchFamily="34" charset="0"/>
                <a:ea typeface="Calibri" pitchFamily="34" charset="-122"/>
                <a:cs typeface="Calibri" pitchFamily="34" charset="-120"/>
              </a:rPr>
              <a:t>3. Ramen: Sprid ut</a:t>
            </a:r>
            <a:endParaRPr lang="en-US" sz="1045" dirty="0"/>
          </a:p>
        </p:txBody>
      </p:sp>
      <p:sp>
        <p:nvSpPr>
          <p:cNvPr id="24" name="Shape 22"/>
          <p:cNvSpPr/>
          <p:nvPr/>
        </p:nvSpPr>
        <p:spPr>
          <a:xfrm>
            <a:off x="2019141" y="1872056"/>
            <a:ext cx="9144" cy="433553"/>
          </a:xfrm>
          <a:prstGeom prst="rect">
            <a:avLst/>
          </a:prstGeom>
          <a:solidFill>
            <a:srgbClr val="E1E6EB"/>
          </a:solidFill>
          <a:ln w="12700">
            <a:solidFill>
              <a:srgbClr val="E1E6EB"/>
            </a:solidFill>
            <a:prstDash val="solid"/>
          </a:ln>
        </p:spPr>
      </p:sp>
      <p:sp>
        <p:nvSpPr>
          <p:cNvPr id="25" name="Text 23"/>
          <p:cNvSpPr txBox="1"/>
          <p:nvPr/>
        </p:nvSpPr>
        <p:spPr>
          <a:xfrm>
            <a:off x="2092293" y="1926920"/>
            <a:ext cx="3138861"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Att svara på äldre frågor, också när det känns svårt.</a:t>
            </a:r>
            <a:endParaRPr lang="en-US" sz="1045" dirty="0"/>
          </a:p>
        </p:txBody>
      </p:sp>
      <p:sp>
        <p:nvSpPr>
          <p:cNvPr id="26" name="Shape 24"/>
          <p:cNvSpPr/>
          <p:nvPr/>
        </p:nvSpPr>
        <p:spPr>
          <a:xfrm>
            <a:off x="5286018" y="1872056"/>
            <a:ext cx="9144" cy="433553"/>
          </a:xfrm>
          <a:prstGeom prst="rect">
            <a:avLst/>
          </a:prstGeom>
          <a:solidFill>
            <a:srgbClr val="E1E6EB"/>
          </a:solidFill>
          <a:ln w="12700">
            <a:solidFill>
              <a:srgbClr val="E1E6EB"/>
            </a:solidFill>
            <a:prstDash val="solid"/>
          </a:ln>
        </p:spPr>
      </p:sp>
      <p:sp>
        <p:nvSpPr>
          <p:cNvPr id="27" name="Text 25"/>
          <p:cNvSpPr txBox="1"/>
          <p:nvPr/>
        </p:nvSpPr>
        <p:spPr>
          <a:xfrm>
            <a:off x="5359170" y="1926920"/>
            <a:ext cx="3891475"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Att planera tre till fem saker på återkomstlistan med datum. Vecka 4 också läxan.</a:t>
            </a:r>
            <a:endParaRPr lang="en-US" sz="1045" dirty="0"/>
          </a:p>
        </p:txBody>
      </p:sp>
      <p:sp>
        <p:nvSpPr>
          <p:cNvPr id="28" name="Shape 26"/>
          <p:cNvSpPr/>
          <p:nvPr/>
        </p:nvSpPr>
        <p:spPr>
          <a:xfrm>
            <a:off x="9305510" y="1872056"/>
            <a:ext cx="9144" cy="433553"/>
          </a:xfrm>
          <a:prstGeom prst="rect">
            <a:avLst/>
          </a:prstGeom>
          <a:solidFill>
            <a:srgbClr val="E1E6EB"/>
          </a:solidFill>
          <a:ln w="12700">
            <a:solidFill>
              <a:srgbClr val="E1E6EB"/>
            </a:solidFill>
            <a:prstDash val="solid"/>
          </a:ln>
        </p:spPr>
      </p:sp>
      <p:sp>
        <p:nvSpPr>
          <p:cNvPr id="29" name="Text 27"/>
          <p:cNvSpPr txBox="1"/>
          <p:nvPr/>
        </p:nvSpPr>
        <p:spPr>
          <a:xfrm>
            <a:off x="9378662" y="1926920"/>
            <a:ext cx="2337546"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nästan alla klarar frågor som har kommit tillbaka två gånger</a:t>
            </a:r>
            <a:endParaRPr lang="en-US" sz="1045" dirty="0"/>
          </a:p>
        </p:txBody>
      </p:sp>
      <p:sp>
        <p:nvSpPr>
          <p:cNvPr id="30" name="Shape 28"/>
          <p:cNvSpPr/>
          <p:nvPr/>
        </p:nvSpPr>
        <p:spPr>
          <a:xfrm>
            <a:off x="420624" y="2305609"/>
            <a:ext cx="11350447" cy="9144"/>
          </a:xfrm>
          <a:prstGeom prst="rect">
            <a:avLst/>
          </a:prstGeom>
          <a:solidFill>
            <a:srgbClr val="E1E6EB"/>
          </a:solidFill>
          <a:ln w="12700">
            <a:solidFill>
              <a:srgbClr val="E1E6EB"/>
            </a:solidFill>
            <a:prstDash val="solid"/>
          </a:ln>
        </p:spPr>
      </p:sp>
      <p:sp>
        <p:nvSpPr>
          <p:cNvPr id="31" name="Text 29"/>
          <p:cNvSpPr txBox="1"/>
          <p:nvPr/>
        </p:nvSpPr>
        <p:spPr>
          <a:xfrm>
            <a:off x="493776" y="2360473"/>
            <a:ext cx="1470501" cy="360401"/>
          </a:xfrm>
          <a:prstGeom prst="rect">
            <a:avLst/>
          </a:prstGeom>
          <a:noFill/>
          <a:ln/>
        </p:spPr>
        <p:txBody>
          <a:bodyPr wrap="square" lIns="0" tIns="0" rIns="0" bIns="0" rtlCol="0" anchor="t"/>
          <a:lstStyle/>
          <a:p>
            <a:pPr algn="l" indent="0" marL="0">
              <a:buNone/>
            </a:pPr>
            <a:r>
              <a:rPr lang="en-US" sz="1045" b="1" dirty="0">
                <a:solidFill>
                  <a:srgbClr val="14202B"/>
                </a:solidFill>
                <a:latin typeface="Calibri" pitchFamily="34" charset="0"/>
                <a:ea typeface="Calibri" pitchFamily="34" charset="-122"/>
                <a:cs typeface="Calibri" pitchFamily="34" charset="-120"/>
              </a:rPr>
              <a:t>5. Verktygen: Avlasta minnet</a:t>
            </a:r>
            <a:endParaRPr lang="en-US" sz="1045" dirty="0"/>
          </a:p>
        </p:txBody>
      </p:sp>
      <p:sp>
        <p:nvSpPr>
          <p:cNvPr id="32" name="Shape 30"/>
          <p:cNvSpPr/>
          <p:nvPr/>
        </p:nvSpPr>
        <p:spPr>
          <a:xfrm>
            <a:off x="2019141" y="2305609"/>
            <a:ext cx="9144" cy="433553"/>
          </a:xfrm>
          <a:prstGeom prst="rect">
            <a:avLst/>
          </a:prstGeom>
          <a:solidFill>
            <a:srgbClr val="E1E6EB"/>
          </a:solidFill>
          <a:ln w="12700">
            <a:solidFill>
              <a:srgbClr val="E1E6EB"/>
            </a:solidFill>
            <a:prstDash val="solid"/>
          </a:ln>
        </p:spPr>
      </p:sp>
      <p:sp>
        <p:nvSpPr>
          <p:cNvPr id="33" name="Text 31"/>
          <p:cNvSpPr txBox="1"/>
          <p:nvPr/>
        </p:nvSpPr>
        <p:spPr>
          <a:xfrm>
            <a:off x="2092293" y="2360473"/>
            <a:ext cx="3138861"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Att lösa en liknande uppgift efter exemplet, med rutinen Exemplet först, sedan själv.</a:t>
            </a:r>
            <a:endParaRPr lang="en-US" sz="1045" dirty="0"/>
          </a:p>
        </p:txBody>
      </p:sp>
      <p:sp>
        <p:nvSpPr>
          <p:cNvPr id="34" name="Shape 32"/>
          <p:cNvSpPr/>
          <p:nvPr/>
        </p:nvSpPr>
        <p:spPr>
          <a:xfrm>
            <a:off x="5286018" y="2305609"/>
            <a:ext cx="9144" cy="433553"/>
          </a:xfrm>
          <a:prstGeom prst="rect">
            <a:avLst/>
          </a:prstGeom>
          <a:solidFill>
            <a:srgbClr val="E1E6EB"/>
          </a:solidFill>
          <a:ln w="12700">
            <a:solidFill>
              <a:srgbClr val="E1E6EB"/>
            </a:solidFill>
            <a:prstDash val="solid"/>
          </a:ln>
        </p:spPr>
      </p:sp>
      <p:sp>
        <p:nvSpPr>
          <p:cNvPr id="35" name="Text 33"/>
          <p:cNvSpPr txBox="1"/>
          <p:nvPr/>
        </p:nvSpPr>
        <p:spPr>
          <a:xfrm>
            <a:off x="5359170" y="2360473"/>
            <a:ext cx="3891475"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Att rensa ett material och visa ett exempel med en liknande uppgift. Vecka 6 ett steg mindre i taget.</a:t>
            </a:r>
            <a:endParaRPr lang="en-US" sz="1045" dirty="0"/>
          </a:p>
        </p:txBody>
      </p:sp>
      <p:sp>
        <p:nvSpPr>
          <p:cNvPr id="36" name="Shape 34"/>
          <p:cNvSpPr/>
          <p:nvPr/>
        </p:nvSpPr>
        <p:spPr>
          <a:xfrm>
            <a:off x="9305510" y="2305609"/>
            <a:ext cx="9144" cy="433553"/>
          </a:xfrm>
          <a:prstGeom prst="rect">
            <a:avLst/>
          </a:prstGeom>
          <a:solidFill>
            <a:srgbClr val="E1E6EB"/>
          </a:solidFill>
          <a:ln w="12700">
            <a:solidFill>
              <a:srgbClr val="E1E6EB"/>
            </a:solidFill>
            <a:prstDash val="solid"/>
          </a:ln>
        </p:spPr>
      </p:sp>
      <p:sp>
        <p:nvSpPr>
          <p:cNvPr id="37" name="Text 35"/>
          <p:cNvSpPr txBox="1"/>
          <p:nvPr/>
        </p:nvSpPr>
        <p:spPr>
          <a:xfrm>
            <a:off x="9378662" y="2360473"/>
            <a:ext cx="2337546"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de flesta klarar en uppgift utan exemplet</a:t>
            </a:r>
            <a:endParaRPr lang="en-US" sz="1045" dirty="0"/>
          </a:p>
        </p:txBody>
      </p:sp>
      <p:sp>
        <p:nvSpPr>
          <p:cNvPr id="38" name="Shape 36"/>
          <p:cNvSpPr/>
          <p:nvPr/>
        </p:nvSpPr>
        <p:spPr>
          <a:xfrm>
            <a:off x="420624" y="2739161"/>
            <a:ext cx="11350447" cy="433553"/>
          </a:xfrm>
          <a:prstGeom prst="rect">
            <a:avLst/>
          </a:prstGeom>
          <a:solidFill>
            <a:srgbClr val="F8FAFC"/>
          </a:solidFill>
          <a:ln w="12700">
            <a:solidFill>
              <a:srgbClr val="F8FAFC"/>
            </a:solidFill>
            <a:prstDash val="solid"/>
          </a:ln>
        </p:spPr>
      </p:sp>
      <p:sp>
        <p:nvSpPr>
          <p:cNvPr id="39" name="Shape 37"/>
          <p:cNvSpPr/>
          <p:nvPr/>
        </p:nvSpPr>
        <p:spPr>
          <a:xfrm>
            <a:off x="420624" y="2739161"/>
            <a:ext cx="11350447" cy="9144"/>
          </a:xfrm>
          <a:prstGeom prst="rect">
            <a:avLst/>
          </a:prstGeom>
          <a:solidFill>
            <a:srgbClr val="E1E6EB"/>
          </a:solidFill>
          <a:ln w="12700">
            <a:solidFill>
              <a:srgbClr val="E1E6EB"/>
            </a:solidFill>
            <a:prstDash val="solid"/>
          </a:ln>
        </p:spPr>
      </p:sp>
      <p:sp>
        <p:nvSpPr>
          <p:cNvPr id="40" name="Text 38"/>
          <p:cNvSpPr txBox="1"/>
          <p:nvPr/>
        </p:nvSpPr>
        <p:spPr>
          <a:xfrm>
            <a:off x="493776" y="2794025"/>
            <a:ext cx="1470501" cy="360401"/>
          </a:xfrm>
          <a:prstGeom prst="rect">
            <a:avLst/>
          </a:prstGeom>
          <a:noFill/>
          <a:ln/>
        </p:spPr>
        <p:txBody>
          <a:bodyPr wrap="square" lIns="0" tIns="0" rIns="0" bIns="0" rtlCol="0" anchor="t"/>
          <a:lstStyle/>
          <a:p>
            <a:pPr algn="l" indent="0" marL="0">
              <a:buNone/>
            </a:pPr>
            <a:r>
              <a:rPr lang="en-US" sz="1045" b="1" dirty="0">
                <a:solidFill>
                  <a:srgbClr val="14202B"/>
                </a:solidFill>
                <a:latin typeface="Calibri" pitchFamily="34" charset="0"/>
                <a:ea typeface="Calibri" pitchFamily="34" charset="-122"/>
                <a:cs typeface="Calibri" pitchFamily="34" charset="-120"/>
              </a:rPr>
              <a:t>7. Verktygen: Ord och bild</a:t>
            </a:r>
            <a:endParaRPr lang="en-US" sz="1045" dirty="0"/>
          </a:p>
        </p:txBody>
      </p:sp>
      <p:sp>
        <p:nvSpPr>
          <p:cNvPr id="41" name="Shape 39"/>
          <p:cNvSpPr/>
          <p:nvPr/>
        </p:nvSpPr>
        <p:spPr>
          <a:xfrm>
            <a:off x="2019141" y="2739161"/>
            <a:ext cx="9144" cy="433553"/>
          </a:xfrm>
          <a:prstGeom prst="rect">
            <a:avLst/>
          </a:prstGeom>
          <a:solidFill>
            <a:srgbClr val="E1E6EB"/>
          </a:solidFill>
          <a:ln w="12700">
            <a:solidFill>
              <a:srgbClr val="E1E6EB"/>
            </a:solidFill>
            <a:prstDash val="solid"/>
          </a:ln>
        </p:spPr>
      </p:sp>
      <p:sp>
        <p:nvSpPr>
          <p:cNvPr id="42" name="Text 40"/>
          <p:cNvSpPr txBox="1"/>
          <p:nvPr/>
        </p:nvSpPr>
        <p:spPr>
          <a:xfrm>
            <a:off x="2092293" y="2794025"/>
            <a:ext cx="3138861"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Att peka och säga sambandet i din bild, och sedan rutinen Rita ur minnet.</a:t>
            </a:r>
            <a:endParaRPr lang="en-US" sz="1045" dirty="0"/>
          </a:p>
        </p:txBody>
      </p:sp>
      <p:sp>
        <p:nvSpPr>
          <p:cNvPr id="43" name="Shape 41"/>
          <p:cNvSpPr/>
          <p:nvPr/>
        </p:nvSpPr>
        <p:spPr>
          <a:xfrm>
            <a:off x="5286018" y="2739161"/>
            <a:ext cx="9144" cy="433553"/>
          </a:xfrm>
          <a:prstGeom prst="rect">
            <a:avLst/>
          </a:prstGeom>
          <a:solidFill>
            <a:srgbClr val="E1E6EB"/>
          </a:solidFill>
          <a:ln w="12700">
            <a:solidFill>
              <a:srgbClr val="E1E6EB"/>
            </a:solidFill>
            <a:prstDash val="solid"/>
          </a:ln>
        </p:spPr>
      </p:sp>
      <p:sp>
        <p:nvSpPr>
          <p:cNvPr id="44" name="Text 42"/>
          <p:cNvSpPr txBox="1"/>
          <p:nvPr/>
        </p:nvSpPr>
        <p:spPr>
          <a:xfrm>
            <a:off x="5359170" y="2794025"/>
            <a:ext cx="3891475"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Att peka i en enkel bild när du talar, tiga när de läser och låta dem komma och peka.</a:t>
            </a:r>
            <a:endParaRPr lang="en-US" sz="1045" dirty="0"/>
          </a:p>
        </p:txBody>
      </p:sp>
      <p:sp>
        <p:nvSpPr>
          <p:cNvPr id="45" name="Shape 43"/>
          <p:cNvSpPr/>
          <p:nvPr/>
        </p:nvSpPr>
        <p:spPr>
          <a:xfrm>
            <a:off x="9305510" y="2739161"/>
            <a:ext cx="9144" cy="433553"/>
          </a:xfrm>
          <a:prstGeom prst="rect">
            <a:avLst/>
          </a:prstGeom>
          <a:solidFill>
            <a:srgbClr val="E1E6EB"/>
          </a:solidFill>
          <a:ln w="12700">
            <a:solidFill>
              <a:srgbClr val="E1E6EB"/>
            </a:solidFill>
            <a:prstDash val="solid"/>
          </a:ln>
        </p:spPr>
      </p:sp>
      <p:sp>
        <p:nvSpPr>
          <p:cNvPr id="46" name="Text 44"/>
          <p:cNvSpPr txBox="1"/>
          <p:nvPr/>
        </p:nvSpPr>
        <p:spPr>
          <a:xfrm>
            <a:off x="9378662" y="2794025"/>
            <a:ext cx="2337546"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nästan alla säger sambandet med ämnets ord och bilden</a:t>
            </a:r>
            <a:endParaRPr lang="en-US" sz="1045" dirty="0"/>
          </a:p>
        </p:txBody>
      </p:sp>
      <p:sp>
        <p:nvSpPr>
          <p:cNvPr id="47" name="Shape 45"/>
          <p:cNvSpPr/>
          <p:nvPr/>
        </p:nvSpPr>
        <p:spPr>
          <a:xfrm>
            <a:off x="420624" y="3172714"/>
            <a:ext cx="11350447" cy="9144"/>
          </a:xfrm>
          <a:prstGeom prst="rect">
            <a:avLst/>
          </a:prstGeom>
          <a:solidFill>
            <a:srgbClr val="E1E6EB"/>
          </a:solidFill>
          <a:ln w="12700">
            <a:solidFill>
              <a:srgbClr val="E1E6EB"/>
            </a:solidFill>
            <a:prstDash val="solid"/>
          </a:ln>
        </p:spPr>
      </p:sp>
      <p:sp>
        <p:nvSpPr>
          <p:cNvPr id="48" name="Text 46"/>
          <p:cNvSpPr txBox="1"/>
          <p:nvPr/>
        </p:nvSpPr>
        <p:spPr>
          <a:xfrm>
            <a:off x="493776" y="3227578"/>
            <a:ext cx="1470501" cy="360401"/>
          </a:xfrm>
          <a:prstGeom prst="rect">
            <a:avLst/>
          </a:prstGeom>
          <a:noFill/>
          <a:ln/>
        </p:spPr>
        <p:txBody>
          <a:bodyPr wrap="square" lIns="0" tIns="0" rIns="0" bIns="0" rtlCol="0" anchor="t"/>
          <a:lstStyle/>
          <a:p>
            <a:pPr algn="l" indent="0" marL="0">
              <a:buNone/>
            </a:pPr>
            <a:r>
              <a:rPr lang="en-US" sz="1045" b="1" dirty="0">
                <a:solidFill>
                  <a:srgbClr val="14202B"/>
                </a:solidFill>
                <a:latin typeface="Calibri" pitchFamily="34" charset="0"/>
                <a:ea typeface="Calibri" pitchFamily="34" charset="-122"/>
                <a:cs typeface="Calibri" pitchFamily="34" charset="-120"/>
              </a:rPr>
              <a:t>9. Verktygen: Blanda uppgifter</a:t>
            </a:r>
            <a:endParaRPr lang="en-US" sz="1045" dirty="0"/>
          </a:p>
        </p:txBody>
      </p:sp>
      <p:sp>
        <p:nvSpPr>
          <p:cNvPr id="49" name="Shape 47"/>
          <p:cNvSpPr/>
          <p:nvPr/>
        </p:nvSpPr>
        <p:spPr>
          <a:xfrm>
            <a:off x="2019141" y="3172714"/>
            <a:ext cx="9144" cy="433553"/>
          </a:xfrm>
          <a:prstGeom prst="rect">
            <a:avLst/>
          </a:prstGeom>
          <a:solidFill>
            <a:srgbClr val="E1E6EB"/>
          </a:solidFill>
          <a:ln w="12700">
            <a:solidFill>
              <a:srgbClr val="E1E6EB"/>
            </a:solidFill>
            <a:prstDash val="solid"/>
          </a:ln>
        </p:spPr>
      </p:sp>
      <p:sp>
        <p:nvSpPr>
          <p:cNvPr id="50" name="Text 48"/>
          <p:cNvSpPr txBox="1"/>
          <p:nvPr/>
        </p:nvSpPr>
        <p:spPr>
          <a:xfrm>
            <a:off x="2092293" y="3227578"/>
            <a:ext cx="3138861"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Att skriva vilket slag uppgiften är innan de löser den, med rutinen Slaget först.</a:t>
            </a:r>
            <a:endParaRPr lang="en-US" sz="1045" dirty="0"/>
          </a:p>
        </p:txBody>
      </p:sp>
      <p:sp>
        <p:nvSpPr>
          <p:cNvPr id="51" name="Shape 49"/>
          <p:cNvSpPr/>
          <p:nvPr/>
        </p:nvSpPr>
        <p:spPr>
          <a:xfrm>
            <a:off x="5286018" y="3172714"/>
            <a:ext cx="9144" cy="433553"/>
          </a:xfrm>
          <a:prstGeom prst="rect">
            <a:avLst/>
          </a:prstGeom>
          <a:solidFill>
            <a:srgbClr val="E1E6EB"/>
          </a:solidFill>
          <a:ln w="12700">
            <a:solidFill>
              <a:srgbClr val="E1E6EB"/>
            </a:solidFill>
            <a:prstDash val="solid"/>
          </a:ln>
        </p:spPr>
      </p:sp>
      <p:sp>
        <p:nvSpPr>
          <p:cNvPr id="52" name="Text 50"/>
          <p:cNvSpPr txBox="1"/>
          <p:nvPr/>
        </p:nvSpPr>
        <p:spPr>
          <a:xfrm>
            <a:off x="5359170" y="3227578"/>
            <a:ext cx="3891475"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Att blanda slag som klassen kan var för sig. Vecka 10 de som förväxlas.</a:t>
            </a:r>
            <a:endParaRPr lang="en-US" sz="1045" dirty="0"/>
          </a:p>
        </p:txBody>
      </p:sp>
      <p:sp>
        <p:nvSpPr>
          <p:cNvPr id="53" name="Shape 51"/>
          <p:cNvSpPr/>
          <p:nvPr/>
        </p:nvSpPr>
        <p:spPr>
          <a:xfrm>
            <a:off x="9305510" y="3172714"/>
            <a:ext cx="9144" cy="433553"/>
          </a:xfrm>
          <a:prstGeom prst="rect">
            <a:avLst/>
          </a:prstGeom>
          <a:solidFill>
            <a:srgbClr val="E1E6EB"/>
          </a:solidFill>
          <a:ln w="12700">
            <a:solidFill>
              <a:srgbClr val="E1E6EB"/>
            </a:solidFill>
            <a:prstDash val="solid"/>
          </a:ln>
        </p:spPr>
      </p:sp>
      <p:sp>
        <p:nvSpPr>
          <p:cNvPr id="54" name="Text 52"/>
          <p:cNvSpPr txBox="1"/>
          <p:nvPr/>
        </p:nvSpPr>
        <p:spPr>
          <a:xfrm>
            <a:off x="9378662" y="3227578"/>
            <a:ext cx="2337546"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de flesta skriver rätt slag innan de löser</a:t>
            </a:r>
            <a:endParaRPr lang="en-US" sz="1045" dirty="0"/>
          </a:p>
        </p:txBody>
      </p:sp>
      <p:sp>
        <p:nvSpPr>
          <p:cNvPr id="55" name="Shape 53"/>
          <p:cNvSpPr/>
          <p:nvPr/>
        </p:nvSpPr>
        <p:spPr>
          <a:xfrm>
            <a:off x="420624" y="1145896"/>
            <a:ext cx="11350447" cy="2460371"/>
          </a:xfrm>
          <a:prstGeom prst="rect">
            <a:avLst/>
          </a:prstGeom>
          <a:ln w="12700">
            <a:solidFill>
              <a:srgbClr val="14202B"/>
            </a:solidFill>
            <a:prstDash val="solid"/>
          </a:ln>
        </p:spPr>
      </p:sp>
      <p:sp>
        <p:nvSpPr>
          <p:cNvPr id="56" name="Shape 54"/>
          <p:cNvSpPr/>
          <p:nvPr/>
        </p:nvSpPr>
        <p:spPr>
          <a:xfrm>
            <a:off x="6086704" y="3697707"/>
            <a:ext cx="18288" cy="2959125"/>
          </a:xfrm>
          <a:prstGeom prst="rect">
            <a:avLst/>
          </a:prstGeom>
          <a:solidFill>
            <a:srgbClr val="14202B"/>
          </a:solidFill>
          <a:ln w="12700">
            <a:solidFill>
              <a:srgbClr val="14202B"/>
            </a:solidFill>
            <a:prstDash val="solid"/>
          </a:ln>
        </p:spPr>
      </p:sp>
      <p:sp>
        <p:nvSpPr>
          <p:cNvPr id="57" name="Shape 55"/>
          <p:cNvSpPr/>
          <p:nvPr/>
        </p:nvSpPr>
        <p:spPr>
          <a:xfrm>
            <a:off x="420624" y="3770859"/>
            <a:ext cx="5519776" cy="933120"/>
          </a:xfrm>
          <a:prstGeom prst="rect">
            <a:avLst/>
          </a:prstGeom>
          <a:solidFill>
            <a:srgbClr val="FBF3E4"/>
          </a:solidFill>
          <a:ln w="12700">
            <a:solidFill>
              <a:srgbClr val="FBF3E4"/>
            </a:solidFill>
            <a:prstDash val="solid"/>
          </a:ln>
        </p:spPr>
      </p:sp>
      <p:sp>
        <p:nvSpPr>
          <p:cNvPr id="58" name="Shape 56"/>
          <p:cNvSpPr/>
          <p:nvPr/>
        </p:nvSpPr>
        <p:spPr>
          <a:xfrm>
            <a:off x="420624" y="3770859"/>
            <a:ext cx="36576" cy="933120"/>
          </a:xfrm>
          <a:prstGeom prst="rect">
            <a:avLst/>
          </a:prstGeom>
          <a:solidFill>
            <a:srgbClr val="8A5A1E"/>
          </a:solidFill>
          <a:ln w="12700">
            <a:solidFill>
              <a:srgbClr val="8A5A1E"/>
            </a:solidFill>
            <a:prstDash val="solid"/>
          </a:ln>
        </p:spPr>
      </p:sp>
      <p:sp>
        <p:nvSpPr>
          <p:cNvPr id="59" name="Text 57"/>
          <p:cNvSpPr txBox="1"/>
          <p:nvPr/>
        </p:nvSpPr>
        <p:spPr>
          <a:xfrm>
            <a:off x="612648" y="3880587"/>
            <a:ext cx="5154016" cy="71366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MED DIG PÅ VÄGEN  </a:t>
            </a:r>
            <a:pPr algn="l" indent="0" marL="0">
              <a:buNone/>
            </a:pPr>
            <a:r>
              <a:rPr lang="en-US" sz="1093" dirty="0">
                <a:solidFill>
                  <a:srgbClr val="14202B"/>
                </a:solidFill>
                <a:latin typeface="Calibri" pitchFamily="34" charset="0"/>
                <a:ea typeface="Calibri" pitchFamily="34" charset="-122"/>
                <a:cs typeface="Calibri" pitchFamily="34" charset="-120"/>
              </a:rPr>
              <a:t>Arbetslaget ses före första lektionen och bestämmer vad ni gör lika. Specialläraren besöker en lektion i vecka 2 och läser skrivböckerna efteråt. En kollega besöker en lektion i vecka 8 och läser återkomstlistan. Ni ses i slutet av vecka 10 med återkomstlistorna och bestämmer hur ni fortsätter.</a:t>
            </a:r>
            <a:endParaRPr lang="en-US" sz="1093" dirty="0"/>
          </a:p>
        </p:txBody>
      </p:sp>
      <p:sp>
        <p:nvSpPr>
          <p:cNvPr id="60" name="Shape 58"/>
          <p:cNvSpPr/>
          <p:nvPr/>
        </p:nvSpPr>
        <p:spPr>
          <a:xfrm>
            <a:off x="420624" y="4868570"/>
            <a:ext cx="5519776" cy="594576"/>
          </a:xfrm>
          <a:prstGeom prst="rect">
            <a:avLst/>
          </a:prstGeom>
          <a:solidFill>
            <a:srgbClr val="FBF3E4"/>
          </a:solidFill>
          <a:ln w="12700">
            <a:solidFill>
              <a:srgbClr val="FBF3E4"/>
            </a:solidFill>
            <a:prstDash val="solid"/>
          </a:ln>
        </p:spPr>
      </p:sp>
      <p:sp>
        <p:nvSpPr>
          <p:cNvPr id="61" name="Shape 59"/>
          <p:cNvSpPr/>
          <p:nvPr/>
        </p:nvSpPr>
        <p:spPr>
          <a:xfrm>
            <a:off x="420624" y="4868570"/>
            <a:ext cx="36576" cy="594576"/>
          </a:xfrm>
          <a:prstGeom prst="rect">
            <a:avLst/>
          </a:prstGeom>
          <a:solidFill>
            <a:srgbClr val="8A5A1E"/>
          </a:solidFill>
          <a:ln w="12700">
            <a:solidFill>
              <a:srgbClr val="8A5A1E"/>
            </a:solidFill>
            <a:prstDash val="solid"/>
          </a:ln>
        </p:spPr>
      </p:sp>
      <p:sp>
        <p:nvSpPr>
          <p:cNvPr id="62" name="Text 60"/>
          <p:cNvSpPr txBox="1"/>
          <p:nvPr/>
        </p:nvSpPr>
        <p:spPr>
          <a:xfrm>
            <a:off x="612648" y="4978298"/>
            <a:ext cx="5154016" cy="375120"/>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EFTER DE FÖRSTA VECKORNA  </a:t>
            </a:r>
            <a:pPr algn="l" indent="0" marL="0">
              <a:buNone/>
            </a:pPr>
            <a:r>
              <a:rPr lang="en-US" sz="1093" dirty="0">
                <a:solidFill>
                  <a:srgbClr val="14202B"/>
                </a:solidFill>
                <a:latin typeface="Calibri" pitchFamily="34" charset="0"/>
                <a:ea typeface="Calibri" pitchFamily="34" charset="-122"/>
                <a:cs typeface="Calibri" pitchFamily="34" charset="-120"/>
              </a:rPr>
              <a:t>En kvart i månaden tar arbetslaget upp en strategi. Ta med återkomstlistan och två elevers skrivböcker: vad gjorde de i huvudet?</a:t>
            </a:r>
            <a:endParaRPr lang="en-US" sz="1093" dirty="0"/>
          </a:p>
        </p:txBody>
      </p:sp>
      <p:sp>
        <p:nvSpPr>
          <p:cNvPr id="63" name="Text 61"/>
          <p:cNvSpPr txBox="1"/>
          <p:nvPr/>
        </p:nvSpPr>
        <p:spPr>
          <a:xfrm>
            <a:off x="6388456" y="3770859"/>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OM DET GLIDER</a:t>
            </a:r>
            <a:endParaRPr lang="en-US" sz="1200" dirty="0"/>
          </a:p>
        </p:txBody>
      </p:sp>
      <p:sp>
        <p:nvSpPr>
          <p:cNvPr id="64" name="Shape 62"/>
          <p:cNvSpPr/>
          <p:nvPr/>
        </p:nvSpPr>
        <p:spPr>
          <a:xfrm>
            <a:off x="6388456" y="4045179"/>
            <a:ext cx="5382616" cy="292608"/>
          </a:xfrm>
          <a:prstGeom prst="rect">
            <a:avLst/>
          </a:prstGeom>
          <a:solidFill>
            <a:srgbClr val="14202B"/>
          </a:solidFill>
          <a:ln w="12700">
            <a:solidFill>
              <a:srgbClr val="14202B"/>
            </a:solidFill>
            <a:prstDash val="solid"/>
          </a:ln>
        </p:spPr>
      </p:sp>
      <p:sp>
        <p:nvSpPr>
          <p:cNvPr id="65" name="Text 63"/>
          <p:cNvSpPr txBox="1"/>
          <p:nvPr/>
        </p:nvSpPr>
        <p:spPr>
          <a:xfrm>
            <a:off x="6461608" y="4100043"/>
            <a:ext cx="1608901"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FALLGROPEN</a:t>
            </a:r>
            <a:endParaRPr lang="en-US" sz="1050" dirty="0"/>
          </a:p>
        </p:txBody>
      </p:sp>
      <p:sp>
        <p:nvSpPr>
          <p:cNvPr id="66" name="Text 64"/>
          <p:cNvSpPr txBox="1"/>
          <p:nvPr/>
        </p:nvSpPr>
        <p:spPr>
          <a:xfrm>
            <a:off x="8180236" y="4100043"/>
            <a:ext cx="3554259"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PRÖVA I STÄLLET</a:t>
            </a:r>
            <a:endParaRPr lang="en-US" sz="1050" dirty="0"/>
          </a:p>
        </p:txBody>
      </p:sp>
      <p:sp>
        <p:nvSpPr>
          <p:cNvPr id="67" name="Shape 65"/>
          <p:cNvSpPr/>
          <p:nvPr/>
        </p:nvSpPr>
        <p:spPr>
          <a:xfrm>
            <a:off x="6388456" y="4337787"/>
            <a:ext cx="5382616" cy="9144"/>
          </a:xfrm>
          <a:prstGeom prst="rect">
            <a:avLst/>
          </a:prstGeom>
          <a:solidFill>
            <a:srgbClr val="E1E6EB"/>
          </a:solidFill>
          <a:ln w="12700">
            <a:solidFill>
              <a:srgbClr val="E1E6EB"/>
            </a:solidFill>
            <a:prstDash val="solid"/>
          </a:ln>
        </p:spPr>
      </p:sp>
      <p:sp>
        <p:nvSpPr>
          <p:cNvPr id="68" name="Text 66"/>
          <p:cNvSpPr txBox="1"/>
          <p:nvPr/>
        </p:nvSpPr>
        <p:spPr>
          <a:xfrm>
            <a:off x="6461608" y="4392651"/>
            <a:ext cx="1590613" cy="360401"/>
          </a:xfrm>
          <a:prstGeom prst="rect">
            <a:avLst/>
          </a:prstGeom>
          <a:noFill/>
          <a:ln/>
        </p:spPr>
        <p:txBody>
          <a:bodyPr wrap="square" lIns="0" tIns="0" rIns="0" bIns="0" rtlCol="0" anchor="t"/>
          <a:lstStyle/>
          <a:p>
            <a:pPr algn="l" indent="0" marL="0">
              <a:buNone/>
            </a:pPr>
            <a:r>
              <a:rPr lang="en-US" sz="1045" b="1" dirty="0">
                <a:solidFill>
                  <a:srgbClr val="14202B"/>
                </a:solidFill>
                <a:latin typeface="Calibri" pitchFamily="34" charset="0"/>
                <a:ea typeface="Calibri" pitchFamily="34" charset="-122"/>
                <a:cs typeface="Calibri" pitchFamily="34" charset="-120"/>
              </a:rPr>
              <a:t>1 Starten frågar bara efter fakta</a:t>
            </a:r>
            <a:endParaRPr lang="en-US" sz="1045" dirty="0"/>
          </a:p>
        </p:txBody>
      </p:sp>
      <p:sp>
        <p:nvSpPr>
          <p:cNvPr id="69" name="Shape 67"/>
          <p:cNvSpPr/>
          <p:nvPr/>
        </p:nvSpPr>
        <p:spPr>
          <a:xfrm>
            <a:off x="8107084" y="4337787"/>
            <a:ext cx="9144" cy="433553"/>
          </a:xfrm>
          <a:prstGeom prst="rect">
            <a:avLst/>
          </a:prstGeom>
          <a:solidFill>
            <a:srgbClr val="E1E6EB"/>
          </a:solidFill>
          <a:ln w="12700">
            <a:solidFill>
              <a:srgbClr val="E1E6EB"/>
            </a:solidFill>
            <a:prstDash val="solid"/>
          </a:ln>
        </p:spPr>
      </p:sp>
      <p:sp>
        <p:nvSpPr>
          <p:cNvPr id="70" name="Text 68"/>
          <p:cNvSpPr txBox="1"/>
          <p:nvPr/>
        </p:nvSpPr>
        <p:spPr>
          <a:xfrm>
            <a:off x="8180236" y="4392651"/>
            <a:ext cx="3535971"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Alla skriver ur minnet med boken stängd, svaret kommer direkt, en fråga gäller ett varför, och starten tar fem minuter.</a:t>
            </a:r>
            <a:endParaRPr lang="en-US" sz="1045" dirty="0"/>
          </a:p>
        </p:txBody>
      </p:sp>
      <p:sp>
        <p:nvSpPr>
          <p:cNvPr id="71" name="Shape 69"/>
          <p:cNvSpPr/>
          <p:nvPr/>
        </p:nvSpPr>
        <p:spPr>
          <a:xfrm>
            <a:off x="6388456" y="4771339"/>
            <a:ext cx="5382616" cy="433553"/>
          </a:xfrm>
          <a:prstGeom prst="rect">
            <a:avLst/>
          </a:prstGeom>
          <a:solidFill>
            <a:srgbClr val="F8FAFC"/>
          </a:solidFill>
          <a:ln w="12700">
            <a:solidFill>
              <a:srgbClr val="F8FAFC"/>
            </a:solidFill>
            <a:prstDash val="solid"/>
          </a:ln>
        </p:spPr>
      </p:sp>
      <p:sp>
        <p:nvSpPr>
          <p:cNvPr id="72" name="Shape 70"/>
          <p:cNvSpPr/>
          <p:nvPr/>
        </p:nvSpPr>
        <p:spPr>
          <a:xfrm>
            <a:off x="6388456" y="4771339"/>
            <a:ext cx="5382616" cy="9144"/>
          </a:xfrm>
          <a:prstGeom prst="rect">
            <a:avLst/>
          </a:prstGeom>
          <a:solidFill>
            <a:srgbClr val="E1E6EB"/>
          </a:solidFill>
          <a:ln w="12700">
            <a:solidFill>
              <a:srgbClr val="E1E6EB"/>
            </a:solidFill>
            <a:prstDash val="solid"/>
          </a:ln>
        </p:spPr>
      </p:sp>
      <p:sp>
        <p:nvSpPr>
          <p:cNvPr id="73" name="Text 71"/>
          <p:cNvSpPr txBox="1"/>
          <p:nvPr/>
        </p:nvSpPr>
        <p:spPr>
          <a:xfrm>
            <a:off x="6461608" y="4826203"/>
            <a:ext cx="1590613" cy="360401"/>
          </a:xfrm>
          <a:prstGeom prst="rect">
            <a:avLst/>
          </a:prstGeom>
          <a:noFill/>
          <a:ln/>
        </p:spPr>
        <p:txBody>
          <a:bodyPr wrap="square" lIns="0" tIns="0" rIns="0" bIns="0" rtlCol="0" anchor="t"/>
          <a:lstStyle/>
          <a:p>
            <a:pPr algn="l" indent="0" marL="0">
              <a:buNone/>
            </a:pPr>
            <a:r>
              <a:rPr lang="en-US" sz="1045" b="1" dirty="0">
                <a:solidFill>
                  <a:srgbClr val="14202B"/>
                </a:solidFill>
                <a:latin typeface="Calibri" pitchFamily="34" charset="0"/>
                <a:ea typeface="Calibri" pitchFamily="34" charset="-122"/>
                <a:cs typeface="Calibri" pitchFamily="34" charset="-120"/>
              </a:rPr>
              <a:t>2 Vi går igenom det igen</a:t>
            </a:r>
            <a:endParaRPr lang="en-US" sz="1045" dirty="0"/>
          </a:p>
        </p:txBody>
      </p:sp>
      <p:sp>
        <p:nvSpPr>
          <p:cNvPr id="74" name="Shape 72"/>
          <p:cNvSpPr/>
          <p:nvPr/>
        </p:nvSpPr>
        <p:spPr>
          <a:xfrm>
            <a:off x="8107084" y="4771339"/>
            <a:ext cx="9144" cy="433553"/>
          </a:xfrm>
          <a:prstGeom prst="rect">
            <a:avLst/>
          </a:prstGeom>
          <a:solidFill>
            <a:srgbClr val="E1E6EB"/>
          </a:solidFill>
          <a:ln w="12700">
            <a:solidFill>
              <a:srgbClr val="E1E6EB"/>
            </a:solidFill>
            <a:prstDash val="solid"/>
          </a:ln>
        </p:spPr>
      </p:sp>
      <p:sp>
        <p:nvSpPr>
          <p:cNvPr id="75" name="Text 73"/>
          <p:cNvSpPr txBox="1"/>
          <p:nvPr/>
        </p:nvSpPr>
        <p:spPr>
          <a:xfrm>
            <a:off x="8180236" y="4826203"/>
            <a:ext cx="3535971"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Låt eleverna ta fram det viktigaste med dagar och veckor emellan, och justera efter svaren.</a:t>
            </a:r>
            <a:endParaRPr lang="en-US" sz="1045" dirty="0"/>
          </a:p>
        </p:txBody>
      </p:sp>
      <p:sp>
        <p:nvSpPr>
          <p:cNvPr id="76" name="Shape 74"/>
          <p:cNvSpPr/>
          <p:nvPr/>
        </p:nvSpPr>
        <p:spPr>
          <a:xfrm>
            <a:off x="6388456" y="5204892"/>
            <a:ext cx="5382616" cy="9144"/>
          </a:xfrm>
          <a:prstGeom prst="rect">
            <a:avLst/>
          </a:prstGeom>
          <a:solidFill>
            <a:srgbClr val="E1E6EB"/>
          </a:solidFill>
          <a:ln w="12700">
            <a:solidFill>
              <a:srgbClr val="E1E6EB"/>
            </a:solidFill>
            <a:prstDash val="solid"/>
          </a:ln>
        </p:spPr>
      </p:sp>
      <p:sp>
        <p:nvSpPr>
          <p:cNvPr id="77" name="Text 75"/>
          <p:cNvSpPr txBox="1"/>
          <p:nvPr/>
        </p:nvSpPr>
        <p:spPr>
          <a:xfrm>
            <a:off x="6461608" y="5259756"/>
            <a:ext cx="1590613" cy="360401"/>
          </a:xfrm>
          <a:prstGeom prst="rect">
            <a:avLst/>
          </a:prstGeom>
          <a:noFill/>
          <a:ln/>
        </p:spPr>
        <p:txBody>
          <a:bodyPr wrap="square" lIns="0" tIns="0" rIns="0" bIns="0" rtlCol="0" anchor="t"/>
          <a:lstStyle/>
          <a:p>
            <a:pPr algn="l" indent="0" marL="0">
              <a:buNone/>
            </a:pPr>
            <a:r>
              <a:rPr lang="en-US" sz="1045" b="1" dirty="0">
                <a:solidFill>
                  <a:srgbClr val="14202B"/>
                </a:solidFill>
                <a:latin typeface="Calibri" pitchFamily="34" charset="0"/>
                <a:ea typeface="Calibri" pitchFamily="34" charset="-122"/>
                <a:cs typeface="Calibri" pitchFamily="34" charset="-120"/>
              </a:rPr>
              <a:t>3 Avlastningen blir att aldrig utmana</a:t>
            </a:r>
            <a:endParaRPr lang="en-US" sz="1045" dirty="0"/>
          </a:p>
        </p:txBody>
      </p:sp>
      <p:sp>
        <p:nvSpPr>
          <p:cNvPr id="78" name="Shape 76"/>
          <p:cNvSpPr/>
          <p:nvPr/>
        </p:nvSpPr>
        <p:spPr>
          <a:xfrm>
            <a:off x="8107084" y="5204892"/>
            <a:ext cx="9144" cy="433553"/>
          </a:xfrm>
          <a:prstGeom prst="rect">
            <a:avLst/>
          </a:prstGeom>
          <a:solidFill>
            <a:srgbClr val="E1E6EB"/>
          </a:solidFill>
          <a:ln w="12700">
            <a:solidFill>
              <a:srgbClr val="E1E6EB"/>
            </a:solidFill>
            <a:prstDash val="solid"/>
          </a:ln>
        </p:spPr>
      </p:sp>
      <p:sp>
        <p:nvSpPr>
          <p:cNvPr id="79" name="Text 77"/>
          <p:cNvSpPr txBox="1"/>
          <p:nvPr/>
        </p:nvSpPr>
        <p:spPr>
          <a:xfrm>
            <a:off x="8180236" y="5259756"/>
            <a:ext cx="3535971"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Ta bort det onödiga, behåll det svåra, och ta bort stödet efter det eleverna visar.</a:t>
            </a:r>
            <a:endParaRPr lang="en-US" sz="1045" dirty="0"/>
          </a:p>
        </p:txBody>
      </p:sp>
      <p:sp>
        <p:nvSpPr>
          <p:cNvPr id="80" name="Shape 78"/>
          <p:cNvSpPr/>
          <p:nvPr/>
        </p:nvSpPr>
        <p:spPr>
          <a:xfrm>
            <a:off x="6388456" y="5638444"/>
            <a:ext cx="5382616" cy="433553"/>
          </a:xfrm>
          <a:prstGeom prst="rect">
            <a:avLst/>
          </a:prstGeom>
          <a:solidFill>
            <a:srgbClr val="F8FAFC"/>
          </a:solidFill>
          <a:ln w="12700">
            <a:solidFill>
              <a:srgbClr val="F8FAFC"/>
            </a:solidFill>
            <a:prstDash val="solid"/>
          </a:ln>
        </p:spPr>
      </p:sp>
      <p:sp>
        <p:nvSpPr>
          <p:cNvPr id="81" name="Shape 79"/>
          <p:cNvSpPr/>
          <p:nvPr/>
        </p:nvSpPr>
        <p:spPr>
          <a:xfrm>
            <a:off x="6388456" y="5638444"/>
            <a:ext cx="5382616" cy="9144"/>
          </a:xfrm>
          <a:prstGeom prst="rect">
            <a:avLst/>
          </a:prstGeom>
          <a:solidFill>
            <a:srgbClr val="E1E6EB"/>
          </a:solidFill>
          <a:ln w="12700">
            <a:solidFill>
              <a:srgbClr val="E1E6EB"/>
            </a:solidFill>
            <a:prstDash val="solid"/>
          </a:ln>
        </p:spPr>
      </p:sp>
      <p:sp>
        <p:nvSpPr>
          <p:cNvPr id="82" name="Text 80"/>
          <p:cNvSpPr txBox="1"/>
          <p:nvPr/>
        </p:nvSpPr>
        <p:spPr>
          <a:xfrm>
            <a:off x="6461608" y="5693308"/>
            <a:ext cx="1590613" cy="360401"/>
          </a:xfrm>
          <a:prstGeom prst="rect">
            <a:avLst/>
          </a:prstGeom>
          <a:noFill/>
          <a:ln/>
        </p:spPr>
        <p:txBody>
          <a:bodyPr wrap="square" lIns="0" tIns="0" rIns="0" bIns="0" rtlCol="0" anchor="t"/>
          <a:lstStyle/>
          <a:p>
            <a:pPr algn="l" indent="0" marL="0">
              <a:buNone/>
            </a:pPr>
            <a:r>
              <a:rPr lang="en-US" sz="1045" b="1" dirty="0">
                <a:solidFill>
                  <a:srgbClr val="14202B"/>
                </a:solidFill>
                <a:latin typeface="Calibri" pitchFamily="34" charset="0"/>
                <a:ea typeface="Calibri" pitchFamily="34" charset="-122"/>
                <a:cs typeface="Calibri" pitchFamily="34" charset="-120"/>
              </a:rPr>
              <a:t>4 Bilden blir pynt</a:t>
            </a:r>
            <a:endParaRPr lang="en-US" sz="1045" dirty="0"/>
          </a:p>
        </p:txBody>
      </p:sp>
      <p:sp>
        <p:nvSpPr>
          <p:cNvPr id="83" name="Shape 81"/>
          <p:cNvSpPr/>
          <p:nvPr/>
        </p:nvSpPr>
        <p:spPr>
          <a:xfrm>
            <a:off x="8107084" y="5638444"/>
            <a:ext cx="9144" cy="433553"/>
          </a:xfrm>
          <a:prstGeom prst="rect">
            <a:avLst/>
          </a:prstGeom>
          <a:solidFill>
            <a:srgbClr val="E1E6EB"/>
          </a:solidFill>
          <a:ln w="12700">
            <a:solidFill>
              <a:srgbClr val="E1E6EB"/>
            </a:solidFill>
            <a:prstDash val="solid"/>
          </a:ln>
        </p:spPr>
      </p:sp>
      <p:sp>
        <p:nvSpPr>
          <p:cNvPr id="84" name="Text 82"/>
          <p:cNvSpPr txBox="1"/>
          <p:nvPr/>
        </p:nvSpPr>
        <p:spPr>
          <a:xfrm>
            <a:off x="8180236" y="5693308"/>
            <a:ext cx="3535971"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Kan du peka på bilden och säga sambandet med ämnets ord? Låt eleverna rita ur minnet och jämföra med din bild.</a:t>
            </a:r>
            <a:endParaRPr lang="en-US" sz="1045" dirty="0"/>
          </a:p>
        </p:txBody>
      </p:sp>
      <p:sp>
        <p:nvSpPr>
          <p:cNvPr id="85" name="Shape 83"/>
          <p:cNvSpPr/>
          <p:nvPr/>
        </p:nvSpPr>
        <p:spPr>
          <a:xfrm>
            <a:off x="6388456" y="6071997"/>
            <a:ext cx="5382616" cy="9144"/>
          </a:xfrm>
          <a:prstGeom prst="rect">
            <a:avLst/>
          </a:prstGeom>
          <a:solidFill>
            <a:srgbClr val="E1E6EB"/>
          </a:solidFill>
          <a:ln w="12700">
            <a:solidFill>
              <a:srgbClr val="E1E6EB"/>
            </a:solidFill>
            <a:prstDash val="solid"/>
          </a:ln>
        </p:spPr>
      </p:sp>
      <p:sp>
        <p:nvSpPr>
          <p:cNvPr id="86" name="Text 84"/>
          <p:cNvSpPr txBox="1"/>
          <p:nvPr/>
        </p:nvSpPr>
        <p:spPr>
          <a:xfrm>
            <a:off x="6461608" y="6126861"/>
            <a:ext cx="1590613" cy="360401"/>
          </a:xfrm>
          <a:prstGeom prst="rect">
            <a:avLst/>
          </a:prstGeom>
          <a:noFill/>
          <a:ln/>
        </p:spPr>
        <p:txBody>
          <a:bodyPr wrap="square" lIns="0" tIns="0" rIns="0" bIns="0" rtlCol="0" anchor="t"/>
          <a:lstStyle/>
          <a:p>
            <a:pPr algn="l" indent="0" marL="0">
              <a:buNone/>
            </a:pPr>
            <a:r>
              <a:rPr lang="en-US" sz="1045" b="1" dirty="0">
                <a:solidFill>
                  <a:srgbClr val="14202B"/>
                </a:solidFill>
                <a:latin typeface="Calibri" pitchFamily="34" charset="0"/>
                <a:ea typeface="Calibri" pitchFamily="34" charset="-122"/>
                <a:cs typeface="Calibri" pitchFamily="34" charset="-120"/>
              </a:rPr>
              <a:t>5 Blandningen blir omväxling</a:t>
            </a:r>
            <a:endParaRPr lang="en-US" sz="1045" dirty="0"/>
          </a:p>
        </p:txBody>
      </p:sp>
      <p:sp>
        <p:nvSpPr>
          <p:cNvPr id="87" name="Shape 85"/>
          <p:cNvSpPr/>
          <p:nvPr/>
        </p:nvSpPr>
        <p:spPr>
          <a:xfrm>
            <a:off x="8107084" y="6071997"/>
            <a:ext cx="9144" cy="433553"/>
          </a:xfrm>
          <a:prstGeom prst="rect">
            <a:avLst/>
          </a:prstGeom>
          <a:solidFill>
            <a:srgbClr val="E1E6EB"/>
          </a:solidFill>
          <a:ln w="12700">
            <a:solidFill>
              <a:srgbClr val="E1E6EB"/>
            </a:solidFill>
            <a:prstDash val="solid"/>
          </a:ln>
        </p:spPr>
      </p:sp>
      <p:sp>
        <p:nvSpPr>
          <p:cNvPr id="88" name="Text 86"/>
          <p:cNvSpPr txBox="1"/>
          <p:nvPr/>
        </p:nvSpPr>
        <p:spPr>
          <a:xfrm>
            <a:off x="8180236" y="6126861"/>
            <a:ext cx="3535971"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Blanda korta uppgifter av slag som förväxlas och har övats var för sig, och visa facit när raden är klar.</a:t>
            </a:r>
            <a:endParaRPr lang="en-US" sz="1045" dirty="0"/>
          </a:p>
        </p:txBody>
      </p:sp>
      <p:sp>
        <p:nvSpPr>
          <p:cNvPr id="89" name="Shape 87"/>
          <p:cNvSpPr/>
          <p:nvPr/>
        </p:nvSpPr>
        <p:spPr>
          <a:xfrm>
            <a:off x="6388456" y="4045179"/>
            <a:ext cx="5382616" cy="2460371"/>
          </a:xfrm>
          <a:prstGeom prst="rect">
            <a:avLst/>
          </a:prstGeom>
          <a:ln w="12700">
            <a:solidFill>
              <a:srgbClr val="14202B"/>
            </a:solidFill>
            <a:prstDash val="solid"/>
          </a:ln>
        </p:spPr>
      </p:sp>
      <p:sp>
        <p:nvSpPr>
          <p:cNvPr id="90" name="Text 88"/>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niclasfohlin.se/metoder/larande-pa-kognitionsvetenskaplig-grund/lathund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niclasfohlin.se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Lathund: Lärande på kognitionsvetenskaplig grund</dc:title>
  <dc:subject>Du bygger in fem kognitionsvetenskapliga strategier i dina lektioner, principer som gör att vi förstår, tolkar och minns det vi lär oss. Du väljer först vad klassen ska förstå och varför. Plocka fram och Sprid ut blir en ram i varje lektion, och Avlasta minnet, Ord och bild och Blanda uppgifter blir verktyg vid behov.</dc:subject>
  <dc:creator>Niclas Fohlin</dc:creator>
  <cp:lastModifiedBy>Niclas Fohlin</cp:lastModifiedBy>
  <cp:revision>1</cp:revision>
  <dcterms:created xsi:type="dcterms:W3CDTF">2026-11-04T00:00:00Z</dcterms:created>
  <dcterms:modified xsi:type="dcterms:W3CDTF">2026-11-04T00:00:00Z</dcterms:modified>
</cp:coreProperties>
</file>