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Testbaserat lärande, filmerna: Provet, facit och kontrasten i en lektion i kemi, Tillbaka efter några veckor. © Niclas Fohlin · niclasfohlin.se/metoder/testbaserat-larande/lathund Bilderna i filmerna: Fluent Emoji, © Microsoft Corporation, MIT-licens.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Testbaserat lärande, lathundens sida 1: Metoden. © Niclas Fohlin · niclasfohlin.se/metoder/testbaserat-larande/lathund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Testbaserat lärande, lathundens sida 2: Vägen till måndag. © Niclas Fohlin · niclasfohlin.se/metoder/testbaserat-larande/lathund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Testbaserat lärande, lathundens sida 3: Planering. © Niclas Fohlin · niclasfohlin.se/metoder/testbaserat-larande/lathund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Testbaserat lärande, lathundens sida 4: De första veckorna. © Niclas Fohlin · niclasfohlin.se/metoder/testbaserat-larande/lathund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hyperlink" Target="https://niclasfohlin.se/metoder/testbaserat-larande/lathund" TargetMode="External"/><Relationship Id="rId1" Type="http://schemas.openxmlformats.org/officeDocument/2006/relationships/video" Target="../media/media-1-1.mp4"/><Relationship Id="rId2" Type="http://schemas.microsoft.com/office/2007/relationships/media" Target="../media/media-1-1.mp4"/><Relationship Id="rId3" Type="http://schemas.openxmlformats.org/officeDocument/2006/relationships/image" Target="../media/image-1-3.png"/><Relationship Id="rId4" Type="http://schemas.openxmlformats.org/officeDocument/2006/relationships/video" Target="../media/media-1-4.mp4"/><Relationship Id="rId5" Type="http://schemas.microsoft.com/office/2007/relationships/media" Target="../media/media-1-4.mp4"/><Relationship Id="rId6" Type="http://schemas.openxmlformats.org/officeDocument/2006/relationships/image" Target="../media/image-1-6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Testbaserat lärande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FILMERNA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 rot="5400000">
            <a:off x="425196" y="790956"/>
            <a:ext cx="137160" cy="118872"/>
          </a:xfrm>
          <a:prstGeom prst="triangle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749808"/>
            <a:ext cx="52669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FILM 1 · 28 SEKUNDER</a:t>
            </a:r>
            <a:endParaRPr lang="en-US" sz="1200" dirty="0"/>
          </a:p>
        </p:txBody>
      </p:sp>
      <p:pic>
        <p:nvPicPr>
          <p:cNvPr id="8" name="Media 0" descr="Provet, facit och kontrasten i en lektion i kemi, filmen: Alla skriver själva, med boken stängd. Läraren säger: ”Skriv det du minns. Det räknas inte.” Läraren säger: ”Ta färgpennan. Ordet ensamt ger ingen bock. Räck upp handen om du hade fel på fråga 2.” Läraren tänker: ”16 av 28 har bara ordet.” Läraren frågar: ”Vad visar svar B som svar A inte visar?” Läraren säger: ”En minut själv, en minut i par.” Eleven säger: ”B förklarar vad som händer.” Läraren säger: ”Exoterm betyder att energi avges.”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20624" y="1051560"/>
            <a:ext cx="5486400" cy="30861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20624" y="4686300"/>
            <a:ext cx="5486400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Provet, facit och kontrasten i en lektion i kemi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420624" y="5056632"/>
            <a:ext cx="5486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frågar. Alla skriver ur minnet, boken stängd.</a:t>
            </a:r>
            <a:endParaRPr lang="en-US" sz="145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räknar händerna: 16 av 28 har bara ordet.</a:t>
            </a:r>
            <a:endParaRPr lang="en-US" sz="145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visar ordet bredvid förklaringen och frågar.</a:t>
            </a:r>
            <a:endParaRPr lang="en-US" sz="145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 säger vad svar B visar. Läraren förklarar igen.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 rot="5400000">
            <a:off x="6289243" y="790956"/>
            <a:ext cx="137160" cy="118872"/>
          </a:xfrm>
          <a:prstGeom prst="triangle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504127" y="749808"/>
            <a:ext cx="52669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FILM 2 · 23 SEKUNDER</a:t>
            </a:r>
            <a:endParaRPr lang="en-US" sz="1200" dirty="0"/>
          </a:p>
        </p:txBody>
      </p:sp>
      <p:pic>
        <p:nvPicPr>
          <p:cNvPr id="13" name="Media 1" descr="Tillbaka efter några veckor, filmen: Grovplaneringen säger när området kommer tillbaka. Fem veckor senare frågar läraren om en ny reaktion. Läraren säger: ”Skriv det du minns. Det räknas inte.” Läraren säger: ”Pennan ner. Ta färgpennan.” Fler skriver rätt: nu har 4 av 28 fel. Läraren tänker: ”4 av 28 har fel. Vidare.” Läraren säger: ”Räck upp handen om du hade fel förra gången och rätt i dag.”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84671" y="1051560"/>
            <a:ext cx="5486400" cy="308610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6284671" y="4686300"/>
            <a:ext cx="5486400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Tillbaka efter några veckor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6284671" y="5056632"/>
            <a:ext cx="5486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ser i grovplaneringen vad som kommer tillbaka.</a:t>
            </a:r>
            <a:endParaRPr lang="en-US" sz="145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Fem veckor senare frågar läraren om en ny reaktion.</a:t>
            </a:r>
            <a:endParaRPr lang="en-US" sz="145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ser 4 av 28 med fel och går vidare.</a:t>
            </a:r>
            <a:endParaRPr lang="en-US" sz="145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 förra gången och rätt i dag: handen upp.</a:t>
            </a:r>
            <a:endParaRPr lang="en-US" sz="1450" dirty="0"/>
          </a:p>
        </p:txBody>
      </p:sp>
      <p:sp>
        <p:nvSpPr>
          <p:cNvPr id="16" name="Text 12"/>
          <p:cNvSpPr txBox="1"/>
          <p:nvPr/>
        </p:nvSpPr>
        <p:spPr>
          <a:xfrm>
            <a:off x="420624" y="6345936"/>
            <a:ext cx="11350447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Klicka på en film för att spela den. Spelar filmen inte här? Se den på </a:t>
            </a:r>
            <a:pPr indent="0" marL="0">
              <a:buNone/>
            </a:pPr>
            <a:r>
              <a:rPr lang="en-US" sz="1100" u="sng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niclasfohlin.se/metoder/testbaserat-larande/lathund</a:t>
            </a:r>
            <a:endParaRPr lang="en-US" sz="1100" dirty="0"/>
          </a:p>
        </p:txBody>
      </p:sp>
      <p:sp>
        <p:nvSpPr>
          <p:cNvPr id="17" name="Text 13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niclasfohlin.se/metoder/testbaserat-larande/lathund</a:t>
            </a:r>
            <a:endParaRPr lang="en-US" sz="7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 fullScrn="1"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Testbaserat lärande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METODEN · 1/4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1036066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621282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0624" y="704088"/>
            <a:ext cx="267048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LEKTIONEN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420624" y="932688"/>
            <a:ext cx="2670482" cy="433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 minuter i din lektion, minst två lektioner i veckan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219122" y="603504"/>
            <a:ext cx="9144" cy="10177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456866" y="704088"/>
            <a:ext cx="245503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 FÖRSTA VECKORNA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3456866" y="932688"/>
            <a:ext cx="2455034" cy="216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Fem veckor att komma igång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039917" y="603504"/>
            <a:ext cx="9144" cy="10177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77661" y="704088"/>
            <a:ext cx="2847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LÄRANDE TOTALT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277661" y="932688"/>
            <a:ext cx="2847125" cy="216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Visst stöd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277661" y="1186180"/>
            <a:ext cx="2847125" cy="325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Korta prov hjälper eleverna att minnas, mest fakta, men effekten är liten.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9252802" y="603504"/>
            <a:ext cx="9144" cy="10177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490546" y="704088"/>
            <a:ext cx="123325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SVÅRIGHET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9490546" y="932688"/>
            <a:ext cx="1233259" cy="216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Medelsvårt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10851821" y="603504"/>
            <a:ext cx="9144" cy="101777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11089565" y="704088"/>
            <a:ext cx="73637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KOSTNAD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1089565" y="932688"/>
            <a:ext cx="736370" cy="216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Låg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086704" y="1639570"/>
            <a:ext cx="18288" cy="5017262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" y="1822450"/>
            <a:ext cx="55197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METODEN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420624" y="2096770"/>
            <a:ext cx="5519776" cy="14301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720"/>
              </a:spcAft>
              <a:buNone/>
            </a:pPr>
            <a:r>
              <a:rPr lang="en-US" sz="144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Ett kort prov ur minnet i början av två eller tre lektioner i veckan, med facit samma lektion. Det räknas inte, och det klassen har lärt sig kommer tillbaka efter veckor och månader.</a:t>
            </a:r>
            <a:endParaRPr lang="en-US" sz="1440" dirty="0"/>
          </a:p>
          <a:p>
            <a:pPr algn="l" indent="0" marL="0">
              <a:spcAft>
                <a:spcPts val="720"/>
              </a:spcAft>
              <a:buNone/>
            </a:pPr>
            <a:r>
              <a:rPr lang="en-US" sz="144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Lärandet går till så här. Eleverna plockar fram själva, ser det rätta och jämför två svar, och det som kommer tillbaka efter ett uppehåll sitter längre.</a:t>
            </a:r>
            <a:endParaRPr lang="en-US" sz="1440" dirty="0"/>
          </a:p>
        </p:txBody>
      </p:sp>
      <p:sp>
        <p:nvSpPr>
          <p:cNvPr id="26" name="Shape 24"/>
          <p:cNvSpPr/>
          <p:nvPr/>
        </p:nvSpPr>
        <p:spPr>
          <a:xfrm>
            <a:off x="420624" y="3691484"/>
            <a:ext cx="5519776" cy="1111301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20624" y="3691484"/>
            <a:ext cx="36576" cy="1111301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12648" y="3801212"/>
            <a:ext cx="5154016" cy="8918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DET SVÅRASTE  </a:t>
            </a:r>
            <a:pPr algn="l" indent="0" marL="0">
              <a:buNone/>
            </a:pPr>
            <a:r>
              <a:rPr lang="en-US" sz="138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 som ofta faller bort är att innehållet kommer tillbaka när klassen har gått vidare. Skriv in återkomsterna i grovplaneringen senast före den tredje veckan med provet, och ta provets frågor därifrån.</a:t>
            </a:r>
            <a:endParaRPr lang="en-US" sz="1380" dirty="0"/>
          </a:p>
        </p:txBody>
      </p:sp>
      <p:sp>
        <p:nvSpPr>
          <p:cNvPr id="29" name="Text 27"/>
          <p:cNvSpPr txBox="1"/>
          <p:nvPr/>
        </p:nvSpPr>
        <p:spPr>
          <a:xfrm>
            <a:off x="6388456" y="1822450"/>
            <a:ext cx="53826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KÄRNAN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388456" y="2096770"/>
            <a:ext cx="2627300" cy="1324204"/>
          </a:xfrm>
          <a:prstGeom prst="rect">
            <a:avLst/>
          </a:prstGeom>
          <a:solidFill>
            <a:srgbClr val="FFFFFF"/>
          </a:solidFill>
          <a:ln w="9525">
            <a:solidFill>
              <a:srgbClr val="E1E6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498184" y="2188210"/>
            <a:ext cx="274320" cy="274320"/>
          </a:xfrm>
          <a:prstGeom prst="ellipse">
            <a:avLst/>
          </a:prstGeom>
          <a:solidFill>
            <a:srgbClr val="1D4F91"/>
          </a:solidFill>
          <a:ln>
            <a:solidFill>
              <a:srgbClr val="1D4F91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863944" y="2188210"/>
            <a:ext cx="2042084" cy="44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4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Frågor om det som ska sitta</a:t>
            </a:r>
            <a:endParaRPr lang="en-US" sz="1440" dirty="0"/>
          </a:p>
        </p:txBody>
      </p:sp>
      <p:sp>
        <p:nvSpPr>
          <p:cNvPr id="33" name="Text 31"/>
          <p:cNvSpPr txBox="1"/>
          <p:nvPr/>
        </p:nvSpPr>
        <p:spPr>
          <a:xfrm>
            <a:off x="6498184" y="2689301"/>
            <a:ext cx="2407844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6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Minst en fråga kräver ett varför, ett exempel eller en metod.</a:t>
            </a:r>
            <a:endParaRPr lang="en-US" sz="1260" dirty="0"/>
          </a:p>
        </p:txBody>
      </p:sp>
      <p:sp>
        <p:nvSpPr>
          <p:cNvPr id="34" name="Text 32"/>
          <p:cNvSpPr txBox="1"/>
          <p:nvPr/>
        </p:nvSpPr>
        <p:spPr>
          <a:xfrm>
            <a:off x="6498184" y="3152902"/>
            <a:ext cx="2407844" cy="176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40" i="1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Provet</a:t>
            </a:r>
            <a:endParaRPr lang="en-US" sz="1140" dirty="0"/>
          </a:p>
        </p:txBody>
      </p:sp>
      <p:sp>
        <p:nvSpPr>
          <p:cNvPr id="35" name="Shape 33"/>
          <p:cNvSpPr/>
          <p:nvPr/>
        </p:nvSpPr>
        <p:spPr>
          <a:xfrm>
            <a:off x="9143771" y="2096770"/>
            <a:ext cx="2627300" cy="1324204"/>
          </a:xfrm>
          <a:prstGeom prst="rect">
            <a:avLst/>
          </a:prstGeom>
          <a:solidFill>
            <a:srgbClr val="FFFFFF"/>
          </a:solidFill>
          <a:ln w="9525">
            <a:solidFill>
              <a:srgbClr val="E1E6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9253499" y="2188210"/>
            <a:ext cx="274320" cy="274320"/>
          </a:xfrm>
          <a:prstGeom prst="ellipse">
            <a:avLst/>
          </a:prstGeom>
          <a:solidFill>
            <a:srgbClr val="1D4F91"/>
          </a:solidFill>
          <a:ln>
            <a:solidFill>
              <a:srgbClr val="1D4F91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37" name="Text 35"/>
          <p:cNvSpPr txBox="1"/>
          <p:nvPr/>
        </p:nvSpPr>
        <p:spPr>
          <a:xfrm>
            <a:off x="9619259" y="2188210"/>
            <a:ext cx="20420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4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Alla svarar ur minnet</a:t>
            </a:r>
            <a:endParaRPr lang="en-US" sz="1440" dirty="0"/>
          </a:p>
        </p:txBody>
      </p:sp>
      <p:sp>
        <p:nvSpPr>
          <p:cNvPr id="38" name="Text 36"/>
          <p:cNvSpPr txBox="1"/>
          <p:nvPr/>
        </p:nvSpPr>
        <p:spPr>
          <a:xfrm>
            <a:off x="9253499" y="2517394"/>
            <a:ext cx="2407844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6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Varje elev svarar själv ur minnet, innan något svar visas.</a:t>
            </a:r>
            <a:endParaRPr lang="en-US" sz="1260" dirty="0"/>
          </a:p>
        </p:txBody>
      </p:sp>
      <p:sp>
        <p:nvSpPr>
          <p:cNvPr id="39" name="Text 37"/>
          <p:cNvSpPr txBox="1"/>
          <p:nvPr/>
        </p:nvSpPr>
        <p:spPr>
          <a:xfrm>
            <a:off x="9253499" y="3152902"/>
            <a:ext cx="2407844" cy="176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40" i="1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Provet</a:t>
            </a:r>
            <a:endParaRPr lang="en-US" sz="1140" dirty="0"/>
          </a:p>
        </p:txBody>
      </p:sp>
      <p:sp>
        <p:nvSpPr>
          <p:cNvPr id="40" name="Shape 38"/>
          <p:cNvSpPr/>
          <p:nvPr/>
        </p:nvSpPr>
        <p:spPr>
          <a:xfrm>
            <a:off x="6388456" y="3548990"/>
            <a:ext cx="2627300" cy="1152296"/>
          </a:xfrm>
          <a:prstGeom prst="rect">
            <a:avLst/>
          </a:prstGeom>
          <a:solidFill>
            <a:srgbClr val="FFFFFF"/>
          </a:solidFill>
          <a:ln w="9525">
            <a:solidFill>
              <a:srgbClr val="E1E6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498184" y="3640430"/>
            <a:ext cx="274320" cy="274320"/>
          </a:xfrm>
          <a:prstGeom prst="ellipse">
            <a:avLst/>
          </a:prstGeom>
          <a:solidFill>
            <a:srgbClr val="1D4F91"/>
          </a:solidFill>
          <a:ln>
            <a:solidFill>
              <a:srgbClr val="1D4F91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42" name="Text 40"/>
          <p:cNvSpPr txBox="1"/>
          <p:nvPr/>
        </p:nvSpPr>
        <p:spPr>
          <a:xfrm>
            <a:off x="6863944" y="3640430"/>
            <a:ext cx="20420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4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 rätta samma lektion</a:t>
            </a:r>
            <a:endParaRPr lang="en-US" sz="1440" dirty="0"/>
          </a:p>
        </p:txBody>
      </p:sp>
      <p:sp>
        <p:nvSpPr>
          <p:cNvPr id="43" name="Text 41"/>
          <p:cNvSpPr txBox="1"/>
          <p:nvPr/>
        </p:nvSpPr>
        <p:spPr>
          <a:xfrm>
            <a:off x="6498184" y="3969614"/>
            <a:ext cx="2407844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6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När alla har svarat visar du det rätta, och varje elev rättar sitt svar.</a:t>
            </a:r>
            <a:endParaRPr lang="en-US" sz="1260" dirty="0"/>
          </a:p>
        </p:txBody>
      </p:sp>
      <p:sp>
        <p:nvSpPr>
          <p:cNvPr id="44" name="Text 42"/>
          <p:cNvSpPr txBox="1"/>
          <p:nvPr/>
        </p:nvSpPr>
        <p:spPr>
          <a:xfrm>
            <a:off x="6498184" y="4433214"/>
            <a:ext cx="2407844" cy="176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40" i="1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Facit</a:t>
            </a:r>
            <a:endParaRPr lang="en-US" sz="1140" dirty="0"/>
          </a:p>
        </p:txBody>
      </p:sp>
      <p:sp>
        <p:nvSpPr>
          <p:cNvPr id="45" name="Shape 43"/>
          <p:cNvSpPr/>
          <p:nvPr/>
        </p:nvSpPr>
        <p:spPr>
          <a:xfrm>
            <a:off x="9143771" y="3548990"/>
            <a:ext cx="2627300" cy="1152296"/>
          </a:xfrm>
          <a:prstGeom prst="rect">
            <a:avLst/>
          </a:prstGeom>
          <a:solidFill>
            <a:srgbClr val="FFFFFF"/>
          </a:solidFill>
          <a:ln w="9525">
            <a:solidFill>
              <a:srgbClr val="E1E6EB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9253499" y="3640430"/>
            <a:ext cx="274320" cy="274320"/>
          </a:xfrm>
          <a:prstGeom prst="ellipse">
            <a:avLst/>
          </a:prstGeom>
          <a:solidFill>
            <a:srgbClr val="1D4F91"/>
          </a:solidFill>
          <a:ln>
            <a:solidFill>
              <a:srgbClr val="1D4F91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47" name="Text 45"/>
          <p:cNvSpPr txBox="1"/>
          <p:nvPr/>
        </p:nvSpPr>
        <p:spPr>
          <a:xfrm>
            <a:off x="9619259" y="3640430"/>
            <a:ext cx="20420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4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svar bredvid varandra</a:t>
            </a:r>
            <a:endParaRPr lang="en-US" sz="1440" dirty="0"/>
          </a:p>
        </p:txBody>
      </p:sp>
      <p:sp>
        <p:nvSpPr>
          <p:cNvPr id="48" name="Text 46"/>
          <p:cNvSpPr txBox="1"/>
          <p:nvPr/>
        </p:nvSpPr>
        <p:spPr>
          <a:xfrm>
            <a:off x="9253499" y="3969614"/>
            <a:ext cx="2407844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6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svar står bredvid varandra, och klassen säger vad som skiljer.</a:t>
            </a:r>
            <a:endParaRPr lang="en-US" sz="1260" dirty="0"/>
          </a:p>
        </p:txBody>
      </p:sp>
      <p:sp>
        <p:nvSpPr>
          <p:cNvPr id="49" name="Text 47"/>
          <p:cNvSpPr txBox="1"/>
          <p:nvPr/>
        </p:nvSpPr>
        <p:spPr>
          <a:xfrm>
            <a:off x="9253499" y="4433214"/>
            <a:ext cx="2407844" cy="176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40" i="1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Kontrasten</a:t>
            </a:r>
            <a:endParaRPr lang="en-US" sz="1140" dirty="0"/>
          </a:p>
        </p:txBody>
      </p:sp>
      <p:sp>
        <p:nvSpPr>
          <p:cNvPr id="50" name="Shape 48"/>
          <p:cNvSpPr/>
          <p:nvPr/>
        </p:nvSpPr>
        <p:spPr>
          <a:xfrm>
            <a:off x="6388456" y="4829302"/>
            <a:ext cx="2627300" cy="1324204"/>
          </a:xfrm>
          <a:prstGeom prst="rect">
            <a:avLst/>
          </a:prstGeom>
          <a:solidFill>
            <a:srgbClr val="FFFFFF"/>
          </a:solidFill>
          <a:ln w="9525">
            <a:solidFill>
              <a:srgbClr val="E1E6E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6498184" y="4920742"/>
            <a:ext cx="274320" cy="274320"/>
          </a:xfrm>
          <a:prstGeom prst="ellipse">
            <a:avLst/>
          </a:prstGeom>
          <a:solidFill>
            <a:srgbClr val="1D4F91"/>
          </a:solidFill>
          <a:ln>
            <a:solidFill>
              <a:srgbClr val="1D4F91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52" name="Text 50"/>
          <p:cNvSpPr txBox="1"/>
          <p:nvPr/>
        </p:nvSpPr>
        <p:spPr>
          <a:xfrm>
            <a:off x="6863944" y="4920742"/>
            <a:ext cx="2042084" cy="44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4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Tillbaka efter några veckor</a:t>
            </a:r>
            <a:endParaRPr lang="en-US" sz="1440" dirty="0"/>
          </a:p>
        </p:txBody>
      </p:sp>
      <p:sp>
        <p:nvSpPr>
          <p:cNvPr id="53" name="Text 51"/>
          <p:cNvSpPr txBox="1"/>
          <p:nvPr/>
        </p:nvSpPr>
        <p:spPr>
          <a:xfrm>
            <a:off x="6498184" y="5421833"/>
            <a:ext cx="2407844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6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Varje område kommer tillbaka efter en vecka, veckor och månader.</a:t>
            </a:r>
            <a:endParaRPr lang="en-US" sz="1260" dirty="0"/>
          </a:p>
        </p:txBody>
      </p:sp>
      <p:sp>
        <p:nvSpPr>
          <p:cNvPr id="54" name="Text 52"/>
          <p:cNvSpPr txBox="1"/>
          <p:nvPr/>
        </p:nvSpPr>
        <p:spPr>
          <a:xfrm>
            <a:off x="6498184" y="5885434"/>
            <a:ext cx="2407844" cy="176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40" i="1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Provet</a:t>
            </a:r>
            <a:endParaRPr lang="en-US" sz="1140" dirty="0"/>
          </a:p>
        </p:txBody>
      </p:sp>
      <p:sp>
        <p:nvSpPr>
          <p:cNvPr id="55" name="Text 53"/>
          <p:cNvSpPr txBox="1"/>
          <p:nvPr/>
        </p:nvSpPr>
        <p:spPr>
          <a:xfrm>
            <a:off x="6388456" y="6281522"/>
            <a:ext cx="5382616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60" i="1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Fråga om det som ska sitta, låt alla svara ur minnet, visa facit, räkna felen, jämför två svar och ta frågan igen.</a:t>
            </a:r>
            <a:endParaRPr lang="en-US" sz="1260" dirty="0"/>
          </a:p>
        </p:txBody>
      </p:sp>
      <p:sp>
        <p:nvSpPr>
          <p:cNvPr id="56" name="Text 54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niclasfohlin.se/metoder/testbaserat-larande/lathund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Vägen till måndag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086704" y="621792"/>
            <a:ext cx="18288" cy="603504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20624" y="804672"/>
            <a:ext cx="5519776" cy="4050856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29768" y="813816"/>
            <a:ext cx="5501488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57784" y="868680"/>
            <a:ext cx="52454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FÖRE FÖRSTA LEKTIONEN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566928" y="1225296"/>
            <a:ext cx="5227168" cy="2775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38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Välj ämnet och de två eller tre lektioner i veckan där provet ligger.</a:t>
            </a:r>
            <a:endParaRPr lang="en-US" sz="1438" dirty="0"/>
          </a:p>
        </p:txBody>
      </p:sp>
      <p:sp>
        <p:nvSpPr>
          <p:cNvPr id="12" name="Text 10"/>
          <p:cNvSpPr txBox="1"/>
          <p:nvPr/>
        </p:nvSpPr>
        <p:spPr>
          <a:xfrm>
            <a:off x="566928" y="1502886"/>
            <a:ext cx="5227168" cy="50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38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Skriv upp det som är värt att minnas i arbetsområdet: begreppen och de uppgifter eleverna ska klara.</a:t>
            </a:r>
            <a:endParaRPr lang="en-US" sz="1438" dirty="0"/>
          </a:p>
        </p:txBody>
      </p:sp>
      <p:sp>
        <p:nvSpPr>
          <p:cNvPr id="13" name="Text 11"/>
          <p:cNvSpPr txBox="1"/>
          <p:nvPr/>
        </p:nvSpPr>
        <p:spPr>
          <a:xfrm>
            <a:off x="566928" y="2003203"/>
            <a:ext cx="5227168" cy="50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38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Kopiera den tomma grovplaneringen i bilaga A och skriv in återkomsterna före den tredje veckan med provet.</a:t>
            </a:r>
            <a:endParaRPr lang="en-US" sz="1438" dirty="0"/>
          </a:p>
        </p:txBody>
      </p:sp>
      <p:sp>
        <p:nvSpPr>
          <p:cNvPr id="14" name="Text 12"/>
          <p:cNvSpPr txBox="1"/>
          <p:nvPr/>
        </p:nvSpPr>
        <p:spPr>
          <a:xfrm>
            <a:off x="566928" y="2503519"/>
            <a:ext cx="5227168" cy="50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38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Klistra in provbladet längst bak i varje elevs skrivbok, och lägg fram färgpennor.</a:t>
            </a:r>
            <a:endParaRPr lang="en-US" sz="1438" dirty="0"/>
          </a:p>
        </p:txBody>
      </p:sp>
      <p:sp>
        <p:nvSpPr>
          <p:cNvPr id="15" name="Text 13"/>
          <p:cNvSpPr txBox="1"/>
          <p:nvPr/>
        </p:nvSpPr>
        <p:spPr>
          <a:xfrm>
            <a:off x="566928" y="3003836"/>
            <a:ext cx="5227168" cy="50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38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Skriv ut affischen Så gör vi provet, och sätt upp den där alla ser den.</a:t>
            </a:r>
            <a:endParaRPr lang="en-US" sz="1438" dirty="0"/>
          </a:p>
        </p:txBody>
      </p:sp>
      <p:sp>
        <p:nvSpPr>
          <p:cNvPr id="16" name="Text 14"/>
          <p:cNvSpPr txBox="1"/>
          <p:nvPr/>
        </p:nvSpPr>
        <p:spPr>
          <a:xfrm>
            <a:off x="566928" y="3504152"/>
            <a:ext cx="5227168" cy="2775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38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Boka observationerna, en av dem med specialläraren.</a:t>
            </a:r>
            <a:endParaRPr lang="en-US" sz="1438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3781743"/>
            <a:ext cx="5227168" cy="50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38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Bestäm med ämneslaget vilka frågor och vilken grovplanering ni delar.</a:t>
            </a:r>
            <a:endParaRPr lang="en-US" sz="1438" dirty="0"/>
          </a:p>
        </p:txBody>
      </p:sp>
      <p:sp>
        <p:nvSpPr>
          <p:cNvPr id="18" name="Text 16"/>
          <p:cNvSpPr txBox="1"/>
          <p:nvPr/>
        </p:nvSpPr>
        <p:spPr>
          <a:xfrm>
            <a:off x="566928" y="4282059"/>
            <a:ext cx="5227168" cy="50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38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Säg till klassen och vårdnadshavarna att proven inte räknas, och varför ni gör dem.</a:t>
            </a:r>
            <a:endParaRPr lang="en-US" sz="1438" dirty="0"/>
          </a:p>
        </p:txBody>
      </p:sp>
      <p:sp>
        <p:nvSpPr>
          <p:cNvPr id="19" name="Text 17"/>
          <p:cNvSpPr txBox="1"/>
          <p:nvPr/>
        </p:nvSpPr>
        <p:spPr>
          <a:xfrm>
            <a:off x="420624" y="5020120"/>
            <a:ext cx="55197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FÖRSTA LEKTIONEN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420624" y="5294439"/>
            <a:ext cx="5519776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750"/>
              </a:spcAft>
              <a:buNone/>
            </a:pPr>
            <a:r>
              <a:rPr lang="en-US" sz="15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Provet har två frågor om förra lektionen, den andra ett varför, och en lätt fråga från förra terminen. Säg: ”Det här är ett prov som inte räknas. Det hjälper er att minnas.” Alla skriver, och du visar facit samma lektion. Kontrasten tar två minuter: du tänker högt om två svar på varför‑frågan.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388456" y="804672"/>
            <a:ext cx="53826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MINUTERNA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388456" y="1078992"/>
            <a:ext cx="5382616" cy="29260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61608" y="1133856"/>
            <a:ext cx="6217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MINUT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7193128" y="1133856"/>
            <a:ext cx="9875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DELEN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8290408" y="1133856"/>
            <a:ext cx="3444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DU SÄGER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6388456" y="1371600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61608" y="1426464"/>
            <a:ext cx="603504" cy="4626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0–⁠5</a:t>
            </a:r>
            <a:endParaRPr lang="en-US" sz="1375" dirty="0"/>
          </a:p>
        </p:txBody>
      </p:sp>
      <p:sp>
        <p:nvSpPr>
          <p:cNvPr id="28" name="Shape 26"/>
          <p:cNvSpPr/>
          <p:nvPr/>
        </p:nvSpPr>
        <p:spPr>
          <a:xfrm>
            <a:off x="7119976" y="1371600"/>
            <a:ext cx="9144" cy="53581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7193128" y="1426464"/>
            <a:ext cx="969264" cy="4626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Provet</a:t>
            </a:r>
            <a:endParaRPr lang="en-US" sz="1375" dirty="0"/>
          </a:p>
        </p:txBody>
      </p:sp>
      <p:sp>
        <p:nvSpPr>
          <p:cNvPr id="30" name="Shape 28"/>
          <p:cNvSpPr/>
          <p:nvPr/>
        </p:nvSpPr>
        <p:spPr>
          <a:xfrm>
            <a:off x="8217256" y="1371600"/>
            <a:ext cx="9144" cy="53581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290408" y="1426464"/>
            <a:ext cx="3425800" cy="4626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75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”Skriv det du minns. Det räknas inte.” ”Pennan ner. Facit.”</a:t>
            </a:r>
            <a:endParaRPr lang="en-US" sz="1375" dirty="0"/>
          </a:p>
        </p:txBody>
      </p:sp>
      <p:sp>
        <p:nvSpPr>
          <p:cNvPr id="32" name="Shape 30"/>
          <p:cNvSpPr/>
          <p:nvPr/>
        </p:nvSpPr>
        <p:spPr>
          <a:xfrm>
            <a:off x="6388456" y="1907413"/>
            <a:ext cx="5382616" cy="535813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388456" y="1907413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461608" y="1962277"/>
            <a:ext cx="603504" cy="4626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5–⁠9</a:t>
            </a:r>
            <a:endParaRPr lang="en-US" sz="1375" dirty="0"/>
          </a:p>
        </p:txBody>
      </p:sp>
      <p:sp>
        <p:nvSpPr>
          <p:cNvPr id="35" name="Shape 33"/>
          <p:cNvSpPr/>
          <p:nvPr/>
        </p:nvSpPr>
        <p:spPr>
          <a:xfrm>
            <a:off x="7119976" y="1907413"/>
            <a:ext cx="9144" cy="53581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7193128" y="1962277"/>
            <a:ext cx="969264" cy="4626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Facit</a:t>
            </a:r>
            <a:endParaRPr lang="en-US" sz="1375" dirty="0"/>
          </a:p>
        </p:txBody>
      </p:sp>
      <p:sp>
        <p:nvSpPr>
          <p:cNvPr id="37" name="Shape 35"/>
          <p:cNvSpPr/>
          <p:nvPr/>
        </p:nvSpPr>
        <p:spPr>
          <a:xfrm>
            <a:off x="8217256" y="1907413"/>
            <a:ext cx="9144" cy="53581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8290408" y="1962277"/>
            <a:ext cx="3425800" cy="4626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75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”Pennan ner. Ta färgpennan.” ”Räck upp handen om du hade fel på fråga 2.”</a:t>
            </a:r>
            <a:endParaRPr lang="en-US" sz="1375" dirty="0"/>
          </a:p>
        </p:txBody>
      </p:sp>
      <p:sp>
        <p:nvSpPr>
          <p:cNvPr id="39" name="Shape 37"/>
          <p:cNvSpPr/>
          <p:nvPr/>
        </p:nvSpPr>
        <p:spPr>
          <a:xfrm>
            <a:off x="6388456" y="2443226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6461608" y="2498090"/>
            <a:ext cx="603504" cy="675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9–⁠11</a:t>
            </a:r>
            <a:endParaRPr lang="en-US" sz="1375" dirty="0"/>
          </a:p>
        </p:txBody>
      </p:sp>
      <p:sp>
        <p:nvSpPr>
          <p:cNvPr id="41" name="Shape 39"/>
          <p:cNvSpPr/>
          <p:nvPr/>
        </p:nvSpPr>
        <p:spPr>
          <a:xfrm>
            <a:off x="7119976" y="2443226"/>
            <a:ext cx="9144" cy="748855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7193128" y="2498090"/>
            <a:ext cx="969264" cy="675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Kontrasten</a:t>
            </a:r>
            <a:endParaRPr lang="en-US" sz="1375" dirty="0"/>
          </a:p>
        </p:txBody>
      </p:sp>
      <p:sp>
        <p:nvSpPr>
          <p:cNvPr id="43" name="Shape 41"/>
          <p:cNvSpPr/>
          <p:nvPr/>
        </p:nvSpPr>
        <p:spPr>
          <a:xfrm>
            <a:off x="8217256" y="2443226"/>
            <a:ext cx="9144" cy="748855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8290408" y="2498090"/>
            <a:ext cx="3425800" cy="675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75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”Svar A säger bara ordet. Svar B säger vad man gör.” ”Säg till din kamrat vad svar B visar.”</a:t>
            </a:r>
            <a:endParaRPr lang="en-US" sz="1375" dirty="0"/>
          </a:p>
        </p:txBody>
      </p:sp>
      <p:sp>
        <p:nvSpPr>
          <p:cNvPr id="45" name="Shape 43"/>
          <p:cNvSpPr/>
          <p:nvPr/>
        </p:nvSpPr>
        <p:spPr>
          <a:xfrm>
            <a:off x="6388456" y="3192081"/>
            <a:ext cx="5382616" cy="322771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388456" y="3192081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6461608" y="3246945"/>
            <a:ext cx="603504" cy="249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11–⁠45</a:t>
            </a:r>
            <a:endParaRPr lang="en-US" sz="1375" dirty="0"/>
          </a:p>
        </p:txBody>
      </p:sp>
      <p:sp>
        <p:nvSpPr>
          <p:cNvPr id="48" name="Shape 46"/>
          <p:cNvSpPr/>
          <p:nvPr/>
        </p:nvSpPr>
        <p:spPr>
          <a:xfrm>
            <a:off x="7119976" y="3192081"/>
            <a:ext cx="9144" cy="322771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7193128" y="3246945"/>
            <a:ext cx="969264" cy="249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 lektion</a:t>
            </a:r>
            <a:endParaRPr lang="en-US" sz="1375" dirty="0"/>
          </a:p>
        </p:txBody>
      </p:sp>
      <p:sp>
        <p:nvSpPr>
          <p:cNvPr id="50" name="Shape 48"/>
          <p:cNvSpPr/>
          <p:nvPr/>
        </p:nvSpPr>
        <p:spPr>
          <a:xfrm>
            <a:off x="8217256" y="3192081"/>
            <a:ext cx="9144" cy="322771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8290408" y="3246945"/>
            <a:ext cx="3425800" cy="249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75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”Det här ska ni kunna om en månad.”</a:t>
            </a:r>
            <a:endParaRPr lang="en-US" sz="1375" dirty="0"/>
          </a:p>
        </p:txBody>
      </p:sp>
      <p:sp>
        <p:nvSpPr>
          <p:cNvPr id="52" name="Shape 50"/>
          <p:cNvSpPr/>
          <p:nvPr/>
        </p:nvSpPr>
        <p:spPr>
          <a:xfrm>
            <a:off x="6388456" y="1078992"/>
            <a:ext cx="5382616" cy="2435860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388456" y="3679444"/>
            <a:ext cx="5382616" cy="2476754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6397600" y="3688588"/>
            <a:ext cx="5364328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6525616" y="3743452"/>
            <a:ext cx="51082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RUTINEN PROVET</a:t>
            </a:r>
            <a:endParaRPr lang="en-US" sz="1200" dirty="0"/>
          </a:p>
        </p:txBody>
      </p:sp>
      <p:sp>
        <p:nvSpPr>
          <p:cNvPr id="56" name="Text 54"/>
          <p:cNvSpPr txBox="1"/>
          <p:nvPr/>
        </p:nvSpPr>
        <p:spPr>
          <a:xfrm>
            <a:off x="6534760" y="4100068"/>
            <a:ext cx="5090008" cy="1113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38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Provet är tre till fem frågor ur minnet i högst fem minuter när lektionen börjar, med böckerna stängda. Det räknas inte, och eleverna skriver svaren längst bak i skrivboken. Stegen står på affischen Så gör vi provet. Den som blir klar tidigt svarar på extrafrågan.</a:t>
            </a:r>
            <a:endParaRPr lang="en-US" sz="1438" dirty="0"/>
          </a:p>
        </p:txBody>
      </p:sp>
      <p:sp>
        <p:nvSpPr>
          <p:cNvPr id="57" name="Text 55"/>
          <p:cNvSpPr txBox="1"/>
          <p:nvPr/>
        </p:nvSpPr>
        <p:spPr>
          <a:xfrm>
            <a:off x="6534760" y="5286851"/>
            <a:ext cx="274320" cy="259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38" b="1" dirty="0">
                <a:solidFill>
                  <a:srgbClr val="1D4F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</a:t>
            </a:r>
            <a:endParaRPr lang="en-US" sz="1438" dirty="0"/>
          </a:p>
        </p:txBody>
      </p:sp>
      <p:sp>
        <p:nvSpPr>
          <p:cNvPr id="58" name="Text 56"/>
          <p:cNvSpPr txBox="1"/>
          <p:nvPr/>
        </p:nvSpPr>
        <p:spPr>
          <a:xfrm>
            <a:off x="6809080" y="5286851"/>
            <a:ext cx="4815688" cy="259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38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 frågorna på tavlan när du kommer in.</a:t>
            </a:r>
            <a:endParaRPr lang="en-US" sz="1438" dirty="0"/>
          </a:p>
        </p:txBody>
      </p:sp>
      <p:sp>
        <p:nvSpPr>
          <p:cNvPr id="59" name="Text 57"/>
          <p:cNvSpPr txBox="1"/>
          <p:nvPr/>
        </p:nvSpPr>
        <p:spPr>
          <a:xfrm>
            <a:off x="6534760" y="5546154"/>
            <a:ext cx="274320" cy="259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38" b="1" dirty="0">
                <a:solidFill>
                  <a:srgbClr val="1D4F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</a:t>
            </a:r>
            <a:endParaRPr lang="en-US" sz="1438" dirty="0"/>
          </a:p>
        </p:txBody>
      </p:sp>
      <p:sp>
        <p:nvSpPr>
          <p:cNvPr id="60" name="Text 58"/>
          <p:cNvSpPr txBox="1"/>
          <p:nvPr/>
        </p:nvSpPr>
        <p:spPr>
          <a:xfrm>
            <a:off x="6809080" y="5546154"/>
            <a:ext cx="4815688" cy="259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38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Stäng läroboken och svara själv, i tystnad.</a:t>
            </a:r>
            <a:endParaRPr lang="en-US" sz="1438" dirty="0"/>
          </a:p>
        </p:txBody>
      </p:sp>
      <p:sp>
        <p:nvSpPr>
          <p:cNvPr id="61" name="Text 59"/>
          <p:cNvSpPr txBox="1"/>
          <p:nvPr/>
        </p:nvSpPr>
        <p:spPr>
          <a:xfrm>
            <a:off x="6534760" y="5805456"/>
            <a:ext cx="274320" cy="259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38" b="1" dirty="0">
                <a:solidFill>
                  <a:srgbClr val="1D4F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</a:t>
            </a:r>
            <a:endParaRPr lang="en-US" sz="1438" dirty="0"/>
          </a:p>
        </p:txBody>
      </p:sp>
      <p:sp>
        <p:nvSpPr>
          <p:cNvPr id="62" name="Text 60"/>
          <p:cNvSpPr txBox="1"/>
          <p:nvPr/>
        </p:nvSpPr>
        <p:spPr>
          <a:xfrm>
            <a:off x="6809080" y="5805456"/>
            <a:ext cx="4815688" cy="259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38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Pennan ner när de fem minuterna är slut.</a:t>
            </a:r>
            <a:endParaRPr lang="en-US" sz="1438" dirty="0"/>
          </a:p>
        </p:txBody>
      </p:sp>
      <p:sp>
        <p:nvSpPr>
          <p:cNvPr id="63" name="Text 61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niclasfohlin.se/metoder/testbaserat-larande/lathund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Planering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20624" y="804672"/>
            <a:ext cx="11350447" cy="195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65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Första lektionen, ifylld som exempel. Minuterna är hållpunkter.</a:t>
            </a:r>
            <a:endParaRPr lang="en-US" sz="1265" dirty="0"/>
          </a:p>
        </p:txBody>
      </p:sp>
      <p:sp>
        <p:nvSpPr>
          <p:cNvPr id="8" name="Text 6"/>
          <p:cNvSpPr txBox="1"/>
          <p:nvPr/>
        </p:nvSpPr>
        <p:spPr>
          <a:xfrm>
            <a:off x="420624" y="1092111"/>
            <a:ext cx="1075897" cy="338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</a:t>
            </a:r>
            <a:endParaRPr lang="en-US" sz="1093" dirty="0"/>
          </a:p>
        </p:txBody>
      </p:sp>
      <p:sp>
        <p:nvSpPr>
          <p:cNvPr id="9" name="Text 7"/>
          <p:cNvSpPr txBox="1"/>
          <p:nvPr/>
        </p:nvSpPr>
        <p:spPr>
          <a:xfrm>
            <a:off x="420624" y="1430655"/>
            <a:ext cx="1075897" cy="187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596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6B</a:t>
            </a:r>
            <a:endParaRPr lang="en-US" sz="1208" dirty="0"/>
          </a:p>
        </p:txBody>
      </p:sp>
      <p:sp>
        <p:nvSpPr>
          <p:cNvPr id="10" name="Text 8"/>
          <p:cNvSpPr txBox="1"/>
          <p:nvPr/>
        </p:nvSpPr>
        <p:spPr>
          <a:xfrm>
            <a:off x="1606249" y="1092111"/>
            <a:ext cx="1075897" cy="338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Ämne</a:t>
            </a:r>
            <a:endParaRPr lang="en-US" sz="1093" dirty="0"/>
          </a:p>
        </p:txBody>
      </p:sp>
      <p:sp>
        <p:nvSpPr>
          <p:cNvPr id="11" name="Text 9"/>
          <p:cNvSpPr txBox="1"/>
          <p:nvPr/>
        </p:nvSpPr>
        <p:spPr>
          <a:xfrm>
            <a:off x="1606249" y="1430655"/>
            <a:ext cx="1075897" cy="187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596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Matematik</a:t>
            </a:r>
            <a:endParaRPr lang="en-US" sz="1208" dirty="0"/>
          </a:p>
        </p:txBody>
      </p:sp>
      <p:sp>
        <p:nvSpPr>
          <p:cNvPr id="12" name="Text 10"/>
          <p:cNvSpPr txBox="1"/>
          <p:nvPr/>
        </p:nvSpPr>
        <p:spPr>
          <a:xfrm>
            <a:off x="2791874" y="1092111"/>
            <a:ext cx="1075897" cy="338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</a:t>
            </a:r>
            <a:endParaRPr lang="en-US" sz="1093" dirty="0"/>
          </a:p>
        </p:txBody>
      </p:sp>
      <p:sp>
        <p:nvSpPr>
          <p:cNvPr id="13" name="Text 11"/>
          <p:cNvSpPr txBox="1"/>
          <p:nvPr/>
        </p:nvSpPr>
        <p:spPr>
          <a:xfrm>
            <a:off x="2791874" y="1430655"/>
            <a:ext cx="1075897" cy="187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596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mån 31/8</a:t>
            </a:r>
            <a:endParaRPr lang="en-US" sz="1208" dirty="0"/>
          </a:p>
        </p:txBody>
      </p:sp>
      <p:sp>
        <p:nvSpPr>
          <p:cNvPr id="14" name="Text 12"/>
          <p:cNvSpPr txBox="1"/>
          <p:nvPr/>
        </p:nvSpPr>
        <p:spPr>
          <a:xfrm>
            <a:off x="3977498" y="1092111"/>
            <a:ext cx="1075897" cy="338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Lektion i arbetsområdet</a:t>
            </a:r>
            <a:endParaRPr lang="en-US" sz="1093" dirty="0"/>
          </a:p>
        </p:txBody>
      </p:sp>
      <p:sp>
        <p:nvSpPr>
          <p:cNvPr id="15" name="Text 13"/>
          <p:cNvSpPr txBox="1"/>
          <p:nvPr/>
        </p:nvSpPr>
        <p:spPr>
          <a:xfrm>
            <a:off x="3977498" y="1430655"/>
            <a:ext cx="1075897" cy="187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596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av 6</a:t>
            </a:r>
            <a:endParaRPr lang="en-US" sz="1208" dirty="0"/>
          </a:p>
        </p:txBody>
      </p:sp>
      <p:sp>
        <p:nvSpPr>
          <p:cNvPr id="16" name="Text 14"/>
          <p:cNvSpPr txBox="1"/>
          <p:nvPr/>
        </p:nvSpPr>
        <p:spPr>
          <a:xfrm>
            <a:off x="420624" y="1709185"/>
            <a:ext cx="2261522" cy="338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När lektionen är slut ska eleverna kunna</a:t>
            </a:r>
            <a:endParaRPr lang="en-US" sz="1093" dirty="0"/>
          </a:p>
        </p:txBody>
      </p:sp>
      <p:sp>
        <p:nvSpPr>
          <p:cNvPr id="17" name="Text 15"/>
          <p:cNvSpPr txBox="1"/>
          <p:nvPr/>
        </p:nvSpPr>
        <p:spPr>
          <a:xfrm>
            <a:off x="420624" y="2047729"/>
            <a:ext cx="2261522" cy="374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596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räkna ut omkretsen och arean av en rektangel</a:t>
            </a:r>
            <a:endParaRPr lang="en-US" sz="1208" dirty="0"/>
          </a:p>
        </p:txBody>
      </p:sp>
      <p:sp>
        <p:nvSpPr>
          <p:cNvPr id="18" name="Text 16"/>
          <p:cNvSpPr txBox="1"/>
          <p:nvPr/>
        </p:nvSpPr>
        <p:spPr>
          <a:xfrm>
            <a:off x="2791874" y="1709185"/>
            <a:ext cx="2261522" cy="338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Så ser jag att de kan</a:t>
            </a:r>
            <a:endParaRPr lang="en-US" sz="1093" dirty="0"/>
          </a:p>
        </p:txBody>
      </p:sp>
      <p:sp>
        <p:nvSpPr>
          <p:cNvPr id="19" name="Text 17"/>
          <p:cNvSpPr txBox="1"/>
          <p:nvPr/>
        </p:nvSpPr>
        <p:spPr>
          <a:xfrm>
            <a:off x="2791874" y="2047729"/>
            <a:ext cx="2261522" cy="374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596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rektangel med omkretsen 20 cm sist i lektionen</a:t>
            </a:r>
            <a:endParaRPr lang="en-US" sz="1208" dirty="0"/>
          </a:p>
        </p:txBody>
      </p:sp>
      <p:sp>
        <p:nvSpPr>
          <p:cNvPr id="20" name="Shape 18"/>
          <p:cNvSpPr/>
          <p:nvPr/>
        </p:nvSpPr>
        <p:spPr>
          <a:xfrm>
            <a:off x="420624" y="2495061"/>
            <a:ext cx="4632771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586501"/>
            <a:ext cx="4632771" cy="256032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12064" y="2623077"/>
            <a:ext cx="444989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Före lektionen</a:t>
            </a:r>
            <a:endParaRPr lang="en-US" sz="1208" dirty="0"/>
          </a:p>
        </p:txBody>
      </p:sp>
      <p:sp>
        <p:nvSpPr>
          <p:cNvPr id="23" name="Shape 21"/>
          <p:cNvSpPr/>
          <p:nvPr/>
        </p:nvSpPr>
        <p:spPr>
          <a:xfrm>
            <a:off x="420624" y="2933973"/>
            <a:ext cx="4632771" cy="125549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12064" y="3007125"/>
            <a:ext cx="4449891" cy="187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Frågorna i provet</a:t>
            </a:r>
            <a:endParaRPr lang="en-US" sz="1208" dirty="0"/>
          </a:p>
        </p:txBody>
      </p:sp>
      <p:sp>
        <p:nvSpPr>
          <p:cNvPr id="25" name="Text 23"/>
          <p:cNvSpPr txBox="1"/>
          <p:nvPr/>
        </p:nvSpPr>
        <p:spPr>
          <a:xfrm>
            <a:off x="512064" y="3221647"/>
            <a:ext cx="1042416" cy="223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Förra veckan</a:t>
            </a:r>
            <a:endParaRPr lang="en-US" sz="1093" dirty="0"/>
          </a:p>
        </p:txBody>
      </p:sp>
      <p:sp>
        <p:nvSpPr>
          <p:cNvPr id="26" name="Text 24"/>
          <p:cNvSpPr txBox="1"/>
          <p:nvPr/>
        </p:nvSpPr>
        <p:spPr>
          <a:xfrm>
            <a:off x="1609344" y="3221647"/>
            <a:ext cx="3352611" cy="223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596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Omkretsen av 7 cm och 2 cm, från förra lektionen</a:t>
            </a:r>
            <a:endParaRPr lang="en-US" sz="1208" dirty="0"/>
          </a:p>
        </p:txBody>
      </p:sp>
      <p:sp>
        <p:nvSpPr>
          <p:cNvPr id="27" name="Text 25"/>
          <p:cNvSpPr txBox="1"/>
          <p:nvPr/>
        </p:nvSpPr>
        <p:spPr>
          <a:xfrm>
            <a:off x="512064" y="3445313"/>
            <a:ext cx="1042416" cy="223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Varför-frågan</a:t>
            </a:r>
            <a:endParaRPr lang="en-US" sz="1093" dirty="0"/>
          </a:p>
        </p:txBody>
      </p:sp>
      <p:sp>
        <p:nvSpPr>
          <p:cNvPr id="28" name="Text 26"/>
          <p:cNvSpPr txBox="1"/>
          <p:nvPr/>
        </p:nvSpPr>
        <p:spPr>
          <a:xfrm>
            <a:off x="1609344" y="3445313"/>
            <a:ext cx="3352611" cy="223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596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Varför lägger du ihop alla fyra sidorna?</a:t>
            </a:r>
            <a:endParaRPr lang="en-US" sz="1208" dirty="0"/>
          </a:p>
        </p:txBody>
      </p:sp>
      <p:sp>
        <p:nvSpPr>
          <p:cNvPr id="29" name="Text 27"/>
          <p:cNvSpPr txBox="1"/>
          <p:nvPr/>
        </p:nvSpPr>
        <p:spPr>
          <a:xfrm>
            <a:off x="512064" y="3668979"/>
            <a:ext cx="1042416" cy="223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Förra området</a:t>
            </a:r>
            <a:endParaRPr lang="en-US" sz="1093" dirty="0"/>
          </a:p>
        </p:txBody>
      </p:sp>
      <p:sp>
        <p:nvSpPr>
          <p:cNvPr id="30" name="Text 28"/>
          <p:cNvSpPr txBox="1"/>
          <p:nvPr/>
        </p:nvSpPr>
        <p:spPr>
          <a:xfrm>
            <a:off x="512064" y="3892645"/>
            <a:ext cx="1042416" cy="223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Förra terminen</a:t>
            </a:r>
            <a:endParaRPr lang="en-US" sz="1093" dirty="0"/>
          </a:p>
        </p:txBody>
      </p:sp>
      <p:sp>
        <p:nvSpPr>
          <p:cNvPr id="31" name="Text 29"/>
          <p:cNvSpPr txBox="1"/>
          <p:nvPr/>
        </p:nvSpPr>
        <p:spPr>
          <a:xfrm>
            <a:off x="1609344" y="3892645"/>
            <a:ext cx="3352611" cy="223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596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 av 20, från åk 5</a:t>
            </a:r>
            <a:endParaRPr lang="en-US" sz="1208" dirty="0"/>
          </a:p>
        </p:txBody>
      </p:sp>
      <p:sp>
        <p:nvSpPr>
          <p:cNvPr id="32" name="Shape 30"/>
          <p:cNvSpPr/>
          <p:nvPr/>
        </p:nvSpPr>
        <p:spPr>
          <a:xfrm>
            <a:off x="420624" y="4262615"/>
            <a:ext cx="4632771" cy="1031824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512064" y="4335767"/>
            <a:ext cx="4449891" cy="187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Kontrasten jag kan visa</a:t>
            </a:r>
            <a:endParaRPr lang="en-US" sz="1208" dirty="0"/>
          </a:p>
        </p:txBody>
      </p:sp>
      <p:sp>
        <p:nvSpPr>
          <p:cNvPr id="34" name="Text 32"/>
          <p:cNvSpPr txBox="1"/>
          <p:nvPr/>
        </p:nvSpPr>
        <p:spPr>
          <a:xfrm>
            <a:off x="512064" y="4550289"/>
            <a:ext cx="1042416" cy="223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Svar A</a:t>
            </a:r>
            <a:endParaRPr lang="en-US" sz="1093" dirty="0"/>
          </a:p>
        </p:txBody>
      </p:sp>
      <p:sp>
        <p:nvSpPr>
          <p:cNvPr id="35" name="Text 33"/>
          <p:cNvSpPr txBox="1"/>
          <p:nvPr/>
        </p:nvSpPr>
        <p:spPr>
          <a:xfrm>
            <a:off x="1609344" y="4550289"/>
            <a:ext cx="3352611" cy="223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596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”Det är omkretsen.”</a:t>
            </a:r>
            <a:endParaRPr lang="en-US" sz="1208" dirty="0"/>
          </a:p>
        </p:txBody>
      </p:sp>
      <p:sp>
        <p:nvSpPr>
          <p:cNvPr id="36" name="Text 34"/>
          <p:cNvSpPr txBox="1"/>
          <p:nvPr/>
        </p:nvSpPr>
        <p:spPr>
          <a:xfrm>
            <a:off x="512064" y="4773955"/>
            <a:ext cx="1042416" cy="223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Svar B</a:t>
            </a:r>
            <a:endParaRPr lang="en-US" sz="1093" dirty="0"/>
          </a:p>
        </p:txBody>
      </p:sp>
      <p:sp>
        <p:nvSpPr>
          <p:cNvPr id="37" name="Text 35"/>
          <p:cNvSpPr txBox="1"/>
          <p:nvPr/>
        </p:nvSpPr>
        <p:spPr>
          <a:xfrm>
            <a:off x="1609344" y="4773955"/>
            <a:ext cx="3352611" cy="223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596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”Man går runt hela, två långa och två korta sidor.”</a:t>
            </a:r>
            <a:endParaRPr lang="en-US" sz="1208" dirty="0"/>
          </a:p>
        </p:txBody>
      </p:sp>
      <p:sp>
        <p:nvSpPr>
          <p:cNvPr id="38" name="Text 36"/>
          <p:cNvSpPr txBox="1"/>
          <p:nvPr/>
        </p:nvSpPr>
        <p:spPr>
          <a:xfrm>
            <a:off x="512064" y="4997621"/>
            <a:ext cx="1042416" cy="223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Frågan till klassen</a:t>
            </a:r>
            <a:endParaRPr lang="en-US" sz="1093" dirty="0"/>
          </a:p>
        </p:txBody>
      </p:sp>
      <p:sp>
        <p:nvSpPr>
          <p:cNvPr id="39" name="Text 37"/>
          <p:cNvSpPr txBox="1"/>
          <p:nvPr/>
        </p:nvSpPr>
        <p:spPr>
          <a:xfrm>
            <a:off x="1609344" y="4997621"/>
            <a:ext cx="3352611" cy="223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596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visar svar B som svar A inte visar?</a:t>
            </a:r>
            <a:endParaRPr lang="en-US" sz="1208" dirty="0"/>
          </a:p>
        </p:txBody>
      </p:sp>
      <p:sp>
        <p:nvSpPr>
          <p:cNvPr id="40" name="Shape 38"/>
          <p:cNvSpPr/>
          <p:nvPr/>
        </p:nvSpPr>
        <p:spPr>
          <a:xfrm>
            <a:off x="420624" y="5367592"/>
            <a:ext cx="4632771" cy="808158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512064" y="5440744"/>
            <a:ext cx="4449891" cy="187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Förberett</a:t>
            </a:r>
            <a:endParaRPr lang="en-US" sz="1208" dirty="0"/>
          </a:p>
        </p:txBody>
      </p:sp>
      <p:sp>
        <p:nvSpPr>
          <p:cNvPr id="42" name="Text 40"/>
          <p:cNvSpPr txBox="1"/>
          <p:nvPr/>
        </p:nvSpPr>
        <p:spPr>
          <a:xfrm>
            <a:off x="512064" y="5655266"/>
            <a:ext cx="1042416" cy="223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Blad och facit</a:t>
            </a:r>
            <a:endParaRPr lang="en-US" sz="1093" dirty="0"/>
          </a:p>
        </p:txBody>
      </p:sp>
      <p:sp>
        <p:nvSpPr>
          <p:cNvPr id="43" name="Text 41"/>
          <p:cNvSpPr txBox="1"/>
          <p:nvPr/>
        </p:nvSpPr>
        <p:spPr>
          <a:xfrm>
            <a:off x="1609344" y="5655266"/>
            <a:ext cx="3352611" cy="223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596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provbladen inklistrade, och färgpennor</a:t>
            </a:r>
            <a:endParaRPr lang="en-US" sz="1208" dirty="0"/>
          </a:p>
        </p:txBody>
      </p:sp>
      <p:sp>
        <p:nvSpPr>
          <p:cNvPr id="44" name="Text 42"/>
          <p:cNvSpPr txBox="1"/>
          <p:nvPr/>
        </p:nvSpPr>
        <p:spPr>
          <a:xfrm>
            <a:off x="512064" y="5878932"/>
            <a:ext cx="1042416" cy="223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Stöd, till vem</a:t>
            </a:r>
            <a:endParaRPr lang="en-US" sz="1093" dirty="0"/>
          </a:p>
        </p:txBody>
      </p:sp>
      <p:sp>
        <p:nvSpPr>
          <p:cNvPr id="45" name="Text 43"/>
          <p:cNvSpPr txBox="1"/>
          <p:nvPr/>
        </p:nvSpPr>
        <p:spPr>
          <a:xfrm>
            <a:off x="1609344" y="5878932"/>
            <a:ext cx="3352611" cy="223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596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frågorna uppläsda till den som behöver</a:t>
            </a:r>
            <a:endParaRPr lang="en-US" sz="1208" dirty="0"/>
          </a:p>
        </p:txBody>
      </p:sp>
      <p:sp>
        <p:nvSpPr>
          <p:cNvPr id="46" name="Shape 44"/>
          <p:cNvSpPr/>
          <p:nvPr/>
        </p:nvSpPr>
        <p:spPr>
          <a:xfrm>
            <a:off x="5373435" y="1092111"/>
            <a:ext cx="6397636" cy="256032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5464875" y="1128687"/>
            <a:ext cx="62147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Lagret</a:t>
            </a:r>
            <a:pPr algn="l" indent="0" marL="0">
              <a:buNone/>
            </a:pPr>
            <a:r>
              <a:rPr lang="en-US" sz="1208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minuterna i första lektionen</a:t>
            </a:r>
            <a:endParaRPr lang="en-US" sz="1208" dirty="0"/>
          </a:p>
        </p:txBody>
      </p:sp>
      <p:sp>
        <p:nvSpPr>
          <p:cNvPr id="48" name="Shape 46"/>
          <p:cNvSpPr/>
          <p:nvPr/>
        </p:nvSpPr>
        <p:spPr>
          <a:xfrm>
            <a:off x="5373435" y="1439583"/>
            <a:ext cx="1188720" cy="63536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5373435" y="1439583"/>
            <a:ext cx="639763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5446587" y="1494447"/>
            <a:ext cx="1042416" cy="187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14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Provet</a:t>
            </a:r>
            <a:endParaRPr lang="en-US" sz="1208" dirty="0"/>
          </a:p>
        </p:txBody>
      </p:sp>
      <p:sp>
        <p:nvSpPr>
          <p:cNvPr id="51" name="Text 49"/>
          <p:cNvSpPr txBox="1"/>
          <p:nvPr/>
        </p:nvSpPr>
        <p:spPr>
          <a:xfrm>
            <a:off x="5446587" y="1681537"/>
            <a:ext cx="1042416" cy="338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0–⁠5 min · kärnan 1, 2 och 5</a:t>
            </a:r>
            <a:endParaRPr lang="en-US" sz="1093" dirty="0"/>
          </a:p>
        </p:txBody>
      </p:sp>
      <p:sp>
        <p:nvSpPr>
          <p:cNvPr id="52" name="Text 50"/>
          <p:cNvSpPr txBox="1"/>
          <p:nvPr/>
        </p:nvSpPr>
        <p:spPr>
          <a:xfrm>
            <a:off x="6653595" y="1494447"/>
            <a:ext cx="5026036" cy="169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Extrafrågan:</a:t>
            </a:r>
            <a:endParaRPr lang="en-US" sz="1093" dirty="0"/>
          </a:p>
        </p:txBody>
      </p:sp>
      <p:sp>
        <p:nvSpPr>
          <p:cNvPr id="53" name="Text 51"/>
          <p:cNvSpPr txBox="1"/>
          <p:nvPr/>
        </p:nvSpPr>
        <p:spPr>
          <a:xfrm>
            <a:off x="6653595" y="1663719"/>
            <a:ext cx="5026036" cy="187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596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Omkretsen av en kvadrat med sidan 6 cm</a:t>
            </a:r>
            <a:endParaRPr lang="en-US" sz="1208" dirty="0"/>
          </a:p>
        </p:txBody>
      </p:sp>
      <p:sp>
        <p:nvSpPr>
          <p:cNvPr id="54" name="Shape 52"/>
          <p:cNvSpPr/>
          <p:nvPr/>
        </p:nvSpPr>
        <p:spPr>
          <a:xfrm>
            <a:off x="5373435" y="2074945"/>
            <a:ext cx="1188720" cy="63536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5373435" y="2074945"/>
            <a:ext cx="639763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5446587" y="2129809"/>
            <a:ext cx="1042416" cy="187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14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Facit</a:t>
            </a:r>
            <a:endParaRPr lang="en-US" sz="1208" dirty="0"/>
          </a:p>
        </p:txBody>
      </p:sp>
      <p:sp>
        <p:nvSpPr>
          <p:cNvPr id="57" name="Text 55"/>
          <p:cNvSpPr txBox="1"/>
          <p:nvPr/>
        </p:nvSpPr>
        <p:spPr>
          <a:xfrm>
            <a:off x="5446587" y="2316899"/>
            <a:ext cx="1042416" cy="338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5–⁠9 min · kärnan 3</a:t>
            </a:r>
            <a:endParaRPr lang="en-US" sz="1093" dirty="0"/>
          </a:p>
        </p:txBody>
      </p:sp>
      <p:sp>
        <p:nvSpPr>
          <p:cNvPr id="58" name="Text 56"/>
          <p:cNvSpPr txBox="1"/>
          <p:nvPr/>
        </p:nvSpPr>
        <p:spPr>
          <a:xfrm>
            <a:off x="6653595" y="2129809"/>
            <a:ext cx="5026036" cy="169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Meningarna att bocka:</a:t>
            </a:r>
            <a:endParaRPr lang="en-US" sz="1093" dirty="0"/>
          </a:p>
        </p:txBody>
      </p:sp>
      <p:sp>
        <p:nvSpPr>
          <p:cNvPr id="59" name="Text 57"/>
          <p:cNvSpPr txBox="1"/>
          <p:nvPr/>
        </p:nvSpPr>
        <p:spPr>
          <a:xfrm>
            <a:off x="6653595" y="2299081"/>
            <a:ext cx="5026036" cy="187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596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Omkretsen går runt hela. Två långa och två korta sidor.</a:t>
            </a:r>
            <a:endParaRPr lang="en-US" sz="1208" dirty="0"/>
          </a:p>
        </p:txBody>
      </p:sp>
      <p:sp>
        <p:nvSpPr>
          <p:cNvPr id="60" name="Shape 58"/>
          <p:cNvSpPr/>
          <p:nvPr/>
        </p:nvSpPr>
        <p:spPr>
          <a:xfrm>
            <a:off x="5373435" y="2710307"/>
            <a:ext cx="1188720" cy="2581764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5373435" y="2710307"/>
            <a:ext cx="639763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2" name="Text 60"/>
          <p:cNvSpPr txBox="1"/>
          <p:nvPr/>
        </p:nvSpPr>
        <p:spPr>
          <a:xfrm>
            <a:off x="5446587" y="2765171"/>
            <a:ext cx="1042416" cy="187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14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Vägarna</a:t>
            </a:r>
            <a:endParaRPr lang="en-US" sz="1208" dirty="0"/>
          </a:p>
        </p:txBody>
      </p:sp>
      <p:sp>
        <p:nvSpPr>
          <p:cNvPr id="63" name="Text 61"/>
          <p:cNvSpPr txBox="1"/>
          <p:nvPr/>
        </p:nvSpPr>
        <p:spPr>
          <a:xfrm>
            <a:off x="5446587" y="2952261"/>
            <a:ext cx="1042416" cy="169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elever i dag: 28</a:t>
            </a:r>
            <a:endParaRPr lang="en-US" sz="1093" dirty="0"/>
          </a:p>
        </p:txBody>
      </p:sp>
      <p:sp>
        <p:nvSpPr>
          <p:cNvPr id="64" name="Shape 62"/>
          <p:cNvSpPr/>
          <p:nvPr/>
        </p:nvSpPr>
        <p:spPr>
          <a:xfrm>
            <a:off x="6653595" y="2765171"/>
            <a:ext cx="1626577" cy="2472036"/>
          </a:xfrm>
          <a:prstGeom prst="rect">
            <a:avLst/>
          </a:prstGeom>
          <a:solidFill>
            <a:srgbClr val="E3F1E8"/>
          </a:solidFill>
          <a:ln w="12700">
            <a:solidFill>
              <a:srgbClr val="E3F1E8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6653595" y="2765171"/>
            <a:ext cx="45720" cy="2472036"/>
          </a:xfrm>
          <a:prstGeom prst="rect">
            <a:avLst/>
          </a:prstGeom>
          <a:solidFill>
            <a:srgbClr val="1E6B45"/>
          </a:solidFill>
          <a:ln w="12700">
            <a:solidFill>
              <a:srgbClr val="1E6B45"/>
            </a:solidFill>
            <a:prstDash val="solid"/>
          </a:ln>
        </p:spPr>
      </p:sp>
      <p:sp>
        <p:nvSpPr>
          <p:cNvPr id="66" name="Text 64"/>
          <p:cNvSpPr txBox="1"/>
          <p:nvPr/>
        </p:nvSpPr>
        <p:spPr>
          <a:xfrm>
            <a:off x="6763323" y="2829179"/>
            <a:ext cx="1443697" cy="187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Nästan alla kan</a:t>
            </a:r>
            <a:endParaRPr lang="en-US" sz="1208" dirty="0"/>
          </a:p>
        </p:txBody>
      </p:sp>
      <p:sp>
        <p:nvSpPr>
          <p:cNvPr id="67" name="Text 65"/>
          <p:cNvSpPr txBox="1"/>
          <p:nvPr/>
        </p:nvSpPr>
        <p:spPr>
          <a:xfrm>
            <a:off x="6763323" y="3016269"/>
            <a:ext cx="1443697" cy="118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Högst 5 av 28 med fel. Gå vidare, och ge dem med fel en ny uppgift av samma slag när klassen arbetar. Frågan kommer tillbaka om några veckor.</a:t>
            </a:r>
            <a:endParaRPr lang="en-US" sz="1093" dirty="0"/>
          </a:p>
        </p:txBody>
      </p:sp>
      <p:sp>
        <p:nvSpPr>
          <p:cNvPr id="68" name="Text 66"/>
          <p:cNvSpPr txBox="1"/>
          <p:nvPr/>
        </p:nvSpPr>
        <p:spPr>
          <a:xfrm>
            <a:off x="6763323" y="4237749"/>
            <a:ext cx="1443697" cy="561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Kommer tillbaka: </a:t>
            </a:r>
            <a:pPr algn="l" indent="0" marL="0">
              <a:buNone/>
            </a:pPr>
            <a:r>
              <a:rPr lang="en-US" sz="1208" b="1" dirty="0">
                <a:solidFill>
                  <a:srgbClr val="596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 några veckor, vecka 40</a:t>
            </a:r>
            <a:endParaRPr lang="en-US" sz="1208" dirty="0"/>
          </a:p>
        </p:txBody>
      </p:sp>
      <p:sp>
        <p:nvSpPr>
          <p:cNvPr id="69" name="Shape 67"/>
          <p:cNvSpPr/>
          <p:nvPr/>
        </p:nvSpPr>
        <p:spPr>
          <a:xfrm>
            <a:off x="8353324" y="2765171"/>
            <a:ext cx="1626577" cy="2472036"/>
          </a:xfrm>
          <a:prstGeom prst="rect">
            <a:avLst/>
          </a:prstGeom>
          <a:solidFill>
            <a:srgbClr val="FDF6E3"/>
          </a:solidFill>
          <a:ln w="12700">
            <a:solidFill>
              <a:srgbClr val="FDF6E3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8353324" y="2765171"/>
            <a:ext cx="45720" cy="2472036"/>
          </a:xfrm>
          <a:prstGeom prst="rect">
            <a:avLst/>
          </a:prstGeom>
          <a:solidFill>
            <a:srgbClr val="C99700"/>
          </a:solidFill>
          <a:ln w="12700">
            <a:solidFill>
              <a:srgbClr val="C99700"/>
            </a:solidFill>
            <a:prstDash val="solid"/>
          </a:ln>
        </p:spPr>
      </p:sp>
      <p:sp>
        <p:nvSpPr>
          <p:cNvPr id="71" name="Text 69"/>
          <p:cNvSpPr txBox="1"/>
          <p:nvPr/>
        </p:nvSpPr>
        <p:spPr>
          <a:xfrm>
            <a:off x="8463052" y="2829179"/>
            <a:ext cx="1443697" cy="187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flesta kan</a:t>
            </a:r>
            <a:endParaRPr lang="en-US" sz="1208" dirty="0"/>
          </a:p>
        </p:txBody>
      </p:sp>
      <p:sp>
        <p:nvSpPr>
          <p:cNvPr id="72" name="Text 70"/>
          <p:cNvSpPr txBox="1"/>
          <p:nvPr/>
        </p:nvSpPr>
        <p:spPr>
          <a:xfrm>
            <a:off x="8463052" y="3016269"/>
            <a:ext cx="1443697" cy="67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6–13 av 28 med fel. Gör kontrasten och ställ en följdfråga till alla. Ta frågan igen nästa vecka.</a:t>
            </a:r>
            <a:endParaRPr lang="en-US" sz="1093" dirty="0"/>
          </a:p>
        </p:txBody>
      </p:sp>
      <p:sp>
        <p:nvSpPr>
          <p:cNvPr id="73" name="Text 71"/>
          <p:cNvSpPr txBox="1"/>
          <p:nvPr/>
        </p:nvSpPr>
        <p:spPr>
          <a:xfrm>
            <a:off x="8463052" y="3729933"/>
            <a:ext cx="1443697" cy="374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svar: </a:t>
            </a:r>
            <a:pPr algn="l" indent="0" marL="0">
              <a:buNone/>
            </a:pPr>
            <a:r>
              <a:rPr lang="en-US" sz="1208" b="1" dirty="0">
                <a:solidFill>
                  <a:srgbClr val="596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svar A bredvid svar B</a:t>
            </a:r>
            <a:endParaRPr lang="en-US" sz="1208" dirty="0"/>
          </a:p>
        </p:txBody>
      </p:sp>
      <p:sp>
        <p:nvSpPr>
          <p:cNvPr id="74" name="Text 72"/>
          <p:cNvSpPr txBox="1"/>
          <p:nvPr/>
        </p:nvSpPr>
        <p:spPr>
          <a:xfrm>
            <a:off x="8463052" y="4140689"/>
            <a:ext cx="1443697" cy="561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Följdfrågan: </a:t>
            </a:r>
            <a:pPr algn="l" indent="0" marL="0">
              <a:buNone/>
            </a:pPr>
            <a:r>
              <a:rPr lang="en-US" sz="1208" b="1" dirty="0">
                <a:solidFill>
                  <a:srgbClr val="596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omkretsen av 5 cm och 3 cm</a:t>
            </a:r>
            <a:endParaRPr lang="en-US" sz="1208" dirty="0"/>
          </a:p>
        </p:txBody>
      </p:sp>
      <p:sp>
        <p:nvSpPr>
          <p:cNvPr id="75" name="Shape 73"/>
          <p:cNvSpPr/>
          <p:nvPr/>
        </p:nvSpPr>
        <p:spPr>
          <a:xfrm>
            <a:off x="10053054" y="2765171"/>
            <a:ext cx="1626577" cy="2472036"/>
          </a:xfrm>
          <a:prstGeom prst="rect">
            <a:avLst/>
          </a:prstGeom>
          <a:solidFill>
            <a:srgbClr val="EEF0F3"/>
          </a:solidFill>
          <a:ln w="12700">
            <a:solidFill>
              <a:srgbClr val="EEF0F3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10053054" y="2765171"/>
            <a:ext cx="45720" cy="2472036"/>
          </a:xfrm>
          <a:prstGeom prst="rect">
            <a:avLst/>
          </a:prstGeom>
          <a:solidFill>
            <a:srgbClr val="6F7C8A"/>
          </a:solidFill>
          <a:ln w="12700">
            <a:solidFill>
              <a:srgbClr val="6F7C8A"/>
            </a:solidFill>
            <a:prstDash val="solid"/>
          </a:ln>
        </p:spPr>
      </p:sp>
      <p:sp>
        <p:nvSpPr>
          <p:cNvPr id="77" name="Text 75"/>
          <p:cNvSpPr txBox="1"/>
          <p:nvPr/>
        </p:nvSpPr>
        <p:spPr>
          <a:xfrm>
            <a:off x="10162782" y="2829179"/>
            <a:ext cx="1443697" cy="374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Hälften eller färre kan</a:t>
            </a:r>
            <a:endParaRPr lang="en-US" sz="1208" dirty="0"/>
          </a:p>
        </p:txBody>
      </p:sp>
      <p:sp>
        <p:nvSpPr>
          <p:cNvPr id="78" name="Text 76"/>
          <p:cNvSpPr txBox="1"/>
          <p:nvPr/>
        </p:nvSpPr>
        <p:spPr>
          <a:xfrm>
            <a:off x="10162782" y="3203359"/>
            <a:ext cx="1443697" cy="118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eller fler av 28 med fel. Gör kontrasten, och förklara igen med ett nytt exempel när din lektion börjar. Frågan kommer tillbaka nästa lektion.</a:t>
            </a:r>
            <a:endParaRPr lang="en-US" sz="1093" dirty="0"/>
          </a:p>
        </p:txBody>
      </p:sp>
      <p:sp>
        <p:nvSpPr>
          <p:cNvPr id="79" name="Text 77"/>
          <p:cNvSpPr txBox="1"/>
          <p:nvPr/>
        </p:nvSpPr>
        <p:spPr>
          <a:xfrm>
            <a:off x="10162782" y="4424839"/>
            <a:ext cx="1443697" cy="748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 nya exemplet: </a:t>
            </a:r>
            <a:pPr algn="l" indent="0" marL="0">
              <a:buNone/>
            </a:pPr>
            <a:r>
              <a:rPr lang="en-US" sz="1208" b="1" dirty="0">
                <a:solidFill>
                  <a:srgbClr val="596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rektangel på rutpapper, sida för sida</a:t>
            </a:r>
            <a:endParaRPr lang="en-US" sz="1208" dirty="0"/>
          </a:p>
        </p:txBody>
      </p:sp>
      <p:sp>
        <p:nvSpPr>
          <p:cNvPr id="80" name="Shape 78"/>
          <p:cNvSpPr/>
          <p:nvPr/>
        </p:nvSpPr>
        <p:spPr>
          <a:xfrm>
            <a:off x="5373435" y="5292071"/>
            <a:ext cx="1188720" cy="63536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5373435" y="5292071"/>
            <a:ext cx="639763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82" name="Text 80"/>
          <p:cNvSpPr txBox="1"/>
          <p:nvPr/>
        </p:nvSpPr>
        <p:spPr>
          <a:xfrm>
            <a:off x="5446587" y="5346935"/>
            <a:ext cx="1042416" cy="187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14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Kontrasten</a:t>
            </a:r>
            <a:endParaRPr lang="en-US" sz="1208" dirty="0"/>
          </a:p>
        </p:txBody>
      </p:sp>
      <p:sp>
        <p:nvSpPr>
          <p:cNvPr id="83" name="Text 81"/>
          <p:cNvSpPr txBox="1"/>
          <p:nvPr/>
        </p:nvSpPr>
        <p:spPr>
          <a:xfrm>
            <a:off x="5446587" y="5534025"/>
            <a:ext cx="1042416" cy="338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9–⁠11 min · kärnan 4</a:t>
            </a:r>
            <a:endParaRPr lang="en-US" sz="1093" dirty="0"/>
          </a:p>
        </p:txBody>
      </p:sp>
      <p:sp>
        <p:nvSpPr>
          <p:cNvPr id="84" name="Text 82"/>
          <p:cNvSpPr txBox="1"/>
          <p:nvPr/>
        </p:nvSpPr>
        <p:spPr>
          <a:xfrm>
            <a:off x="6653595" y="5346935"/>
            <a:ext cx="5026036" cy="169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 jag säger sist:</a:t>
            </a:r>
            <a:endParaRPr lang="en-US" sz="1093" dirty="0"/>
          </a:p>
        </p:txBody>
      </p:sp>
      <p:sp>
        <p:nvSpPr>
          <p:cNvPr id="85" name="Text 83"/>
          <p:cNvSpPr txBox="1"/>
          <p:nvPr/>
        </p:nvSpPr>
        <p:spPr>
          <a:xfrm>
            <a:off x="6653595" y="5516207"/>
            <a:ext cx="5026036" cy="187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596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Omkretsen är hela vägen runt.</a:t>
            </a:r>
            <a:endParaRPr lang="en-US" sz="1208" dirty="0"/>
          </a:p>
        </p:txBody>
      </p:sp>
      <p:sp>
        <p:nvSpPr>
          <p:cNvPr id="86" name="Shape 84"/>
          <p:cNvSpPr/>
          <p:nvPr/>
        </p:nvSpPr>
        <p:spPr>
          <a:xfrm>
            <a:off x="5373435" y="5927433"/>
            <a:ext cx="1188720" cy="46609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5373435" y="5927433"/>
            <a:ext cx="639763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88" name="Text 86"/>
          <p:cNvSpPr txBox="1"/>
          <p:nvPr/>
        </p:nvSpPr>
        <p:spPr>
          <a:xfrm>
            <a:off x="5446587" y="5982297"/>
            <a:ext cx="1042416" cy="187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14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 lektion</a:t>
            </a:r>
            <a:endParaRPr lang="en-US" sz="1208" dirty="0"/>
          </a:p>
        </p:txBody>
      </p:sp>
      <p:sp>
        <p:nvSpPr>
          <p:cNvPr id="89" name="Text 87"/>
          <p:cNvSpPr txBox="1"/>
          <p:nvPr/>
        </p:nvSpPr>
        <p:spPr>
          <a:xfrm>
            <a:off x="5446587" y="6169387"/>
            <a:ext cx="1042416" cy="169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11–⁠45 min</a:t>
            </a:r>
            <a:endParaRPr lang="en-US" sz="1093" dirty="0"/>
          </a:p>
        </p:txBody>
      </p:sp>
      <p:sp>
        <p:nvSpPr>
          <p:cNvPr id="90" name="Text 88"/>
          <p:cNvSpPr txBox="1"/>
          <p:nvPr/>
        </p:nvSpPr>
        <p:spPr>
          <a:xfrm>
            <a:off x="6653595" y="5982297"/>
            <a:ext cx="5026036" cy="169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93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Lektionen:</a:t>
            </a:r>
            <a:endParaRPr lang="en-US" sz="1093" dirty="0"/>
          </a:p>
        </p:txBody>
      </p:sp>
      <p:sp>
        <p:nvSpPr>
          <p:cNvPr id="91" name="Text 89"/>
          <p:cNvSpPr txBox="1"/>
          <p:nvPr/>
        </p:nvSpPr>
        <p:spPr>
          <a:xfrm>
            <a:off x="6653595" y="6151569"/>
            <a:ext cx="5026036" cy="187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8" b="1" dirty="0">
                <a:solidFill>
                  <a:srgbClr val="596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Arean av en rektangel</a:t>
            </a:r>
            <a:endParaRPr lang="en-US" sz="1208" dirty="0"/>
          </a:p>
        </p:txBody>
      </p:sp>
      <p:sp>
        <p:nvSpPr>
          <p:cNvPr id="92" name="Shape 90"/>
          <p:cNvSpPr/>
          <p:nvPr/>
        </p:nvSpPr>
        <p:spPr>
          <a:xfrm>
            <a:off x="5373435" y="6393523"/>
            <a:ext cx="639763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93" name="Text 91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niclasfohlin.se/metoder/testbaserat-larande/lathund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första veckorna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20624" y="804672"/>
            <a:ext cx="11350447" cy="176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570"/>
              </a:spcAft>
              <a:buNone/>
            </a:pPr>
            <a:r>
              <a:rPr lang="en-US" sz="114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Metoden är ny för dig och för klassen. Alla fem delarna av kärnan finns från första lektionen i liten form, och veckorna säger vad ni övar särskilt.</a:t>
            </a:r>
            <a:endParaRPr lang="en-US" sz="1140" dirty="0"/>
          </a:p>
        </p:txBody>
      </p:sp>
      <p:sp>
        <p:nvSpPr>
          <p:cNvPr id="8" name="Shape 6"/>
          <p:cNvSpPr/>
          <p:nvPr/>
        </p:nvSpPr>
        <p:spPr>
          <a:xfrm>
            <a:off x="420624" y="1145896"/>
            <a:ext cx="11350447" cy="29260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93776" y="1200760"/>
            <a:ext cx="187608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VECKA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2479591" y="1200760"/>
            <a:ext cx="285679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KLASSEN LÄR SIG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5446117" y="1200760"/>
            <a:ext cx="35541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DU ÖVAR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9109953" y="1200760"/>
            <a:ext cx="262454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GÅ VIDARE NÄR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20624" y="1438504"/>
            <a:ext cx="11350447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93776" y="1493368"/>
            <a:ext cx="1857799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I liten form: Provet ur minnet</a:t>
            </a:r>
            <a:endParaRPr lang="en-US" sz="1045" dirty="0"/>
          </a:p>
        </p:txBody>
      </p:sp>
      <p:sp>
        <p:nvSpPr>
          <p:cNvPr id="15" name="Shape 13"/>
          <p:cNvSpPr/>
          <p:nvPr/>
        </p:nvSpPr>
        <p:spPr>
          <a:xfrm>
            <a:off x="2406439" y="1438504"/>
            <a:ext cx="9144" cy="4335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2479591" y="1493368"/>
            <a:ext cx="2838510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 svara själv ur minnet, med boken stängd, innan svaret visas.</a:t>
            </a:r>
            <a:endParaRPr lang="en-US" sz="1045" dirty="0"/>
          </a:p>
        </p:txBody>
      </p:sp>
      <p:sp>
        <p:nvSpPr>
          <p:cNvPr id="17" name="Shape 15"/>
          <p:cNvSpPr/>
          <p:nvPr/>
        </p:nvSpPr>
        <p:spPr>
          <a:xfrm>
            <a:off x="5372965" y="1438504"/>
            <a:ext cx="9144" cy="4335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446117" y="1493368"/>
            <a:ext cx="3535820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 fråga bakåt, läsa frågorna högt och vänta med facit till ”Pennan ner”.</a:t>
            </a:r>
            <a:endParaRPr lang="en-US" sz="1045" dirty="0"/>
          </a:p>
        </p:txBody>
      </p:sp>
      <p:sp>
        <p:nvSpPr>
          <p:cNvPr id="19" name="Shape 17"/>
          <p:cNvSpPr/>
          <p:nvPr/>
        </p:nvSpPr>
        <p:spPr>
          <a:xfrm>
            <a:off x="9036801" y="1438504"/>
            <a:ext cx="9144" cy="4335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109953" y="1493368"/>
            <a:ext cx="2606255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nästan alla skriver ett eget svar innan facit visas</a:t>
            </a:r>
            <a:endParaRPr lang="en-US" sz="1045" dirty="0"/>
          </a:p>
        </p:txBody>
      </p:sp>
      <p:sp>
        <p:nvSpPr>
          <p:cNvPr id="21" name="Shape 19"/>
          <p:cNvSpPr/>
          <p:nvPr/>
        </p:nvSpPr>
        <p:spPr>
          <a:xfrm>
            <a:off x="420624" y="1872056"/>
            <a:ext cx="11350447" cy="433553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20624" y="1872056"/>
            <a:ext cx="11350447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93776" y="1926920"/>
            <a:ext cx="1857799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I liten form: Facit och färgpennan</a:t>
            </a:r>
            <a:endParaRPr lang="en-US" sz="1045" dirty="0"/>
          </a:p>
        </p:txBody>
      </p:sp>
      <p:sp>
        <p:nvSpPr>
          <p:cNvPr id="24" name="Shape 22"/>
          <p:cNvSpPr/>
          <p:nvPr/>
        </p:nvSpPr>
        <p:spPr>
          <a:xfrm>
            <a:off x="2406439" y="1872056"/>
            <a:ext cx="9144" cy="4335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2479591" y="1926920"/>
            <a:ext cx="2838510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 rätta sitt eget svar med färgpennan och skriva en rad på provbladet.</a:t>
            </a:r>
            <a:endParaRPr lang="en-US" sz="1045" dirty="0"/>
          </a:p>
        </p:txBody>
      </p:sp>
      <p:sp>
        <p:nvSpPr>
          <p:cNvPr id="26" name="Shape 24"/>
          <p:cNvSpPr/>
          <p:nvPr/>
        </p:nvSpPr>
        <p:spPr>
          <a:xfrm>
            <a:off x="5372965" y="1872056"/>
            <a:ext cx="9144" cy="4335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446117" y="1926920"/>
            <a:ext cx="3535820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 räkna eleverna med fel på frågan med flest fel och välja utfall efter talet.</a:t>
            </a:r>
            <a:endParaRPr lang="en-US" sz="1045" dirty="0"/>
          </a:p>
        </p:txBody>
      </p:sp>
      <p:sp>
        <p:nvSpPr>
          <p:cNvPr id="28" name="Shape 26"/>
          <p:cNvSpPr/>
          <p:nvPr/>
        </p:nvSpPr>
        <p:spPr>
          <a:xfrm>
            <a:off x="9036801" y="1872056"/>
            <a:ext cx="9144" cy="4335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9109953" y="1926920"/>
            <a:ext cx="2606255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nästan alla rättar sitt eget svar, och du väljer utfall efter talet</a:t>
            </a:r>
            <a:endParaRPr lang="en-US" sz="1045" dirty="0"/>
          </a:p>
        </p:txBody>
      </p:sp>
      <p:sp>
        <p:nvSpPr>
          <p:cNvPr id="30" name="Shape 28"/>
          <p:cNvSpPr/>
          <p:nvPr/>
        </p:nvSpPr>
        <p:spPr>
          <a:xfrm>
            <a:off x="420624" y="2305609"/>
            <a:ext cx="11350447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93776" y="2360473"/>
            <a:ext cx="1857799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I liten form: Frågor från olika tider</a:t>
            </a:r>
            <a:endParaRPr lang="en-US" sz="1045" dirty="0"/>
          </a:p>
        </p:txBody>
      </p:sp>
      <p:sp>
        <p:nvSpPr>
          <p:cNvPr id="32" name="Shape 30"/>
          <p:cNvSpPr/>
          <p:nvPr/>
        </p:nvSpPr>
        <p:spPr>
          <a:xfrm>
            <a:off x="2406439" y="2305609"/>
            <a:ext cx="9144" cy="4335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2479591" y="2360473"/>
            <a:ext cx="2838510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 svara på frågor om förra veckan och förra området.</a:t>
            </a:r>
            <a:endParaRPr lang="en-US" sz="1045" dirty="0"/>
          </a:p>
        </p:txBody>
      </p:sp>
      <p:sp>
        <p:nvSpPr>
          <p:cNvPr id="34" name="Shape 32"/>
          <p:cNvSpPr/>
          <p:nvPr/>
        </p:nvSpPr>
        <p:spPr>
          <a:xfrm>
            <a:off x="5372965" y="2305609"/>
            <a:ext cx="9144" cy="4335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5446117" y="2360473"/>
            <a:ext cx="3535820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 välja frågorna efter grovplaneringen, med en varför‑fråga i varje prov.</a:t>
            </a:r>
            <a:endParaRPr lang="en-US" sz="1045" dirty="0"/>
          </a:p>
        </p:txBody>
      </p:sp>
      <p:sp>
        <p:nvSpPr>
          <p:cNvPr id="36" name="Shape 34"/>
          <p:cNvSpPr/>
          <p:nvPr/>
        </p:nvSpPr>
        <p:spPr>
          <a:xfrm>
            <a:off x="9036801" y="2305609"/>
            <a:ext cx="9144" cy="4335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9109953" y="2360473"/>
            <a:ext cx="2606255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flesta svarar på frågan från förra området och varför‑frågan</a:t>
            </a:r>
            <a:endParaRPr lang="en-US" sz="1045" dirty="0"/>
          </a:p>
        </p:txBody>
      </p:sp>
      <p:sp>
        <p:nvSpPr>
          <p:cNvPr id="38" name="Shape 36"/>
          <p:cNvSpPr/>
          <p:nvPr/>
        </p:nvSpPr>
        <p:spPr>
          <a:xfrm>
            <a:off x="420624" y="2739161"/>
            <a:ext cx="11350447" cy="433553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420624" y="2739161"/>
            <a:ext cx="11350447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493776" y="2794025"/>
            <a:ext cx="1857799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Hela varvet: Kontrasten</a:t>
            </a:r>
            <a:endParaRPr lang="en-US" sz="1045" dirty="0"/>
          </a:p>
        </p:txBody>
      </p:sp>
      <p:sp>
        <p:nvSpPr>
          <p:cNvPr id="41" name="Shape 39"/>
          <p:cNvSpPr/>
          <p:nvPr/>
        </p:nvSpPr>
        <p:spPr>
          <a:xfrm>
            <a:off x="2406439" y="2739161"/>
            <a:ext cx="9144" cy="4335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2479591" y="2794025"/>
            <a:ext cx="2838510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 hitta vad som skiljer två svar, själv och i par, och svara på följdfrågan.</a:t>
            </a:r>
            <a:endParaRPr lang="en-US" sz="1045" dirty="0"/>
          </a:p>
        </p:txBody>
      </p:sp>
      <p:sp>
        <p:nvSpPr>
          <p:cNvPr id="43" name="Shape 41"/>
          <p:cNvSpPr/>
          <p:nvPr/>
        </p:nvSpPr>
        <p:spPr>
          <a:xfrm>
            <a:off x="5372965" y="2739161"/>
            <a:ext cx="9144" cy="4335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5446117" y="2794025"/>
            <a:ext cx="3535820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 välja två svar under provet, vänta på paren och säga sist vad som håller.</a:t>
            </a:r>
            <a:endParaRPr lang="en-US" sz="1045" dirty="0"/>
          </a:p>
        </p:txBody>
      </p:sp>
      <p:sp>
        <p:nvSpPr>
          <p:cNvPr id="45" name="Shape 43"/>
          <p:cNvSpPr/>
          <p:nvPr/>
        </p:nvSpPr>
        <p:spPr>
          <a:xfrm>
            <a:off x="9036801" y="2739161"/>
            <a:ext cx="9144" cy="4335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9109953" y="2794025"/>
            <a:ext cx="2606255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flesta svarar rätt på följdfrågan efter kontrasten</a:t>
            </a:r>
            <a:endParaRPr lang="en-US" sz="1045" dirty="0"/>
          </a:p>
        </p:txBody>
      </p:sp>
      <p:sp>
        <p:nvSpPr>
          <p:cNvPr id="47" name="Shape 45"/>
          <p:cNvSpPr/>
          <p:nvPr/>
        </p:nvSpPr>
        <p:spPr>
          <a:xfrm>
            <a:off x="420624" y="3172714"/>
            <a:ext cx="11350447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493776" y="3227578"/>
            <a:ext cx="1857799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Hela varvet: Tillbaka efter några veckor</a:t>
            </a:r>
            <a:endParaRPr lang="en-US" sz="1045" dirty="0"/>
          </a:p>
        </p:txBody>
      </p:sp>
      <p:sp>
        <p:nvSpPr>
          <p:cNvPr id="49" name="Shape 47"/>
          <p:cNvSpPr/>
          <p:nvPr/>
        </p:nvSpPr>
        <p:spPr>
          <a:xfrm>
            <a:off x="2406439" y="3172714"/>
            <a:ext cx="9144" cy="4335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2479591" y="3227578"/>
            <a:ext cx="2838510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 skriva det som blev rätt sedan vecka 1 under Fel förut, rätt nu.</a:t>
            </a:r>
            <a:endParaRPr lang="en-US" sz="1045" dirty="0"/>
          </a:p>
        </p:txBody>
      </p:sp>
      <p:sp>
        <p:nvSpPr>
          <p:cNvPr id="51" name="Shape 49"/>
          <p:cNvSpPr/>
          <p:nvPr/>
        </p:nvSpPr>
        <p:spPr>
          <a:xfrm>
            <a:off x="5372965" y="3172714"/>
            <a:ext cx="9144" cy="4335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5446117" y="3227578"/>
            <a:ext cx="3535820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 visa var eleverna skriver det som blev rätt, och räkna händerna för fel då och rätt i dag.</a:t>
            </a:r>
            <a:endParaRPr lang="en-US" sz="1045" dirty="0"/>
          </a:p>
        </p:txBody>
      </p:sp>
      <p:sp>
        <p:nvSpPr>
          <p:cNvPr id="53" name="Shape 51"/>
          <p:cNvSpPr/>
          <p:nvPr/>
        </p:nvSpPr>
        <p:spPr>
          <a:xfrm>
            <a:off x="9036801" y="3172714"/>
            <a:ext cx="9144" cy="4335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4" name="Text 52"/>
          <p:cNvSpPr txBox="1"/>
          <p:nvPr/>
        </p:nvSpPr>
        <p:spPr>
          <a:xfrm>
            <a:off x="9109953" y="3227578"/>
            <a:ext cx="2606255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nästan alla hittar raden från vecka 1 på provbladet</a:t>
            </a:r>
            <a:endParaRPr lang="en-US" sz="1045" dirty="0"/>
          </a:p>
        </p:txBody>
      </p:sp>
      <p:sp>
        <p:nvSpPr>
          <p:cNvPr id="55" name="Shape 53"/>
          <p:cNvSpPr/>
          <p:nvPr/>
        </p:nvSpPr>
        <p:spPr>
          <a:xfrm>
            <a:off x="420624" y="1145896"/>
            <a:ext cx="11350447" cy="2460371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6086704" y="3697707"/>
            <a:ext cx="18288" cy="2959125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420624" y="3770859"/>
            <a:ext cx="5519776" cy="1102392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420624" y="3770859"/>
            <a:ext cx="36576" cy="1102392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612648" y="3880587"/>
            <a:ext cx="5154016" cy="882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MED DIG PÅ VÄGEN  </a:t>
            </a:r>
            <a:pPr algn="l" indent="0" marL="0">
              <a:buNone/>
            </a:pPr>
            <a:r>
              <a:rPr lang="en-US" sz="1093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Ämneslaget skriver in återkomsterna i grovplaneringen före den tredje veckan med provet och bokar besöken. Specialläraren besöker klassen i vecka 2 och läser provbladen hos dem som ofta har fel. En kollega eller rektor besöker klassen i vecka 5 och läser grovplaneringen. Ni ses igen i slutet av vecka 5 med grovplaneringarna och bestämmer hur ni fortsätter.</a:t>
            </a:r>
            <a:endParaRPr lang="en-US" sz="1093" dirty="0"/>
          </a:p>
        </p:txBody>
      </p:sp>
      <p:sp>
        <p:nvSpPr>
          <p:cNvPr id="60" name="Shape 58"/>
          <p:cNvSpPr/>
          <p:nvPr/>
        </p:nvSpPr>
        <p:spPr>
          <a:xfrm>
            <a:off x="420624" y="5037842"/>
            <a:ext cx="5519776" cy="763848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420624" y="5037842"/>
            <a:ext cx="36576" cy="763848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62" name="Text 60"/>
          <p:cNvSpPr txBox="1"/>
          <p:nvPr/>
        </p:nvSpPr>
        <p:spPr>
          <a:xfrm>
            <a:off x="612648" y="5147570"/>
            <a:ext cx="5154016" cy="544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EFTER DE FÖRSTA VECKORNA  </a:t>
            </a:r>
            <a:pPr algn="l" indent="0" marL="0">
              <a:buNone/>
            </a:pPr>
            <a:r>
              <a:rPr lang="en-US" sz="1093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Ämneslaget går igenom grovplaneringarna en gång i månaden: vad kom tillbaka, och vad föll bort? En kollega är med vid ett prov per termin.</a:t>
            </a:r>
            <a:endParaRPr lang="en-US" sz="1093" dirty="0"/>
          </a:p>
        </p:txBody>
      </p:sp>
      <p:sp>
        <p:nvSpPr>
          <p:cNvPr id="63" name="Text 61"/>
          <p:cNvSpPr txBox="1"/>
          <p:nvPr/>
        </p:nvSpPr>
        <p:spPr>
          <a:xfrm>
            <a:off x="6388456" y="3770859"/>
            <a:ext cx="53826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OM DET GLIDER</a:t>
            </a:r>
            <a:endParaRPr lang="en-US" sz="1200" dirty="0"/>
          </a:p>
        </p:txBody>
      </p:sp>
      <p:sp>
        <p:nvSpPr>
          <p:cNvPr id="64" name="Shape 62"/>
          <p:cNvSpPr/>
          <p:nvPr/>
        </p:nvSpPr>
        <p:spPr>
          <a:xfrm>
            <a:off x="6388456" y="4045179"/>
            <a:ext cx="5382616" cy="29260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65" name="Text 63"/>
          <p:cNvSpPr txBox="1"/>
          <p:nvPr/>
        </p:nvSpPr>
        <p:spPr>
          <a:xfrm>
            <a:off x="6461608" y="4100043"/>
            <a:ext cx="14998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FALLGROPEN</a:t>
            </a:r>
            <a:endParaRPr lang="en-US" sz="1050" dirty="0"/>
          </a:p>
        </p:txBody>
      </p:sp>
      <p:sp>
        <p:nvSpPr>
          <p:cNvPr id="66" name="Text 64"/>
          <p:cNvSpPr txBox="1"/>
          <p:nvPr/>
        </p:nvSpPr>
        <p:spPr>
          <a:xfrm>
            <a:off x="8071166" y="4100043"/>
            <a:ext cx="36633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PRÖVA I STÄLLET</a:t>
            </a:r>
            <a:endParaRPr lang="en-US" sz="1050" dirty="0"/>
          </a:p>
        </p:txBody>
      </p:sp>
      <p:sp>
        <p:nvSpPr>
          <p:cNvPr id="67" name="Shape 65"/>
          <p:cNvSpPr/>
          <p:nvPr/>
        </p:nvSpPr>
        <p:spPr>
          <a:xfrm>
            <a:off x="6388456" y="4337787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8" name="Text 66"/>
          <p:cNvSpPr txBox="1"/>
          <p:nvPr/>
        </p:nvSpPr>
        <p:spPr>
          <a:xfrm>
            <a:off x="6461608" y="4392651"/>
            <a:ext cx="1481542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 Frågorna prövar bara ordet</a:t>
            </a:r>
            <a:endParaRPr lang="en-US" sz="1045" dirty="0"/>
          </a:p>
        </p:txBody>
      </p:sp>
      <p:sp>
        <p:nvSpPr>
          <p:cNvPr id="69" name="Shape 67"/>
          <p:cNvSpPr/>
          <p:nvPr/>
        </p:nvSpPr>
        <p:spPr>
          <a:xfrm>
            <a:off x="7998014" y="4337787"/>
            <a:ext cx="9144" cy="4335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70" name="Text 68"/>
          <p:cNvSpPr txBox="1"/>
          <p:nvPr/>
        </p:nvSpPr>
        <p:spPr>
          <a:xfrm>
            <a:off x="8071166" y="4392651"/>
            <a:ext cx="3645042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Byt en faktafråga mot ”Förklara varför” eller ”Ge ett exempel”, och i matematik mot en blandad uppgift.</a:t>
            </a:r>
            <a:endParaRPr lang="en-US" sz="1045" dirty="0"/>
          </a:p>
        </p:txBody>
      </p:sp>
      <p:sp>
        <p:nvSpPr>
          <p:cNvPr id="71" name="Shape 69"/>
          <p:cNvSpPr/>
          <p:nvPr/>
        </p:nvSpPr>
        <p:spPr>
          <a:xfrm>
            <a:off x="6388456" y="4771339"/>
            <a:ext cx="5382616" cy="433553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6388456" y="4771339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73" name="Text 71"/>
          <p:cNvSpPr txBox="1"/>
          <p:nvPr/>
        </p:nvSpPr>
        <p:spPr>
          <a:xfrm>
            <a:off x="6461608" y="4826203"/>
            <a:ext cx="1481542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 Svaren kommer från någon annan</a:t>
            </a:r>
            <a:endParaRPr lang="en-US" sz="1045" dirty="0"/>
          </a:p>
        </p:txBody>
      </p:sp>
      <p:sp>
        <p:nvSpPr>
          <p:cNvPr id="74" name="Shape 72"/>
          <p:cNvSpPr/>
          <p:nvPr/>
        </p:nvSpPr>
        <p:spPr>
          <a:xfrm>
            <a:off x="7998014" y="4771339"/>
            <a:ext cx="9144" cy="4335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75" name="Text 73"/>
          <p:cNvSpPr txBox="1"/>
          <p:nvPr/>
        </p:nvSpPr>
        <p:spPr>
          <a:xfrm>
            <a:off x="8071166" y="4826203"/>
            <a:ext cx="3645042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Lägg undan böckerna. Alla skriver ett eget svar innan någon säger något, och sedan kommer facit.</a:t>
            </a:r>
            <a:endParaRPr lang="en-US" sz="1045" dirty="0"/>
          </a:p>
        </p:txBody>
      </p:sp>
      <p:sp>
        <p:nvSpPr>
          <p:cNvPr id="76" name="Shape 74"/>
          <p:cNvSpPr/>
          <p:nvPr/>
        </p:nvSpPr>
        <p:spPr>
          <a:xfrm>
            <a:off x="6388456" y="5204892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77" name="Text 75"/>
          <p:cNvSpPr txBox="1"/>
          <p:nvPr/>
        </p:nvSpPr>
        <p:spPr>
          <a:xfrm>
            <a:off x="6461608" y="5259756"/>
            <a:ext cx="1481542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 Facit kommer senare</a:t>
            </a:r>
            <a:endParaRPr lang="en-US" sz="1045" dirty="0"/>
          </a:p>
        </p:txBody>
      </p:sp>
      <p:sp>
        <p:nvSpPr>
          <p:cNvPr id="78" name="Shape 76"/>
          <p:cNvSpPr/>
          <p:nvPr/>
        </p:nvSpPr>
        <p:spPr>
          <a:xfrm>
            <a:off x="7998014" y="5204892"/>
            <a:ext cx="9144" cy="4335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79" name="Text 77"/>
          <p:cNvSpPr txBox="1"/>
          <p:nvPr/>
        </p:nvSpPr>
        <p:spPr>
          <a:xfrm>
            <a:off x="8071166" y="5259756"/>
            <a:ext cx="3645042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Visa facit samma lektion, och eleverna rättar själva med färgpennan.</a:t>
            </a:r>
            <a:endParaRPr lang="en-US" sz="1045" dirty="0"/>
          </a:p>
        </p:txBody>
      </p:sp>
      <p:sp>
        <p:nvSpPr>
          <p:cNvPr id="80" name="Shape 78"/>
          <p:cNvSpPr/>
          <p:nvPr/>
        </p:nvSpPr>
        <p:spPr>
          <a:xfrm>
            <a:off x="6388456" y="5638444"/>
            <a:ext cx="5382616" cy="433553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6388456" y="5638444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82" name="Text 80"/>
          <p:cNvSpPr txBox="1"/>
          <p:nvPr/>
        </p:nvSpPr>
        <p:spPr>
          <a:xfrm>
            <a:off x="6461608" y="5693308"/>
            <a:ext cx="1481542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 Kontrasten blir en uppvisning</a:t>
            </a:r>
            <a:endParaRPr lang="en-US" sz="1045" dirty="0"/>
          </a:p>
        </p:txBody>
      </p:sp>
      <p:sp>
        <p:nvSpPr>
          <p:cNvPr id="83" name="Shape 81"/>
          <p:cNvSpPr/>
          <p:nvPr/>
        </p:nvSpPr>
        <p:spPr>
          <a:xfrm>
            <a:off x="7998014" y="5638444"/>
            <a:ext cx="9144" cy="4335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84" name="Text 82"/>
          <p:cNvSpPr txBox="1"/>
          <p:nvPr/>
        </p:nvSpPr>
        <p:spPr>
          <a:xfrm>
            <a:off x="8071166" y="5693308"/>
            <a:ext cx="3645042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Välj två svar medan eleverna skriver, visa dem utan namn och fråga vad det ena visar som det andra inte visar.</a:t>
            </a:r>
            <a:endParaRPr lang="en-US" sz="1045" dirty="0"/>
          </a:p>
        </p:txBody>
      </p:sp>
      <p:sp>
        <p:nvSpPr>
          <p:cNvPr id="85" name="Shape 83"/>
          <p:cNvSpPr/>
          <p:nvPr/>
        </p:nvSpPr>
        <p:spPr>
          <a:xfrm>
            <a:off x="6388456" y="6071997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86" name="Text 84"/>
          <p:cNvSpPr txBox="1"/>
          <p:nvPr/>
        </p:nvSpPr>
        <p:spPr>
          <a:xfrm>
            <a:off x="6461608" y="6126861"/>
            <a:ext cx="1481542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 Inget kommer tillbaka</a:t>
            </a:r>
            <a:endParaRPr lang="en-US" sz="1045" dirty="0"/>
          </a:p>
        </p:txBody>
      </p:sp>
      <p:sp>
        <p:nvSpPr>
          <p:cNvPr id="87" name="Shape 85"/>
          <p:cNvSpPr/>
          <p:nvPr/>
        </p:nvSpPr>
        <p:spPr>
          <a:xfrm>
            <a:off x="7998014" y="6071997"/>
            <a:ext cx="9144" cy="4335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88" name="Text 86"/>
          <p:cNvSpPr txBox="1"/>
          <p:nvPr/>
        </p:nvSpPr>
        <p:spPr>
          <a:xfrm>
            <a:off x="8071166" y="6126861"/>
            <a:ext cx="3645042" cy="36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4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 en fråga från ett äldre område i varje prov, och välj den ur grovplaneringen.</a:t>
            </a:r>
            <a:endParaRPr lang="en-US" sz="1045" dirty="0"/>
          </a:p>
        </p:txBody>
      </p:sp>
      <p:sp>
        <p:nvSpPr>
          <p:cNvPr id="89" name="Shape 87"/>
          <p:cNvSpPr/>
          <p:nvPr/>
        </p:nvSpPr>
        <p:spPr>
          <a:xfrm>
            <a:off x="6388456" y="4045179"/>
            <a:ext cx="5382616" cy="2460371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90" name="Text 88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niclasfohlin.se/metoder/testbaserat-larande/lathund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niclasfohlin.se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Lathund: Testbaserat lärande</dc:title>
  <dc:subject>Testbaserat lärande är korta prov ur minnet som inte bedöms och inte blir betygsunderlag. Syftet är lärandet: eleverna plockar själva fram det klassen har förstått, ser det rätta samma lektion och jämför två svar. Varje område kommer tillbaka efter veckor och månader, i dina vanliga lektioner.</dc:subject>
  <dc:creator>Niclas Fohlin</dc:creator>
  <cp:lastModifiedBy>Niclas Fohlin</cp:lastModifiedBy>
  <cp:revision>1</cp:revision>
  <dcterms:created xsi:type="dcterms:W3CDTF">2026-11-04T00:00:00Z</dcterms:created>
  <dcterms:modified xsi:type="dcterms:W3CDTF">2026-11-04T00:00:00Z</dcterms:modified>
</cp:coreProperties>
</file>