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notesMasterIdLst>
    <p:notesMasterId r:id="rId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notesMaster" Target="notesMasters/notesMaster1.xml"/><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Antalsuppfattning i grupp: bygga tal, metoden. Ett körschema för fem veckors intensivt stöd i antalsuppfattning för en liten grupp i åk 1–5. Läraren bygger talet först och säger vad hen gör. Sedan bygger eleverna tillsammans med läraren, i par och var för sig, och gör växlingarna själva. Varje vecka har ett fokus, och talen och korten följer gruppens årskurs. © Niclas Fohlin · niclasfohlin.se/stodundervisning/antalsuppfattning-i-grupp/lathund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Antalsuppfattning i grupp: bygga tal, ett pass steg för steg med ett exempel. © Niclas Fohlin · niclasfohlin.se/stodundervisning/antalsuppfattning-i-grupp/lathund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Antalsuppfattning i grupp: bygga tal, mallen som används under passet. © Niclas Fohlin · niclasfohlin.se/stodundervisning/antalsuppfattning-i-grupp/lathund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Antalsuppfattning i grupp: bygga tal, materialet: krav, var det finns, vad som ligger på bordet, checklistan och uppföljningen. © Niclas Fohlin · niclasfohlin.se/stodundervisning/antalsuppfattning-i-grupp/lathund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Antalsuppfattning i grupp: bygga tal</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METODEN · 1/4</a:t>
            </a:r>
            <a:endParaRPr lang="en-US" sz="1275" dirty="0"/>
          </a:p>
        </p:txBody>
      </p:sp>
      <p:sp>
        <p:nvSpPr>
          <p:cNvPr id="6" name="Shape 4"/>
          <p:cNvSpPr/>
          <p:nvPr/>
        </p:nvSpPr>
        <p:spPr>
          <a:xfrm>
            <a:off x="0" y="603504"/>
            <a:ext cx="12191695" cy="749808"/>
          </a:xfrm>
          <a:prstGeom prst="rect">
            <a:avLst/>
          </a:prstGeom>
          <a:solidFill>
            <a:srgbClr val="F3F6FA"/>
          </a:solidFill>
          <a:ln w="12700">
            <a:solidFill>
              <a:srgbClr val="F3F6FA"/>
            </a:solidFill>
            <a:prstDash val="solid"/>
          </a:ln>
        </p:spPr>
      </p:sp>
      <p:sp>
        <p:nvSpPr>
          <p:cNvPr id="7" name="Shape 5"/>
          <p:cNvSpPr/>
          <p:nvPr/>
        </p:nvSpPr>
        <p:spPr>
          <a:xfrm>
            <a:off x="0" y="1335024"/>
            <a:ext cx="12191695" cy="18288"/>
          </a:xfrm>
          <a:prstGeom prst="rect">
            <a:avLst/>
          </a:prstGeom>
          <a:solidFill>
            <a:srgbClr val="14202B"/>
          </a:solidFill>
          <a:ln w="12700">
            <a:solidFill>
              <a:srgbClr val="14202B"/>
            </a:solidFill>
            <a:prstDash val="solid"/>
          </a:ln>
        </p:spPr>
      </p:sp>
      <p:sp>
        <p:nvSpPr>
          <p:cNvPr id="8" name="Text 6"/>
          <p:cNvSpPr txBox="1"/>
          <p:nvPr/>
        </p:nvSpPr>
        <p:spPr>
          <a:xfrm>
            <a:off x="420624"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PASSLÄNGD</a:t>
            </a:r>
            <a:endParaRPr lang="en-US" sz="1200" dirty="0"/>
          </a:p>
        </p:txBody>
      </p:sp>
      <p:sp>
        <p:nvSpPr>
          <p:cNvPr id="9" name="Text 7"/>
          <p:cNvSpPr txBox="1"/>
          <p:nvPr/>
        </p:nvSpPr>
        <p:spPr>
          <a:xfrm>
            <a:off x="420624"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30 minuter</a:t>
            </a:r>
            <a:endParaRPr lang="en-US" sz="1200" dirty="0"/>
          </a:p>
        </p:txBody>
      </p:sp>
      <p:sp>
        <p:nvSpPr>
          <p:cNvPr id="10" name="Shape 8"/>
          <p:cNvSpPr/>
          <p:nvPr/>
        </p:nvSpPr>
        <p:spPr>
          <a:xfrm>
            <a:off x="3125648" y="603504"/>
            <a:ext cx="9144" cy="731520"/>
          </a:xfrm>
          <a:prstGeom prst="rect">
            <a:avLst/>
          </a:prstGeom>
          <a:solidFill>
            <a:srgbClr val="E1E6EB"/>
          </a:solidFill>
          <a:ln w="12700">
            <a:solidFill>
              <a:srgbClr val="E1E6EB"/>
            </a:solidFill>
            <a:prstDash val="solid"/>
          </a:ln>
        </p:spPr>
      </p:sp>
      <p:sp>
        <p:nvSpPr>
          <p:cNvPr id="11" name="Text 9"/>
          <p:cNvSpPr txBox="1"/>
          <p:nvPr/>
        </p:nvSpPr>
        <p:spPr>
          <a:xfrm>
            <a:off x="3363392"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GRUPP</a:t>
            </a:r>
            <a:endParaRPr lang="en-US" sz="1200" dirty="0"/>
          </a:p>
        </p:txBody>
      </p:sp>
      <p:sp>
        <p:nvSpPr>
          <p:cNvPr id="12" name="Text 10"/>
          <p:cNvSpPr txBox="1"/>
          <p:nvPr/>
        </p:nvSpPr>
        <p:spPr>
          <a:xfrm>
            <a:off x="3363392"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Två till sex elever</a:t>
            </a:r>
            <a:endParaRPr lang="en-US" sz="1200" dirty="0"/>
          </a:p>
        </p:txBody>
      </p:sp>
      <p:sp>
        <p:nvSpPr>
          <p:cNvPr id="13" name="Shape 11"/>
          <p:cNvSpPr/>
          <p:nvPr/>
        </p:nvSpPr>
        <p:spPr>
          <a:xfrm>
            <a:off x="6068416" y="603504"/>
            <a:ext cx="9144" cy="731520"/>
          </a:xfrm>
          <a:prstGeom prst="rect">
            <a:avLst/>
          </a:prstGeom>
          <a:solidFill>
            <a:srgbClr val="E1E6EB"/>
          </a:solidFill>
          <a:ln w="12700">
            <a:solidFill>
              <a:srgbClr val="E1E6EB"/>
            </a:solidFill>
            <a:prstDash val="solid"/>
          </a:ln>
        </p:spPr>
      </p:sp>
      <p:sp>
        <p:nvSpPr>
          <p:cNvPr id="14" name="Text 12"/>
          <p:cNvSpPr txBox="1"/>
          <p:nvPr/>
        </p:nvSpPr>
        <p:spPr>
          <a:xfrm>
            <a:off x="6306160"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FREKVENS</a:t>
            </a:r>
            <a:endParaRPr lang="en-US" sz="1200" dirty="0"/>
          </a:p>
        </p:txBody>
      </p:sp>
      <p:sp>
        <p:nvSpPr>
          <p:cNvPr id="15" name="Text 13"/>
          <p:cNvSpPr txBox="1"/>
          <p:nvPr/>
        </p:nvSpPr>
        <p:spPr>
          <a:xfrm>
            <a:off x="6306160"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Tre pass i veckan i fem veckor</a:t>
            </a:r>
            <a:endParaRPr lang="en-US" sz="1200" dirty="0"/>
          </a:p>
        </p:txBody>
      </p:sp>
      <p:sp>
        <p:nvSpPr>
          <p:cNvPr id="16" name="Shape 14"/>
          <p:cNvSpPr/>
          <p:nvPr/>
        </p:nvSpPr>
        <p:spPr>
          <a:xfrm>
            <a:off x="9011183" y="603504"/>
            <a:ext cx="9144" cy="731520"/>
          </a:xfrm>
          <a:prstGeom prst="rect">
            <a:avLst/>
          </a:prstGeom>
          <a:solidFill>
            <a:srgbClr val="E1E6EB"/>
          </a:solidFill>
          <a:ln w="12700">
            <a:solidFill>
              <a:srgbClr val="E1E6EB"/>
            </a:solidFill>
            <a:prstDash val="solid"/>
          </a:ln>
        </p:spPr>
      </p:sp>
      <p:sp>
        <p:nvSpPr>
          <p:cNvPr id="17" name="Text 15"/>
          <p:cNvSpPr txBox="1"/>
          <p:nvPr/>
        </p:nvSpPr>
        <p:spPr>
          <a:xfrm>
            <a:off x="9248927"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INNEHÅLL</a:t>
            </a:r>
            <a:endParaRPr lang="en-US" sz="1200" dirty="0"/>
          </a:p>
        </p:txBody>
      </p:sp>
      <p:sp>
        <p:nvSpPr>
          <p:cNvPr id="18" name="Text 16"/>
          <p:cNvSpPr txBox="1"/>
          <p:nvPr/>
        </p:nvSpPr>
        <p:spPr>
          <a:xfrm>
            <a:off x="9248927"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Ett fokus i veckan</a:t>
            </a:r>
            <a:endParaRPr lang="en-US" sz="1200" dirty="0"/>
          </a:p>
        </p:txBody>
      </p:sp>
      <p:sp>
        <p:nvSpPr>
          <p:cNvPr id="19" name="Shape 17"/>
          <p:cNvSpPr/>
          <p:nvPr/>
        </p:nvSpPr>
        <p:spPr>
          <a:xfrm>
            <a:off x="5385816" y="1353312"/>
            <a:ext cx="18288" cy="5303520"/>
          </a:xfrm>
          <a:prstGeom prst="rect">
            <a:avLst/>
          </a:prstGeom>
          <a:solidFill>
            <a:srgbClr val="14202B"/>
          </a:solidFill>
          <a:ln w="12700">
            <a:solidFill>
              <a:srgbClr val="14202B"/>
            </a:solidFill>
            <a:prstDash val="solid"/>
          </a:ln>
        </p:spPr>
      </p:sp>
      <p:sp>
        <p:nvSpPr>
          <p:cNvPr id="20" name="Text 18"/>
          <p:cNvSpPr txBox="1"/>
          <p:nvPr/>
        </p:nvSpPr>
        <p:spPr>
          <a:xfrm>
            <a:off x="420624" y="1508760"/>
            <a:ext cx="484632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SÅ FUNGERAR INSATSEN</a:t>
            </a:r>
            <a:endParaRPr lang="en-US" sz="1200" dirty="0"/>
          </a:p>
        </p:txBody>
      </p:sp>
      <p:sp>
        <p:nvSpPr>
          <p:cNvPr id="21" name="Text 19"/>
          <p:cNvSpPr txBox="1"/>
          <p:nvPr/>
        </p:nvSpPr>
        <p:spPr>
          <a:xfrm>
            <a:off x="420624" y="1792224"/>
            <a:ext cx="4818888" cy="1558671"/>
          </a:xfrm>
          <a:prstGeom prst="rect">
            <a:avLst/>
          </a:prstGeom>
          <a:noFill/>
          <a:ln/>
        </p:spPr>
        <p:txBody>
          <a:bodyPr wrap="square" lIns="0" tIns="0" rIns="0" bIns="0" rtlCol="0" anchor="t"/>
          <a:lstStyle/>
          <a:p>
            <a:pPr algn="l" indent="0" marL="0">
              <a:spcAft>
                <a:spcPts val="800"/>
              </a:spcAft>
              <a:buNone/>
            </a:pPr>
            <a:r>
              <a:rPr lang="en-US" sz="1200" dirty="0">
                <a:solidFill>
                  <a:srgbClr val="14202B"/>
                </a:solidFill>
                <a:latin typeface="Calibri" pitchFamily="34" charset="0"/>
                <a:ea typeface="Calibri" pitchFamily="34" charset="-122"/>
                <a:cs typeface="Calibri" pitchFamily="34" charset="-120"/>
              </a:rPr>
              <a:t>Intensivt stöd i fem veckor för en liten grupp i åk 1–5. Läraren gör först och sätter ord på varje handgrepp: bygger, lyfter och pekar. Sedan gör gruppen samma sak tillsammans, i par, var för sig och till sist gemensamt igen.</a:t>
            </a:r>
            <a:endParaRPr lang="en-US" sz="1200" dirty="0"/>
          </a:p>
          <a:p>
            <a:pPr algn="l" indent="0" marL="0">
              <a:spcAft>
                <a:spcPts val="800"/>
              </a:spcAft>
              <a:buNone/>
            </a:pPr>
            <a:r>
              <a:rPr lang="en-US" sz="1200" dirty="0">
                <a:solidFill>
                  <a:srgbClr val="14202B"/>
                </a:solidFill>
                <a:latin typeface="Calibri" pitchFamily="34" charset="0"/>
                <a:ea typeface="Calibri" pitchFamily="34" charset="-122"/>
                <a:cs typeface="Calibri" pitchFamily="34" charset="-120"/>
              </a:rPr>
              <a:t>Veckorna: bygga och säga tal, siffrans plats och nollan, lägga till och växla upp, ta bort och växla ned, från material till skrift. Pass 1 tiobas, pass 2 talbrickor, pass 3 pengar och skrift. Talområdet följer årskursen: 0–30 i åk 1, 0–100 i åk 2, 0–1 000 i åk 3 och upp till 10 000 i åk 4–5. Före första passet gör du kartläggningen i gruppens paket.</a:t>
            </a:r>
            <a:endParaRPr lang="en-US" sz="1200" dirty="0"/>
          </a:p>
        </p:txBody>
      </p:sp>
      <p:sp>
        <p:nvSpPr>
          <p:cNvPr id="22" name="Shape 20"/>
          <p:cNvSpPr/>
          <p:nvPr/>
        </p:nvSpPr>
        <p:spPr>
          <a:xfrm>
            <a:off x="420624" y="3442335"/>
            <a:ext cx="4672584" cy="1922145"/>
          </a:xfrm>
          <a:prstGeom prst="rect">
            <a:avLst/>
          </a:prstGeom>
          <a:solidFill>
            <a:srgbClr val="FFFFFF"/>
          </a:solidFill>
          <a:ln w="12700">
            <a:solidFill>
              <a:srgbClr val="14202B"/>
            </a:solidFill>
            <a:prstDash val="solid"/>
          </a:ln>
        </p:spPr>
      </p:sp>
      <p:sp>
        <p:nvSpPr>
          <p:cNvPr id="23" name="Shape 21"/>
          <p:cNvSpPr/>
          <p:nvPr/>
        </p:nvSpPr>
        <p:spPr>
          <a:xfrm>
            <a:off x="429768" y="3451479"/>
            <a:ext cx="4654296" cy="310896"/>
          </a:xfrm>
          <a:prstGeom prst="rect">
            <a:avLst/>
          </a:prstGeom>
          <a:solidFill>
            <a:srgbClr val="14202B"/>
          </a:solidFill>
          <a:ln w="12700">
            <a:solidFill>
              <a:srgbClr val="14202B"/>
            </a:solidFill>
            <a:prstDash val="solid"/>
          </a:ln>
        </p:spPr>
      </p:sp>
      <p:sp>
        <p:nvSpPr>
          <p:cNvPr id="24" name="Text 22"/>
          <p:cNvSpPr txBox="1"/>
          <p:nvPr/>
        </p:nvSpPr>
        <p:spPr>
          <a:xfrm>
            <a:off x="557784" y="3506343"/>
            <a:ext cx="4398264"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TRE SAKER ATT HÅLLA FAST VID</a:t>
            </a:r>
            <a:endParaRPr lang="en-US" sz="1200" dirty="0"/>
          </a:p>
        </p:txBody>
      </p:sp>
      <p:sp>
        <p:nvSpPr>
          <p:cNvPr id="25" name="Text 23"/>
          <p:cNvSpPr txBox="1"/>
          <p:nvPr/>
        </p:nvSpPr>
        <p:spPr>
          <a:xfrm>
            <a:off x="557784" y="3826383"/>
            <a:ext cx="4434840" cy="488315"/>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Gör först och sätt ord på det.</a:t>
            </a:r>
            <a:pPr algn="l" indent="0" marL="0">
              <a:buNone/>
            </a:pPr>
            <a:r>
              <a:rPr lang="en-US" sz="1250" dirty="0">
                <a:solidFill>
                  <a:srgbClr val="14202B"/>
                </a:solidFill>
                <a:latin typeface="Calibri" pitchFamily="34" charset="0"/>
                <a:ea typeface="Calibri" pitchFamily="34" charset="-122"/>
                <a:cs typeface="Calibri" pitchFamily="34" charset="-120"/>
              </a:rPr>
              <a:t> Bygg, visa, lyft och peka framför eleverna, och säg vad du gör.</a:t>
            </a:r>
            <a:endParaRPr lang="en-US" sz="1250" dirty="0"/>
          </a:p>
        </p:txBody>
      </p:sp>
      <p:sp>
        <p:nvSpPr>
          <p:cNvPr id="26" name="Text 24"/>
          <p:cNvSpPr txBox="1"/>
          <p:nvPr/>
        </p:nvSpPr>
        <p:spPr>
          <a:xfrm>
            <a:off x="557784" y="4314698"/>
            <a:ext cx="4434840" cy="488315"/>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Växla i materialet och säg det.</a:t>
            </a:r>
            <a:pPr algn="l" indent="0" marL="0">
              <a:buNone/>
            </a:pPr>
            <a:r>
              <a:rPr lang="en-US" sz="1250" dirty="0">
                <a:solidFill>
                  <a:srgbClr val="14202B"/>
                </a:solidFill>
                <a:latin typeface="Calibri" pitchFamily="34" charset="0"/>
                <a:ea typeface="Calibri" pitchFamily="34" charset="-122"/>
                <a:cs typeface="Calibri" pitchFamily="34" charset="-120"/>
              </a:rPr>
              <a:t> Tio ental blir ett tiotal, varje gång.</a:t>
            </a:r>
            <a:endParaRPr lang="en-US" sz="1250" dirty="0"/>
          </a:p>
        </p:txBody>
      </p:sp>
      <p:sp>
        <p:nvSpPr>
          <p:cNvPr id="27" name="Text 25"/>
          <p:cNvSpPr txBox="1"/>
          <p:nvPr/>
        </p:nvSpPr>
        <p:spPr>
          <a:xfrm>
            <a:off x="557784" y="4803013"/>
            <a:ext cx="4434840" cy="488315"/>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Ett fokus i veckan.</a:t>
            </a:r>
            <a:pPr algn="l" indent="0" marL="0">
              <a:buNone/>
            </a:pPr>
            <a:r>
              <a:rPr lang="en-US" sz="1250" dirty="0">
                <a:solidFill>
                  <a:srgbClr val="14202B"/>
                </a:solidFill>
                <a:latin typeface="Calibri" pitchFamily="34" charset="0"/>
                <a:ea typeface="Calibri" pitchFamily="34" charset="-122"/>
                <a:cs typeface="Calibri" pitchFamily="34" charset="-120"/>
              </a:rPr>
              <a:t> Samma fokus i tre material, så att eleverna ser det som är gemensamt.</a:t>
            </a:r>
            <a:endParaRPr lang="en-US" sz="1250" dirty="0"/>
          </a:p>
        </p:txBody>
      </p:sp>
      <p:sp>
        <p:nvSpPr>
          <p:cNvPr id="28" name="Text 26"/>
          <p:cNvSpPr txBox="1"/>
          <p:nvPr/>
        </p:nvSpPr>
        <p:spPr>
          <a:xfrm>
            <a:off x="420624" y="5501640"/>
            <a:ext cx="484632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ARBETSFORM</a:t>
            </a:r>
            <a:endParaRPr lang="en-US" sz="1200" dirty="0"/>
          </a:p>
        </p:txBody>
      </p:sp>
      <p:sp>
        <p:nvSpPr>
          <p:cNvPr id="29" name="Text 27"/>
          <p:cNvSpPr txBox="1"/>
          <p:nvPr/>
        </p:nvSpPr>
        <p:spPr>
          <a:xfrm>
            <a:off x="420624" y="5757672"/>
            <a:ext cx="4818888" cy="85344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Läraren visar (eleverna tittar) → gemensamt (alla gör likadant, ett handgrepp i taget) → i par (den ena bygger, den andra kontrollerar) → enskilt (var och en bygger och säger) → gemensamt igen (alla visar och berättar)</a:t>
            </a:r>
            <a:endParaRPr lang="en-US" sz="1200" dirty="0"/>
          </a:p>
        </p:txBody>
      </p:sp>
      <p:sp>
        <p:nvSpPr>
          <p:cNvPr id="30" name="Text 28"/>
          <p:cNvSpPr txBox="1"/>
          <p:nvPr/>
        </p:nvSpPr>
        <p:spPr>
          <a:xfrm>
            <a:off x="5687568" y="1508760"/>
            <a:ext cx="630936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PASSETS FEM FASER · TIDER OCH FRASER</a:t>
            </a:r>
            <a:endParaRPr lang="en-US" sz="1200" dirty="0"/>
          </a:p>
        </p:txBody>
      </p:sp>
      <p:sp>
        <p:nvSpPr>
          <p:cNvPr id="31" name="Shape 29"/>
          <p:cNvSpPr/>
          <p:nvPr/>
        </p:nvSpPr>
        <p:spPr>
          <a:xfrm>
            <a:off x="5687568" y="1792224"/>
            <a:ext cx="6089904" cy="320040"/>
          </a:xfrm>
          <a:prstGeom prst="rect">
            <a:avLst/>
          </a:prstGeom>
          <a:solidFill>
            <a:srgbClr val="14202B"/>
          </a:solidFill>
          <a:ln w="12700">
            <a:solidFill>
              <a:srgbClr val="14202B"/>
            </a:solidFill>
            <a:prstDash val="solid"/>
          </a:ln>
        </p:spPr>
      </p:sp>
      <p:sp>
        <p:nvSpPr>
          <p:cNvPr id="32" name="Text 30"/>
          <p:cNvSpPr txBox="1"/>
          <p:nvPr/>
        </p:nvSpPr>
        <p:spPr>
          <a:xfrm>
            <a:off x="5824728" y="1856232"/>
            <a:ext cx="1417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STEG</a:t>
            </a:r>
            <a:endParaRPr lang="en-US" sz="1200" dirty="0"/>
          </a:p>
        </p:txBody>
      </p:sp>
      <p:sp>
        <p:nvSpPr>
          <p:cNvPr id="33" name="Shape 31"/>
          <p:cNvSpPr/>
          <p:nvPr/>
        </p:nvSpPr>
        <p:spPr>
          <a:xfrm>
            <a:off x="7287768" y="1792224"/>
            <a:ext cx="9144" cy="320040"/>
          </a:xfrm>
          <a:prstGeom prst="rect">
            <a:avLst/>
          </a:prstGeom>
          <a:solidFill>
            <a:srgbClr val="4A5361"/>
          </a:solidFill>
          <a:ln w="12700">
            <a:solidFill>
              <a:srgbClr val="4A5361"/>
            </a:solidFill>
            <a:prstDash val="solid"/>
          </a:ln>
        </p:spPr>
      </p:sp>
      <p:sp>
        <p:nvSpPr>
          <p:cNvPr id="34" name="Text 32"/>
          <p:cNvSpPr txBox="1"/>
          <p:nvPr/>
        </p:nvSpPr>
        <p:spPr>
          <a:xfrm>
            <a:off x="7434072" y="1856232"/>
            <a:ext cx="4215384"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EXEMPELFRASER</a:t>
            </a:r>
            <a:endParaRPr lang="en-US" sz="1200" dirty="0"/>
          </a:p>
        </p:txBody>
      </p:sp>
      <p:sp>
        <p:nvSpPr>
          <p:cNvPr id="35" name="Shape 33"/>
          <p:cNvSpPr/>
          <p:nvPr/>
        </p:nvSpPr>
        <p:spPr>
          <a:xfrm>
            <a:off x="5687568" y="2112264"/>
            <a:ext cx="1600200" cy="1198423"/>
          </a:xfrm>
          <a:prstGeom prst="rect">
            <a:avLst/>
          </a:prstGeom>
          <a:solidFill>
            <a:srgbClr val="F3F6FA"/>
          </a:solidFill>
          <a:ln w="12700">
            <a:solidFill>
              <a:srgbClr val="F3F6FA"/>
            </a:solidFill>
            <a:prstDash val="solid"/>
          </a:ln>
        </p:spPr>
      </p:sp>
      <p:sp>
        <p:nvSpPr>
          <p:cNvPr id="36" name="Shape 34"/>
          <p:cNvSpPr/>
          <p:nvPr/>
        </p:nvSpPr>
        <p:spPr>
          <a:xfrm>
            <a:off x="7287768" y="2112264"/>
            <a:ext cx="9144" cy="1198423"/>
          </a:xfrm>
          <a:prstGeom prst="rect">
            <a:avLst/>
          </a:prstGeom>
          <a:solidFill>
            <a:srgbClr val="E1E6EB"/>
          </a:solidFill>
          <a:ln w="12700">
            <a:solidFill>
              <a:srgbClr val="E1E6EB"/>
            </a:solidFill>
            <a:prstDash val="solid"/>
          </a:ln>
        </p:spPr>
      </p:sp>
      <p:sp>
        <p:nvSpPr>
          <p:cNvPr id="37" name="Text 35"/>
          <p:cNvSpPr txBox="1"/>
          <p:nvPr/>
        </p:nvSpPr>
        <p:spPr>
          <a:xfrm>
            <a:off x="5824728" y="2203704"/>
            <a:ext cx="1371600" cy="246888"/>
          </a:xfrm>
          <a:prstGeom prst="rect">
            <a:avLst/>
          </a:prstGeom>
          <a:noFill/>
          <a:ln/>
        </p:spPr>
        <p:txBody>
          <a:bodyPr wrap="square" lIns="0" tIns="0" rIns="0" bIns="0" rtlCol="0" anchor="t"/>
          <a:lstStyle/>
          <a:p>
            <a:pPr algn="l" indent="0" marL="0">
              <a:buNone/>
            </a:pPr>
            <a:r>
              <a:rPr lang="en-US" sz="1275" b="1" dirty="0">
                <a:solidFill>
                  <a:srgbClr val="14202B"/>
                </a:solidFill>
                <a:latin typeface="Calibri" pitchFamily="34" charset="0"/>
                <a:ea typeface="Calibri" pitchFamily="34" charset="-122"/>
                <a:cs typeface="Calibri" pitchFamily="34" charset="-120"/>
              </a:rPr>
              <a:t>1 · Första talet</a:t>
            </a:r>
            <a:endParaRPr lang="en-US" sz="1275" dirty="0"/>
          </a:p>
        </p:txBody>
      </p:sp>
      <p:sp>
        <p:nvSpPr>
          <p:cNvPr id="38" name="Text 36"/>
          <p:cNvSpPr txBox="1"/>
          <p:nvPr/>
        </p:nvSpPr>
        <p:spPr>
          <a:xfrm>
            <a:off x="5824728" y="2468880"/>
            <a:ext cx="1371600" cy="814375"/>
          </a:xfrm>
          <a:prstGeom prst="rect">
            <a:avLst/>
          </a:prstGeom>
          <a:noFill/>
          <a:ln/>
        </p:spPr>
        <p:txBody>
          <a:bodyPr wrap="square" lIns="0" tIns="0" rIns="0" bIns="0" rtlCol="0" anchor="t"/>
          <a:lstStyle/>
          <a:p>
            <a:pPr algn="l" indent="0" marL="0">
              <a:buNone/>
            </a:pPr>
            <a:r>
              <a:rPr lang="en-US" sz="1150" dirty="0">
                <a:solidFill>
                  <a:srgbClr val="4B5866"/>
                </a:solidFill>
                <a:latin typeface="Calibri" pitchFamily="34" charset="0"/>
                <a:ea typeface="Calibri" pitchFamily="34" charset="-122"/>
                <a:cs typeface="Calibri" pitchFamily="34" charset="-120"/>
              </a:rPr>
              <a:t>0–6 min</a:t>
            </a:r>
            <a:endParaRPr lang="en-US" sz="1150" dirty="0"/>
          </a:p>
        </p:txBody>
      </p:sp>
      <p:sp>
        <p:nvSpPr>
          <p:cNvPr id="39" name="Text 37"/>
          <p:cNvSpPr txBox="1"/>
          <p:nvPr/>
        </p:nvSpPr>
        <p:spPr>
          <a:xfrm>
            <a:off x="7434072" y="2203704"/>
            <a:ext cx="4215384" cy="1061263"/>
          </a:xfrm>
          <a:prstGeom prst="rect">
            <a:avLst/>
          </a:prstGeom>
          <a:noFill/>
          <a:ln/>
        </p:spPr>
        <p:txBody>
          <a:bodyPr wrap="square" lIns="0" tIns="0" rIns="0" bIns="0" rtlCol="0" anchor="t"/>
          <a:lstStyle/>
          <a:p>
            <a:pPr algn="l" indent="0" marL="0">
              <a:spcAft>
                <a:spcPts val="300"/>
              </a:spcAft>
              <a:buNone/>
            </a:pPr>
            <a:r>
              <a:rPr lang="en-US" sz="1275" i="1" dirty="0">
                <a:solidFill>
                  <a:srgbClr val="14202B"/>
                </a:solidFill>
                <a:latin typeface="Calibri" pitchFamily="34" charset="0"/>
                <a:ea typeface="Calibri" pitchFamily="34" charset="-122"/>
                <a:cs typeface="Calibri" pitchFamily="34" charset="-120"/>
              </a:rPr>
              <a:t>”Jag lägger tre tiostavar på tiotalens plats och sex ental på entalens.”</a:t>
            </a:r>
            <a:endParaRPr lang="en-US" sz="1275" dirty="0"/>
          </a:p>
          <a:p>
            <a:pPr algn="l" indent="0" marL="0">
              <a:spcAft>
                <a:spcPts val="300"/>
              </a:spcAft>
              <a:buNone/>
            </a:pPr>
            <a:r>
              <a:rPr lang="en-US" sz="1275" i="1" dirty="0">
                <a:solidFill>
                  <a:srgbClr val="14202B"/>
                </a:solidFill>
                <a:latin typeface="Calibri" pitchFamily="34" charset="0"/>
                <a:ea typeface="Calibri" pitchFamily="34" charset="-122"/>
                <a:cs typeface="Calibri" pitchFamily="34" charset="-120"/>
              </a:rPr>
              <a:t>”Jag lyfter en tiostav. Den är tio ental som sitter ihop.”</a:t>
            </a:r>
            <a:endParaRPr lang="en-US" sz="1275" dirty="0"/>
          </a:p>
        </p:txBody>
      </p:sp>
      <p:sp>
        <p:nvSpPr>
          <p:cNvPr id="40" name="Shape 38"/>
          <p:cNvSpPr/>
          <p:nvPr/>
        </p:nvSpPr>
        <p:spPr>
          <a:xfrm>
            <a:off x="5687568" y="3310687"/>
            <a:ext cx="1600200" cy="836536"/>
          </a:xfrm>
          <a:prstGeom prst="rect">
            <a:avLst/>
          </a:prstGeom>
          <a:solidFill>
            <a:srgbClr val="F3F6FA"/>
          </a:solidFill>
          <a:ln w="12700">
            <a:solidFill>
              <a:srgbClr val="F3F6FA"/>
            </a:solidFill>
            <a:prstDash val="solid"/>
          </a:ln>
        </p:spPr>
      </p:sp>
      <p:sp>
        <p:nvSpPr>
          <p:cNvPr id="41" name="Shape 39"/>
          <p:cNvSpPr/>
          <p:nvPr/>
        </p:nvSpPr>
        <p:spPr>
          <a:xfrm>
            <a:off x="5687568" y="3310687"/>
            <a:ext cx="6089904" cy="9144"/>
          </a:xfrm>
          <a:prstGeom prst="rect">
            <a:avLst/>
          </a:prstGeom>
          <a:solidFill>
            <a:srgbClr val="E1E6EB"/>
          </a:solidFill>
          <a:ln w="12700">
            <a:solidFill>
              <a:srgbClr val="E1E6EB"/>
            </a:solidFill>
            <a:prstDash val="solid"/>
          </a:ln>
        </p:spPr>
      </p:sp>
      <p:sp>
        <p:nvSpPr>
          <p:cNvPr id="42" name="Shape 40"/>
          <p:cNvSpPr/>
          <p:nvPr/>
        </p:nvSpPr>
        <p:spPr>
          <a:xfrm>
            <a:off x="7287768" y="3310687"/>
            <a:ext cx="9144" cy="836536"/>
          </a:xfrm>
          <a:prstGeom prst="rect">
            <a:avLst/>
          </a:prstGeom>
          <a:solidFill>
            <a:srgbClr val="E1E6EB"/>
          </a:solidFill>
          <a:ln w="12700">
            <a:solidFill>
              <a:srgbClr val="E1E6EB"/>
            </a:solidFill>
            <a:prstDash val="solid"/>
          </a:ln>
        </p:spPr>
      </p:sp>
      <p:sp>
        <p:nvSpPr>
          <p:cNvPr id="43" name="Text 41"/>
          <p:cNvSpPr txBox="1"/>
          <p:nvPr/>
        </p:nvSpPr>
        <p:spPr>
          <a:xfrm>
            <a:off x="5824728" y="3402127"/>
            <a:ext cx="1371600" cy="246888"/>
          </a:xfrm>
          <a:prstGeom prst="rect">
            <a:avLst/>
          </a:prstGeom>
          <a:noFill/>
          <a:ln/>
        </p:spPr>
        <p:txBody>
          <a:bodyPr wrap="square" lIns="0" tIns="0" rIns="0" bIns="0" rtlCol="0" anchor="t"/>
          <a:lstStyle/>
          <a:p>
            <a:pPr algn="l" indent="0" marL="0">
              <a:buNone/>
            </a:pPr>
            <a:r>
              <a:rPr lang="en-US" sz="1275" b="1" dirty="0">
                <a:solidFill>
                  <a:srgbClr val="14202B"/>
                </a:solidFill>
                <a:latin typeface="Calibri" pitchFamily="34" charset="0"/>
                <a:ea typeface="Calibri" pitchFamily="34" charset="-122"/>
                <a:cs typeface="Calibri" pitchFamily="34" charset="-120"/>
              </a:rPr>
              <a:t>2 · Samma tal</a:t>
            </a:r>
            <a:endParaRPr lang="en-US" sz="1275" dirty="0"/>
          </a:p>
        </p:txBody>
      </p:sp>
      <p:sp>
        <p:nvSpPr>
          <p:cNvPr id="44" name="Text 42"/>
          <p:cNvSpPr txBox="1"/>
          <p:nvPr/>
        </p:nvSpPr>
        <p:spPr>
          <a:xfrm>
            <a:off x="5824728" y="3667303"/>
            <a:ext cx="1371600" cy="452488"/>
          </a:xfrm>
          <a:prstGeom prst="rect">
            <a:avLst/>
          </a:prstGeom>
          <a:noFill/>
          <a:ln/>
        </p:spPr>
        <p:txBody>
          <a:bodyPr wrap="square" lIns="0" tIns="0" rIns="0" bIns="0" rtlCol="0" anchor="t"/>
          <a:lstStyle/>
          <a:p>
            <a:pPr algn="l" indent="0" marL="0">
              <a:buNone/>
            </a:pPr>
            <a:r>
              <a:rPr lang="en-US" sz="1150" dirty="0">
                <a:solidFill>
                  <a:srgbClr val="4B5866"/>
                </a:solidFill>
                <a:latin typeface="Calibri" pitchFamily="34" charset="0"/>
                <a:ea typeface="Calibri" pitchFamily="34" charset="-122"/>
                <a:cs typeface="Calibri" pitchFamily="34" charset="-120"/>
              </a:rPr>
              <a:t>6–12 min</a:t>
            </a:r>
            <a:endParaRPr lang="en-US" sz="1150" dirty="0"/>
          </a:p>
        </p:txBody>
      </p:sp>
      <p:sp>
        <p:nvSpPr>
          <p:cNvPr id="45" name="Text 43"/>
          <p:cNvSpPr txBox="1"/>
          <p:nvPr/>
        </p:nvSpPr>
        <p:spPr>
          <a:xfrm>
            <a:off x="7434072" y="3402127"/>
            <a:ext cx="4215384" cy="699376"/>
          </a:xfrm>
          <a:prstGeom prst="rect">
            <a:avLst/>
          </a:prstGeom>
          <a:noFill/>
          <a:ln/>
        </p:spPr>
        <p:txBody>
          <a:bodyPr wrap="square" lIns="0" tIns="0" rIns="0" bIns="0" rtlCol="0" anchor="t"/>
          <a:lstStyle/>
          <a:p>
            <a:pPr algn="l" indent="0" marL="0">
              <a:spcAft>
                <a:spcPts val="300"/>
              </a:spcAft>
              <a:buNone/>
            </a:pPr>
            <a:r>
              <a:rPr lang="en-US" sz="1275" i="1" dirty="0">
                <a:solidFill>
                  <a:srgbClr val="14202B"/>
                </a:solidFill>
                <a:latin typeface="Calibri" pitchFamily="34" charset="0"/>
                <a:ea typeface="Calibri" pitchFamily="34" charset="-122"/>
                <a:cs typeface="Calibri" pitchFamily="34" charset="-120"/>
              </a:rPr>
              <a:t>”Lyft tiostavarna med mig. Hur många tiotal?”</a:t>
            </a:r>
            <a:endParaRPr lang="en-US" sz="1275" dirty="0"/>
          </a:p>
          <a:p>
            <a:pPr algn="l" indent="0" marL="0">
              <a:spcAft>
                <a:spcPts val="300"/>
              </a:spcAft>
              <a:buNone/>
            </a:pPr>
            <a:r>
              <a:rPr lang="en-US" sz="1275" i="1" dirty="0">
                <a:solidFill>
                  <a:srgbClr val="14202B"/>
                </a:solidFill>
                <a:latin typeface="Calibri" pitchFamily="34" charset="0"/>
                <a:ea typeface="Calibri" pitchFamily="34" charset="-122"/>
                <a:cs typeface="Calibri" pitchFamily="34" charset="-120"/>
              </a:rPr>
              <a:t>”Peka på entalen med mig. Hur många är de?”</a:t>
            </a:r>
            <a:endParaRPr lang="en-US" sz="1275" dirty="0"/>
          </a:p>
        </p:txBody>
      </p:sp>
      <p:sp>
        <p:nvSpPr>
          <p:cNvPr id="46" name="Shape 44"/>
          <p:cNvSpPr/>
          <p:nvPr/>
        </p:nvSpPr>
        <p:spPr>
          <a:xfrm>
            <a:off x="5687568" y="4147223"/>
            <a:ext cx="1600200" cy="836536"/>
          </a:xfrm>
          <a:prstGeom prst="rect">
            <a:avLst/>
          </a:prstGeom>
          <a:solidFill>
            <a:srgbClr val="F3F6FA"/>
          </a:solidFill>
          <a:ln w="12700">
            <a:solidFill>
              <a:srgbClr val="F3F6FA"/>
            </a:solidFill>
            <a:prstDash val="solid"/>
          </a:ln>
        </p:spPr>
      </p:sp>
      <p:sp>
        <p:nvSpPr>
          <p:cNvPr id="47" name="Shape 45"/>
          <p:cNvSpPr/>
          <p:nvPr/>
        </p:nvSpPr>
        <p:spPr>
          <a:xfrm>
            <a:off x="5687568" y="4147223"/>
            <a:ext cx="6089904" cy="9144"/>
          </a:xfrm>
          <a:prstGeom prst="rect">
            <a:avLst/>
          </a:prstGeom>
          <a:solidFill>
            <a:srgbClr val="E1E6EB"/>
          </a:solidFill>
          <a:ln w="12700">
            <a:solidFill>
              <a:srgbClr val="E1E6EB"/>
            </a:solidFill>
            <a:prstDash val="solid"/>
          </a:ln>
        </p:spPr>
      </p:sp>
      <p:sp>
        <p:nvSpPr>
          <p:cNvPr id="48" name="Shape 46"/>
          <p:cNvSpPr/>
          <p:nvPr/>
        </p:nvSpPr>
        <p:spPr>
          <a:xfrm>
            <a:off x="7287768" y="4147223"/>
            <a:ext cx="9144" cy="836536"/>
          </a:xfrm>
          <a:prstGeom prst="rect">
            <a:avLst/>
          </a:prstGeom>
          <a:solidFill>
            <a:srgbClr val="E1E6EB"/>
          </a:solidFill>
          <a:ln w="12700">
            <a:solidFill>
              <a:srgbClr val="E1E6EB"/>
            </a:solidFill>
            <a:prstDash val="solid"/>
          </a:ln>
        </p:spPr>
      </p:sp>
      <p:sp>
        <p:nvSpPr>
          <p:cNvPr id="49" name="Text 47"/>
          <p:cNvSpPr txBox="1"/>
          <p:nvPr/>
        </p:nvSpPr>
        <p:spPr>
          <a:xfrm>
            <a:off x="5824728" y="4238663"/>
            <a:ext cx="1371600" cy="246888"/>
          </a:xfrm>
          <a:prstGeom prst="rect">
            <a:avLst/>
          </a:prstGeom>
          <a:noFill/>
          <a:ln/>
        </p:spPr>
        <p:txBody>
          <a:bodyPr wrap="square" lIns="0" tIns="0" rIns="0" bIns="0" rtlCol="0" anchor="t"/>
          <a:lstStyle/>
          <a:p>
            <a:pPr algn="l" indent="0" marL="0">
              <a:buNone/>
            </a:pPr>
            <a:r>
              <a:rPr lang="en-US" sz="1275" b="1" dirty="0">
                <a:solidFill>
                  <a:srgbClr val="14202B"/>
                </a:solidFill>
                <a:latin typeface="Calibri" pitchFamily="34" charset="0"/>
                <a:ea typeface="Calibri" pitchFamily="34" charset="-122"/>
                <a:cs typeface="Calibri" pitchFamily="34" charset="-120"/>
              </a:rPr>
              <a:t>3 · Korten</a:t>
            </a:r>
            <a:endParaRPr lang="en-US" sz="1275" dirty="0"/>
          </a:p>
        </p:txBody>
      </p:sp>
      <p:sp>
        <p:nvSpPr>
          <p:cNvPr id="50" name="Text 48"/>
          <p:cNvSpPr txBox="1"/>
          <p:nvPr/>
        </p:nvSpPr>
        <p:spPr>
          <a:xfrm>
            <a:off x="5824728" y="4503839"/>
            <a:ext cx="1371600" cy="452488"/>
          </a:xfrm>
          <a:prstGeom prst="rect">
            <a:avLst/>
          </a:prstGeom>
          <a:noFill/>
          <a:ln/>
        </p:spPr>
        <p:txBody>
          <a:bodyPr wrap="square" lIns="0" tIns="0" rIns="0" bIns="0" rtlCol="0" anchor="t"/>
          <a:lstStyle/>
          <a:p>
            <a:pPr algn="l" indent="0" marL="0">
              <a:buNone/>
            </a:pPr>
            <a:r>
              <a:rPr lang="en-US" sz="1150" dirty="0">
                <a:solidFill>
                  <a:srgbClr val="4B5866"/>
                </a:solidFill>
                <a:latin typeface="Calibri" pitchFamily="34" charset="0"/>
                <a:ea typeface="Calibri" pitchFamily="34" charset="-122"/>
                <a:cs typeface="Calibri" pitchFamily="34" charset="-120"/>
              </a:rPr>
              <a:t>12–21 min</a:t>
            </a:r>
            <a:endParaRPr lang="en-US" sz="1150" dirty="0"/>
          </a:p>
        </p:txBody>
      </p:sp>
      <p:sp>
        <p:nvSpPr>
          <p:cNvPr id="51" name="Text 49"/>
          <p:cNvSpPr txBox="1"/>
          <p:nvPr/>
        </p:nvSpPr>
        <p:spPr>
          <a:xfrm>
            <a:off x="7434072" y="4238663"/>
            <a:ext cx="4215384" cy="699376"/>
          </a:xfrm>
          <a:prstGeom prst="rect">
            <a:avLst/>
          </a:prstGeom>
          <a:noFill/>
          <a:ln/>
        </p:spPr>
        <p:txBody>
          <a:bodyPr wrap="square" lIns="0" tIns="0" rIns="0" bIns="0" rtlCol="0" anchor="t"/>
          <a:lstStyle/>
          <a:p>
            <a:pPr algn="l" indent="0" marL="0">
              <a:spcAft>
                <a:spcPts val="300"/>
              </a:spcAft>
              <a:buNone/>
            </a:pPr>
            <a:r>
              <a:rPr lang="en-US" sz="1275" i="1" dirty="0">
                <a:solidFill>
                  <a:srgbClr val="14202B"/>
                </a:solidFill>
                <a:latin typeface="Calibri" pitchFamily="34" charset="0"/>
                <a:ea typeface="Calibri" pitchFamily="34" charset="-122"/>
                <a:cs typeface="Calibri" pitchFamily="34" charset="-120"/>
              </a:rPr>
              <a:t>”Bygg 36. Ta bort 12. Vad har ni kvar?”</a:t>
            </a:r>
            <a:endParaRPr lang="en-US" sz="1275" dirty="0"/>
          </a:p>
          <a:p>
            <a:pPr algn="l" indent="0" marL="0">
              <a:spcAft>
                <a:spcPts val="300"/>
              </a:spcAft>
              <a:buNone/>
            </a:pPr>
            <a:r>
              <a:rPr lang="en-US" sz="1275" i="1" dirty="0">
                <a:solidFill>
                  <a:srgbClr val="14202B"/>
                </a:solidFill>
                <a:latin typeface="Calibri" pitchFamily="34" charset="0"/>
                <a:ea typeface="Calibri" pitchFamily="34" charset="-122"/>
                <a:cs typeface="Calibri" pitchFamily="34" charset="-120"/>
              </a:rPr>
              <a:t>”Säg vad du gör medan du gör det.”</a:t>
            </a:r>
            <a:endParaRPr lang="en-US" sz="1275" dirty="0"/>
          </a:p>
        </p:txBody>
      </p:sp>
      <p:sp>
        <p:nvSpPr>
          <p:cNvPr id="52" name="Shape 50"/>
          <p:cNvSpPr/>
          <p:nvPr/>
        </p:nvSpPr>
        <p:spPr>
          <a:xfrm>
            <a:off x="5687568" y="4983759"/>
            <a:ext cx="1600200" cy="836536"/>
          </a:xfrm>
          <a:prstGeom prst="rect">
            <a:avLst/>
          </a:prstGeom>
          <a:solidFill>
            <a:srgbClr val="F3F6FA"/>
          </a:solidFill>
          <a:ln w="12700">
            <a:solidFill>
              <a:srgbClr val="F3F6FA"/>
            </a:solidFill>
            <a:prstDash val="solid"/>
          </a:ln>
        </p:spPr>
      </p:sp>
      <p:sp>
        <p:nvSpPr>
          <p:cNvPr id="53" name="Shape 51"/>
          <p:cNvSpPr/>
          <p:nvPr/>
        </p:nvSpPr>
        <p:spPr>
          <a:xfrm>
            <a:off x="5687568" y="4983759"/>
            <a:ext cx="6089904" cy="9144"/>
          </a:xfrm>
          <a:prstGeom prst="rect">
            <a:avLst/>
          </a:prstGeom>
          <a:solidFill>
            <a:srgbClr val="E1E6EB"/>
          </a:solidFill>
          <a:ln w="12700">
            <a:solidFill>
              <a:srgbClr val="E1E6EB"/>
            </a:solidFill>
            <a:prstDash val="solid"/>
          </a:ln>
        </p:spPr>
      </p:sp>
      <p:sp>
        <p:nvSpPr>
          <p:cNvPr id="54" name="Shape 52"/>
          <p:cNvSpPr/>
          <p:nvPr/>
        </p:nvSpPr>
        <p:spPr>
          <a:xfrm>
            <a:off x="7287768" y="4983759"/>
            <a:ext cx="9144" cy="836536"/>
          </a:xfrm>
          <a:prstGeom prst="rect">
            <a:avLst/>
          </a:prstGeom>
          <a:solidFill>
            <a:srgbClr val="E1E6EB"/>
          </a:solidFill>
          <a:ln w="12700">
            <a:solidFill>
              <a:srgbClr val="E1E6EB"/>
            </a:solidFill>
            <a:prstDash val="solid"/>
          </a:ln>
        </p:spPr>
      </p:sp>
      <p:sp>
        <p:nvSpPr>
          <p:cNvPr id="55" name="Text 53"/>
          <p:cNvSpPr txBox="1"/>
          <p:nvPr/>
        </p:nvSpPr>
        <p:spPr>
          <a:xfrm>
            <a:off x="5824728" y="5075199"/>
            <a:ext cx="1371600" cy="246888"/>
          </a:xfrm>
          <a:prstGeom prst="rect">
            <a:avLst/>
          </a:prstGeom>
          <a:noFill/>
          <a:ln/>
        </p:spPr>
        <p:txBody>
          <a:bodyPr wrap="square" lIns="0" tIns="0" rIns="0" bIns="0" rtlCol="0" anchor="t"/>
          <a:lstStyle/>
          <a:p>
            <a:pPr algn="l" indent="0" marL="0">
              <a:buNone/>
            </a:pPr>
            <a:r>
              <a:rPr lang="en-US" sz="1275" b="1" dirty="0">
                <a:solidFill>
                  <a:srgbClr val="14202B"/>
                </a:solidFill>
                <a:latin typeface="Calibri" pitchFamily="34" charset="0"/>
                <a:ea typeface="Calibri" pitchFamily="34" charset="-122"/>
                <a:cs typeface="Calibri" pitchFamily="34" charset="-120"/>
              </a:rPr>
              <a:t>4 · Två kort</a:t>
            </a:r>
            <a:endParaRPr lang="en-US" sz="1275" dirty="0"/>
          </a:p>
        </p:txBody>
      </p:sp>
      <p:sp>
        <p:nvSpPr>
          <p:cNvPr id="56" name="Text 54"/>
          <p:cNvSpPr txBox="1"/>
          <p:nvPr/>
        </p:nvSpPr>
        <p:spPr>
          <a:xfrm>
            <a:off x="5824728" y="5340375"/>
            <a:ext cx="1371600" cy="452488"/>
          </a:xfrm>
          <a:prstGeom prst="rect">
            <a:avLst/>
          </a:prstGeom>
          <a:noFill/>
          <a:ln/>
        </p:spPr>
        <p:txBody>
          <a:bodyPr wrap="square" lIns="0" tIns="0" rIns="0" bIns="0" rtlCol="0" anchor="t"/>
          <a:lstStyle/>
          <a:p>
            <a:pPr algn="l" indent="0" marL="0">
              <a:buNone/>
            </a:pPr>
            <a:r>
              <a:rPr lang="en-US" sz="1150" dirty="0">
                <a:solidFill>
                  <a:srgbClr val="4B5866"/>
                </a:solidFill>
                <a:latin typeface="Calibri" pitchFamily="34" charset="0"/>
                <a:ea typeface="Calibri" pitchFamily="34" charset="-122"/>
                <a:cs typeface="Calibri" pitchFamily="34" charset="-120"/>
              </a:rPr>
              <a:t>21–26 min</a:t>
            </a:r>
            <a:endParaRPr lang="en-US" sz="1150" dirty="0"/>
          </a:p>
        </p:txBody>
      </p:sp>
      <p:sp>
        <p:nvSpPr>
          <p:cNvPr id="57" name="Text 55"/>
          <p:cNvSpPr txBox="1"/>
          <p:nvPr/>
        </p:nvSpPr>
        <p:spPr>
          <a:xfrm>
            <a:off x="7434072" y="5075199"/>
            <a:ext cx="4215384" cy="699376"/>
          </a:xfrm>
          <a:prstGeom prst="rect">
            <a:avLst/>
          </a:prstGeom>
          <a:noFill/>
          <a:ln/>
        </p:spPr>
        <p:txBody>
          <a:bodyPr wrap="square" lIns="0" tIns="0" rIns="0" bIns="0" rtlCol="0" anchor="t"/>
          <a:lstStyle/>
          <a:p>
            <a:pPr algn="l" indent="0" marL="0">
              <a:spcAft>
                <a:spcPts val="300"/>
              </a:spcAft>
              <a:buNone/>
            </a:pPr>
            <a:r>
              <a:rPr lang="en-US" sz="1275" i="1" dirty="0">
                <a:solidFill>
                  <a:srgbClr val="14202B"/>
                </a:solidFill>
                <a:latin typeface="Calibri" pitchFamily="34" charset="0"/>
                <a:ea typeface="Calibri" pitchFamily="34" charset="-122"/>
                <a:cs typeface="Calibri" pitchFamily="34" charset="-120"/>
              </a:rPr>
              <a:t>”Bygg ditt kort och berätta vad du gör.”</a:t>
            </a:r>
            <a:endParaRPr lang="en-US" sz="1275" dirty="0"/>
          </a:p>
          <a:p>
            <a:pPr algn="l" indent="0" marL="0">
              <a:spcAft>
                <a:spcPts val="300"/>
              </a:spcAft>
              <a:buNone/>
            </a:pPr>
            <a:r>
              <a:rPr lang="en-US" sz="1275" i="1" dirty="0">
                <a:solidFill>
                  <a:srgbClr val="14202B"/>
                </a:solidFill>
                <a:latin typeface="Calibri" pitchFamily="34" charset="0"/>
                <a:ea typeface="Calibri" pitchFamily="34" charset="-122"/>
                <a:cs typeface="Calibri" pitchFamily="34" charset="-120"/>
              </a:rPr>
              <a:t>”Varför fick du växla?”</a:t>
            </a:r>
            <a:endParaRPr lang="en-US" sz="1275" dirty="0"/>
          </a:p>
        </p:txBody>
      </p:sp>
      <p:sp>
        <p:nvSpPr>
          <p:cNvPr id="58" name="Shape 56"/>
          <p:cNvSpPr/>
          <p:nvPr/>
        </p:nvSpPr>
        <p:spPr>
          <a:xfrm>
            <a:off x="5687568" y="5820296"/>
            <a:ext cx="1600200" cy="836536"/>
          </a:xfrm>
          <a:prstGeom prst="rect">
            <a:avLst/>
          </a:prstGeom>
          <a:solidFill>
            <a:srgbClr val="F3F6FA"/>
          </a:solidFill>
          <a:ln w="12700">
            <a:solidFill>
              <a:srgbClr val="F3F6FA"/>
            </a:solidFill>
            <a:prstDash val="solid"/>
          </a:ln>
        </p:spPr>
      </p:sp>
      <p:sp>
        <p:nvSpPr>
          <p:cNvPr id="59" name="Shape 57"/>
          <p:cNvSpPr/>
          <p:nvPr/>
        </p:nvSpPr>
        <p:spPr>
          <a:xfrm>
            <a:off x="5687568" y="5820296"/>
            <a:ext cx="6089904" cy="9144"/>
          </a:xfrm>
          <a:prstGeom prst="rect">
            <a:avLst/>
          </a:prstGeom>
          <a:solidFill>
            <a:srgbClr val="E1E6EB"/>
          </a:solidFill>
          <a:ln w="12700">
            <a:solidFill>
              <a:srgbClr val="E1E6EB"/>
            </a:solidFill>
            <a:prstDash val="solid"/>
          </a:ln>
        </p:spPr>
      </p:sp>
      <p:sp>
        <p:nvSpPr>
          <p:cNvPr id="60" name="Shape 58"/>
          <p:cNvSpPr/>
          <p:nvPr/>
        </p:nvSpPr>
        <p:spPr>
          <a:xfrm>
            <a:off x="7287768" y="5820296"/>
            <a:ext cx="9144" cy="836536"/>
          </a:xfrm>
          <a:prstGeom prst="rect">
            <a:avLst/>
          </a:prstGeom>
          <a:solidFill>
            <a:srgbClr val="E1E6EB"/>
          </a:solidFill>
          <a:ln w="12700">
            <a:solidFill>
              <a:srgbClr val="E1E6EB"/>
            </a:solidFill>
            <a:prstDash val="solid"/>
          </a:ln>
        </p:spPr>
      </p:sp>
      <p:sp>
        <p:nvSpPr>
          <p:cNvPr id="61" name="Text 59"/>
          <p:cNvSpPr txBox="1"/>
          <p:nvPr/>
        </p:nvSpPr>
        <p:spPr>
          <a:xfrm>
            <a:off x="5824728" y="5911736"/>
            <a:ext cx="1371600" cy="246888"/>
          </a:xfrm>
          <a:prstGeom prst="rect">
            <a:avLst/>
          </a:prstGeom>
          <a:noFill/>
          <a:ln/>
        </p:spPr>
        <p:txBody>
          <a:bodyPr wrap="square" lIns="0" tIns="0" rIns="0" bIns="0" rtlCol="0" anchor="t"/>
          <a:lstStyle/>
          <a:p>
            <a:pPr algn="l" indent="0" marL="0">
              <a:buNone/>
            </a:pPr>
            <a:r>
              <a:rPr lang="en-US" sz="1275" b="1" dirty="0">
                <a:solidFill>
                  <a:srgbClr val="14202B"/>
                </a:solidFill>
                <a:latin typeface="Calibri" pitchFamily="34" charset="0"/>
                <a:ea typeface="Calibri" pitchFamily="34" charset="-122"/>
                <a:cs typeface="Calibri" pitchFamily="34" charset="-120"/>
              </a:rPr>
              <a:t>5 · Andra talet</a:t>
            </a:r>
            <a:endParaRPr lang="en-US" sz="1275" dirty="0"/>
          </a:p>
        </p:txBody>
      </p:sp>
      <p:sp>
        <p:nvSpPr>
          <p:cNvPr id="62" name="Text 60"/>
          <p:cNvSpPr txBox="1"/>
          <p:nvPr/>
        </p:nvSpPr>
        <p:spPr>
          <a:xfrm>
            <a:off x="5824728" y="6176912"/>
            <a:ext cx="1371600" cy="452488"/>
          </a:xfrm>
          <a:prstGeom prst="rect">
            <a:avLst/>
          </a:prstGeom>
          <a:noFill/>
          <a:ln/>
        </p:spPr>
        <p:txBody>
          <a:bodyPr wrap="square" lIns="0" tIns="0" rIns="0" bIns="0" rtlCol="0" anchor="t"/>
          <a:lstStyle/>
          <a:p>
            <a:pPr algn="l" indent="0" marL="0">
              <a:buNone/>
            </a:pPr>
            <a:r>
              <a:rPr lang="en-US" sz="1150" dirty="0">
                <a:solidFill>
                  <a:srgbClr val="4B5866"/>
                </a:solidFill>
                <a:latin typeface="Calibri" pitchFamily="34" charset="0"/>
                <a:ea typeface="Calibri" pitchFamily="34" charset="-122"/>
                <a:cs typeface="Calibri" pitchFamily="34" charset="-120"/>
              </a:rPr>
              <a:t>26–30 min</a:t>
            </a:r>
            <a:endParaRPr lang="en-US" sz="1150" dirty="0"/>
          </a:p>
        </p:txBody>
      </p:sp>
      <p:sp>
        <p:nvSpPr>
          <p:cNvPr id="63" name="Text 61"/>
          <p:cNvSpPr txBox="1"/>
          <p:nvPr/>
        </p:nvSpPr>
        <p:spPr>
          <a:xfrm>
            <a:off x="7434072" y="5911736"/>
            <a:ext cx="4215384" cy="699376"/>
          </a:xfrm>
          <a:prstGeom prst="rect">
            <a:avLst/>
          </a:prstGeom>
          <a:noFill/>
          <a:ln/>
        </p:spPr>
        <p:txBody>
          <a:bodyPr wrap="square" lIns="0" tIns="0" rIns="0" bIns="0" rtlCol="0" anchor="t"/>
          <a:lstStyle/>
          <a:p>
            <a:pPr algn="l" indent="0" marL="0">
              <a:spcAft>
                <a:spcPts val="300"/>
              </a:spcAft>
              <a:buNone/>
            </a:pPr>
            <a:r>
              <a:rPr lang="en-US" sz="1275" i="1" dirty="0">
                <a:solidFill>
                  <a:srgbClr val="14202B"/>
                </a:solidFill>
                <a:latin typeface="Calibri" pitchFamily="34" charset="0"/>
                <a:ea typeface="Calibri" pitchFamily="34" charset="-122"/>
                <a:cs typeface="Calibri" pitchFamily="34" charset="-120"/>
              </a:rPr>
              <a:t>”Vad hände när entalen blev tio?”</a:t>
            </a:r>
            <a:endParaRPr lang="en-US" sz="1275" dirty="0"/>
          </a:p>
          <a:p>
            <a:pPr algn="l" indent="0" marL="0">
              <a:spcAft>
                <a:spcPts val="300"/>
              </a:spcAft>
              <a:buNone/>
            </a:pPr>
            <a:r>
              <a:rPr lang="en-US" sz="1275" i="1" dirty="0">
                <a:solidFill>
                  <a:srgbClr val="14202B"/>
                </a:solidFill>
                <a:latin typeface="Calibri" pitchFamily="34" charset="0"/>
                <a:ea typeface="Calibri" pitchFamily="34" charset="-122"/>
                <a:cs typeface="Calibri" pitchFamily="34" charset="-120"/>
              </a:rPr>
              <a:t>”Visa oss och säg det.”</a:t>
            </a:r>
            <a:endParaRPr lang="en-US" sz="1275" dirty="0"/>
          </a:p>
        </p:txBody>
      </p:sp>
      <p:sp>
        <p:nvSpPr>
          <p:cNvPr id="64" name="Shape 62"/>
          <p:cNvSpPr/>
          <p:nvPr/>
        </p:nvSpPr>
        <p:spPr>
          <a:xfrm>
            <a:off x="5687568" y="1792224"/>
            <a:ext cx="6089904" cy="4864608"/>
          </a:xfrm>
          <a:prstGeom prst="rect">
            <a:avLst/>
          </a:prstGeom>
          <a:ln w="12700">
            <a:solidFill>
              <a:srgbClr val="14202B"/>
            </a:solidFill>
            <a:prstDash val="solid"/>
          </a:ln>
        </p:spPr>
      </p:sp>
      <p:sp>
        <p:nvSpPr>
          <p:cNvPr id="65" name="Text 63"/>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niclasfohlin.se/stodundervisning/antalsuppfattning-i-grupp/lathund</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Vi kör ett pass: lägga till och växla upp</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ETT PASS · 2/4</a:t>
            </a:r>
            <a:endParaRPr lang="en-US" sz="1275" dirty="0"/>
          </a:p>
        </p:txBody>
      </p:sp>
      <p:sp>
        <p:nvSpPr>
          <p:cNvPr id="6" name="Shape 4"/>
          <p:cNvSpPr/>
          <p:nvPr/>
        </p:nvSpPr>
        <p:spPr>
          <a:xfrm>
            <a:off x="0" y="603504"/>
            <a:ext cx="12191695" cy="18288"/>
          </a:xfrm>
          <a:prstGeom prst="rect">
            <a:avLst/>
          </a:prstGeom>
          <a:solidFill>
            <a:srgbClr val="14202B"/>
          </a:solidFill>
          <a:ln w="12700">
            <a:solidFill>
              <a:srgbClr val="14202B"/>
            </a:solidFill>
            <a:prstDash val="solid"/>
          </a:ln>
        </p:spPr>
      </p:sp>
      <p:sp>
        <p:nvSpPr>
          <p:cNvPr id="7" name="Shape 5"/>
          <p:cNvSpPr/>
          <p:nvPr/>
        </p:nvSpPr>
        <p:spPr>
          <a:xfrm>
            <a:off x="5385816" y="621792"/>
            <a:ext cx="18288" cy="6035040"/>
          </a:xfrm>
          <a:prstGeom prst="rect">
            <a:avLst/>
          </a:prstGeom>
          <a:solidFill>
            <a:srgbClr val="14202B"/>
          </a:solidFill>
          <a:ln w="12700">
            <a:solidFill>
              <a:srgbClr val="14202B"/>
            </a:solidFill>
            <a:prstDash val="solid"/>
          </a:ln>
        </p:spPr>
      </p:sp>
      <p:sp>
        <p:nvSpPr>
          <p:cNvPr id="8" name="Text 6"/>
          <p:cNvSpPr txBox="1"/>
          <p:nvPr/>
        </p:nvSpPr>
        <p:spPr>
          <a:xfrm>
            <a:off x="420624" y="804672"/>
            <a:ext cx="493776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GRUPPEN · FYRA ELEVER, ÅK 2, VECKA 3, PASS 1</a:t>
            </a:r>
            <a:endParaRPr lang="en-US" sz="1200" dirty="0"/>
          </a:p>
        </p:txBody>
      </p:sp>
      <p:sp>
        <p:nvSpPr>
          <p:cNvPr id="9" name="Shape 7"/>
          <p:cNvSpPr/>
          <p:nvPr/>
        </p:nvSpPr>
        <p:spPr>
          <a:xfrm>
            <a:off x="420624" y="1097280"/>
            <a:ext cx="4818888" cy="3288792"/>
          </a:xfrm>
          <a:prstGeom prst="rect">
            <a:avLst/>
          </a:prstGeom>
          <a:solidFill>
            <a:srgbClr val="F8FAFC"/>
          </a:solidFill>
          <a:ln w="9525">
            <a:solidFill>
              <a:srgbClr val="E1E6EB"/>
            </a:solidFill>
            <a:prstDash val="solid"/>
          </a:ln>
        </p:spPr>
      </p:sp>
      <p:sp>
        <p:nvSpPr>
          <p:cNvPr id="10" name="Text 8"/>
          <p:cNvSpPr txBox="1"/>
          <p:nvPr/>
        </p:nvSpPr>
        <p:spPr>
          <a:xfrm>
            <a:off x="557784" y="1188720"/>
            <a:ext cx="4544568" cy="3105912"/>
          </a:xfrm>
          <a:prstGeom prst="rect">
            <a:avLst/>
          </a:prstGeom>
          <a:noFill/>
          <a:ln/>
        </p:spPr>
        <p:txBody>
          <a:bodyPr wrap="square" lIns="0" tIns="0" rIns="0" bIns="0" rtlCol="0" anchor="t"/>
          <a:lstStyle/>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Läraren bygger 38 och berättar vad hen gör: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”Tre tiostavar på tiotalens plats, åtta ental här.”</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Läraren lyfter en stav: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”Tio ental som sitter ihop.”</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Sedan fem ental, ett i taget: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”Nio, tio. Tio ental bredvid en tiostav. Lika långa. Jag byter. Fyra tiotal och tre ental. 43.”</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Alla bygger 38 + 5 tillsammans, ett handgrepp i taget: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”Lyft en tiostav med mig. Hur många ental är den?”</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Läraren läser kortet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”Bygg 47. Lägg till 6.”</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Ibrahim och Oskar skriver 413.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”Får det ligga tretton ental på en plats?”</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frågar läraren. Ibrahim byter och säger: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”Fem tiotal och tre ental. 53.”</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Ibrahim bygger 68 + 14 själv och säger: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”Jag bytte tio ental mot en tiostav. 82.”</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Till sist bygger alla 56 + 7: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”Vad hände när entalen blev tio?”</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Läraren noterar att Ibrahim och Oskar växlade efter frågan.</a:t>
            </a:r>
            <a:endParaRPr lang="en-US" sz="1150" dirty="0"/>
          </a:p>
        </p:txBody>
      </p:sp>
      <p:sp>
        <p:nvSpPr>
          <p:cNvPr id="11" name="Shape 9"/>
          <p:cNvSpPr/>
          <p:nvPr/>
        </p:nvSpPr>
        <p:spPr>
          <a:xfrm>
            <a:off x="420624" y="4523232"/>
            <a:ext cx="4818888" cy="914400"/>
          </a:xfrm>
          <a:prstGeom prst="rect">
            <a:avLst/>
          </a:prstGeom>
          <a:solidFill>
            <a:srgbClr val="FBF3E4"/>
          </a:solidFill>
          <a:ln w="12700">
            <a:solidFill>
              <a:srgbClr val="FBF3E4"/>
            </a:solidFill>
            <a:prstDash val="solid"/>
          </a:ln>
        </p:spPr>
      </p:sp>
      <p:sp>
        <p:nvSpPr>
          <p:cNvPr id="12" name="Shape 10"/>
          <p:cNvSpPr/>
          <p:nvPr/>
        </p:nvSpPr>
        <p:spPr>
          <a:xfrm>
            <a:off x="420624" y="4523232"/>
            <a:ext cx="36576" cy="914400"/>
          </a:xfrm>
          <a:prstGeom prst="rect">
            <a:avLst/>
          </a:prstGeom>
          <a:solidFill>
            <a:srgbClr val="8A5A1E"/>
          </a:solidFill>
          <a:ln w="12700">
            <a:solidFill>
              <a:srgbClr val="8A5A1E"/>
            </a:solidFill>
            <a:prstDash val="solid"/>
          </a:ln>
        </p:spPr>
      </p:sp>
      <p:sp>
        <p:nvSpPr>
          <p:cNvPr id="13" name="Text 11"/>
          <p:cNvSpPr txBox="1"/>
          <p:nvPr/>
        </p:nvSpPr>
        <p:spPr>
          <a:xfrm>
            <a:off x="612648" y="4632960"/>
            <a:ext cx="4453128" cy="694944"/>
          </a:xfrm>
          <a:prstGeom prst="rect">
            <a:avLst/>
          </a:prstGeom>
          <a:noFill/>
          <a:ln/>
        </p:spPr>
        <p:txBody>
          <a:bodyPr wrap="square" lIns="0" tIns="0" rIns="0" bIns="0" rtlCol="0" anchor="ctr"/>
          <a:lstStyle/>
          <a:p>
            <a:pPr algn="l" indent="0" marL="0">
              <a:buNone/>
            </a:pPr>
            <a:r>
              <a:rPr lang="en-US" sz="1100" dirty="0">
                <a:solidFill>
                  <a:srgbClr val="8A5A1E"/>
                </a:solidFill>
                <a:latin typeface="Consolas" pitchFamily="34" charset="0"/>
                <a:ea typeface="Consolas" pitchFamily="34" charset="-122"/>
                <a:cs typeface="Consolas" pitchFamily="34" charset="-120"/>
              </a:rPr>
              <a:t>DET JAG FÖRBEREDDE  </a:t>
            </a:r>
            <a:pPr algn="l" indent="0" marL="0">
              <a:buNone/>
            </a:pPr>
            <a:r>
              <a:rPr lang="en-US" sz="1200" dirty="0">
                <a:solidFill>
                  <a:srgbClr val="14202B"/>
                </a:solidFill>
                <a:latin typeface="Calibri" pitchFamily="34" charset="0"/>
                <a:ea typeface="Calibri" pitchFamily="34" charset="-122"/>
                <a:cs typeface="Calibri" pitchFamily="34" charset="-120"/>
              </a:rPr>
              <a:t>Byggt 38 + 5 och 56 + 7 och sagt orden högt. Tiobas och en talsortsmatta per elev. Veckans kort för åk 2, klippta.</a:t>
            </a:r>
            <a:endParaRPr lang="en-US" sz="1200" dirty="0"/>
          </a:p>
        </p:txBody>
      </p:sp>
      <p:sp>
        <p:nvSpPr>
          <p:cNvPr id="14" name="Shape 12"/>
          <p:cNvSpPr/>
          <p:nvPr/>
        </p:nvSpPr>
        <p:spPr>
          <a:xfrm>
            <a:off x="420624" y="5574792"/>
            <a:ext cx="4818888" cy="1082040"/>
          </a:xfrm>
          <a:prstGeom prst="rect">
            <a:avLst/>
          </a:prstGeom>
          <a:solidFill>
            <a:srgbClr val="FBF3E4"/>
          </a:solidFill>
          <a:ln w="12700">
            <a:solidFill>
              <a:srgbClr val="FBF3E4"/>
            </a:solidFill>
            <a:prstDash val="solid"/>
          </a:ln>
        </p:spPr>
      </p:sp>
      <p:sp>
        <p:nvSpPr>
          <p:cNvPr id="15" name="Shape 13"/>
          <p:cNvSpPr/>
          <p:nvPr/>
        </p:nvSpPr>
        <p:spPr>
          <a:xfrm>
            <a:off x="420624" y="5574792"/>
            <a:ext cx="36576" cy="1082040"/>
          </a:xfrm>
          <a:prstGeom prst="rect">
            <a:avLst/>
          </a:prstGeom>
          <a:solidFill>
            <a:srgbClr val="8A5A1E"/>
          </a:solidFill>
          <a:ln w="12700">
            <a:solidFill>
              <a:srgbClr val="8A5A1E"/>
            </a:solidFill>
            <a:prstDash val="solid"/>
          </a:ln>
        </p:spPr>
      </p:sp>
      <p:sp>
        <p:nvSpPr>
          <p:cNvPr id="16" name="Text 14"/>
          <p:cNvSpPr txBox="1"/>
          <p:nvPr/>
        </p:nvSpPr>
        <p:spPr>
          <a:xfrm>
            <a:off x="612648" y="5684520"/>
            <a:ext cx="4453128" cy="862584"/>
          </a:xfrm>
          <a:prstGeom prst="rect">
            <a:avLst/>
          </a:prstGeom>
          <a:noFill/>
          <a:ln/>
        </p:spPr>
        <p:txBody>
          <a:bodyPr wrap="square" lIns="0" tIns="0" rIns="0" bIns="0" rtlCol="0" anchor="ctr"/>
          <a:lstStyle/>
          <a:p>
            <a:pPr algn="l" indent="0" marL="0">
              <a:buNone/>
            </a:pPr>
            <a:r>
              <a:rPr lang="en-US" sz="1100" dirty="0">
                <a:solidFill>
                  <a:srgbClr val="8A5A1E"/>
                </a:solidFill>
                <a:latin typeface="Consolas" pitchFamily="34" charset="0"/>
                <a:ea typeface="Consolas" pitchFamily="34" charset="-122"/>
                <a:cs typeface="Consolas" pitchFamily="34" charset="-120"/>
              </a:rPr>
              <a:t>KLAR TIDIGT  </a:t>
            </a:r>
            <a:pPr algn="l" indent="0" marL="0">
              <a:buNone/>
            </a:pPr>
            <a:r>
              <a:rPr lang="en-US" sz="1200" dirty="0">
                <a:solidFill>
                  <a:srgbClr val="14202B"/>
                </a:solidFill>
                <a:latin typeface="Calibri" pitchFamily="34" charset="0"/>
                <a:ea typeface="Calibri" pitchFamily="34" charset="-122"/>
                <a:cs typeface="Calibri" pitchFamily="34" charset="-120"/>
              </a:rPr>
              <a:t>Spela Närmast målet. Varje slag räknas som tiotal eller ental, och i åk 2 gäller det att komma närmast 100 på sju slag utan att gå över. Målet för andra årskurser står i paketet.</a:t>
            </a:r>
            <a:endParaRPr lang="en-US" sz="1200" dirty="0"/>
          </a:p>
        </p:txBody>
      </p:sp>
      <p:sp>
        <p:nvSpPr>
          <p:cNvPr id="17" name="Text 15"/>
          <p:cNvSpPr txBox="1"/>
          <p:nvPr/>
        </p:nvSpPr>
        <p:spPr>
          <a:xfrm>
            <a:off x="5687568" y="804672"/>
            <a:ext cx="630936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30 MINUTER, STEG FÖR STEG</a:t>
            </a:r>
            <a:endParaRPr lang="en-US" sz="1200" dirty="0"/>
          </a:p>
        </p:txBody>
      </p:sp>
      <p:sp>
        <p:nvSpPr>
          <p:cNvPr id="18" name="Shape 16"/>
          <p:cNvSpPr/>
          <p:nvPr/>
        </p:nvSpPr>
        <p:spPr>
          <a:xfrm>
            <a:off x="5687568" y="1097280"/>
            <a:ext cx="6089904" cy="320040"/>
          </a:xfrm>
          <a:prstGeom prst="rect">
            <a:avLst/>
          </a:prstGeom>
          <a:solidFill>
            <a:srgbClr val="14202B"/>
          </a:solidFill>
          <a:ln w="12700">
            <a:solidFill>
              <a:srgbClr val="14202B"/>
            </a:solidFill>
            <a:prstDash val="solid"/>
          </a:ln>
        </p:spPr>
      </p:sp>
      <p:sp>
        <p:nvSpPr>
          <p:cNvPr id="19" name="Text 17"/>
          <p:cNvSpPr txBox="1"/>
          <p:nvPr/>
        </p:nvSpPr>
        <p:spPr>
          <a:xfrm>
            <a:off x="5824728" y="1161288"/>
            <a:ext cx="114300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TID</a:t>
            </a:r>
            <a:endParaRPr lang="en-US" sz="1200" dirty="0"/>
          </a:p>
        </p:txBody>
      </p:sp>
      <p:sp>
        <p:nvSpPr>
          <p:cNvPr id="20" name="Shape 18"/>
          <p:cNvSpPr/>
          <p:nvPr/>
        </p:nvSpPr>
        <p:spPr>
          <a:xfrm>
            <a:off x="7013448" y="1097280"/>
            <a:ext cx="9144" cy="320040"/>
          </a:xfrm>
          <a:prstGeom prst="rect">
            <a:avLst/>
          </a:prstGeom>
          <a:solidFill>
            <a:srgbClr val="4A5361"/>
          </a:solidFill>
          <a:ln w="12700">
            <a:solidFill>
              <a:srgbClr val="4A5361"/>
            </a:solidFill>
            <a:prstDash val="solid"/>
          </a:ln>
        </p:spPr>
      </p:sp>
      <p:sp>
        <p:nvSpPr>
          <p:cNvPr id="21" name="Text 19"/>
          <p:cNvSpPr txBox="1"/>
          <p:nvPr/>
        </p:nvSpPr>
        <p:spPr>
          <a:xfrm>
            <a:off x="7159752" y="1161288"/>
            <a:ext cx="4489704"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VAD HÄNDER</a:t>
            </a:r>
            <a:endParaRPr lang="en-US" sz="1200" dirty="0"/>
          </a:p>
        </p:txBody>
      </p:sp>
      <p:sp>
        <p:nvSpPr>
          <p:cNvPr id="22" name="Shape 20"/>
          <p:cNvSpPr/>
          <p:nvPr/>
        </p:nvSpPr>
        <p:spPr>
          <a:xfrm>
            <a:off x="5687568" y="1417320"/>
            <a:ext cx="1325880" cy="1222502"/>
          </a:xfrm>
          <a:prstGeom prst="rect">
            <a:avLst/>
          </a:prstGeom>
          <a:solidFill>
            <a:srgbClr val="F3F6FA"/>
          </a:solidFill>
          <a:ln w="12700">
            <a:solidFill>
              <a:srgbClr val="F3F6FA"/>
            </a:solidFill>
            <a:prstDash val="solid"/>
          </a:ln>
        </p:spPr>
      </p:sp>
      <p:sp>
        <p:nvSpPr>
          <p:cNvPr id="23" name="Shape 21"/>
          <p:cNvSpPr/>
          <p:nvPr/>
        </p:nvSpPr>
        <p:spPr>
          <a:xfrm>
            <a:off x="7013448" y="1417320"/>
            <a:ext cx="9144" cy="1222502"/>
          </a:xfrm>
          <a:prstGeom prst="rect">
            <a:avLst/>
          </a:prstGeom>
          <a:solidFill>
            <a:srgbClr val="E1E6EB"/>
          </a:solidFill>
          <a:ln w="12700">
            <a:solidFill>
              <a:srgbClr val="E1E6EB"/>
            </a:solidFill>
            <a:prstDash val="solid"/>
          </a:ln>
        </p:spPr>
      </p:sp>
      <p:sp>
        <p:nvSpPr>
          <p:cNvPr id="24" name="Text 22"/>
          <p:cNvSpPr txBox="1"/>
          <p:nvPr/>
        </p:nvSpPr>
        <p:spPr>
          <a:xfrm>
            <a:off x="5824728" y="1508760"/>
            <a:ext cx="1097280" cy="246888"/>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Före</a:t>
            </a:r>
            <a:endParaRPr lang="en-US" sz="1200" dirty="0"/>
          </a:p>
        </p:txBody>
      </p:sp>
      <p:sp>
        <p:nvSpPr>
          <p:cNvPr id="25" name="Text 23"/>
          <p:cNvSpPr txBox="1"/>
          <p:nvPr/>
        </p:nvSpPr>
        <p:spPr>
          <a:xfrm>
            <a:off x="7159752" y="1508760"/>
            <a:ext cx="4489704" cy="1085342"/>
          </a:xfrm>
          <a:prstGeom prst="rect">
            <a:avLst/>
          </a:prstGeom>
          <a:noFill/>
          <a:ln/>
        </p:spPr>
        <p:txBody>
          <a:bodyPr wrap="square" lIns="0" tIns="0" rIns="0" bIns="0" rtlCol="0" anchor="t"/>
          <a:lstStyle/>
          <a:p>
            <a:pPr algn="l" indent="0" marL="0">
              <a:spcAft>
                <a:spcPts val="300"/>
              </a:spcAft>
              <a:buNone/>
            </a:pPr>
            <a:r>
              <a:rPr lang="en-US" sz="1200" b="1" dirty="0">
                <a:solidFill>
                  <a:srgbClr val="14202B"/>
                </a:solidFill>
                <a:latin typeface="Calibri" pitchFamily="34" charset="0"/>
                <a:ea typeface="Calibri" pitchFamily="34" charset="-122"/>
                <a:cs typeface="Calibri" pitchFamily="34" charset="-120"/>
              </a:rPr>
              <a:t>Förberedelse</a:t>
            </a:r>
            <a:endParaRPr lang="en-US" sz="1275" dirty="0"/>
          </a:p>
          <a:p>
            <a:pPr algn="l" indent="0" marL="0">
              <a:spcAft>
                <a:spcPts val="300"/>
              </a:spcAft>
              <a:buNone/>
            </a:pPr>
            <a:r>
              <a:rPr lang="en-US" sz="1200" dirty="0">
                <a:solidFill>
                  <a:srgbClr val="14202B"/>
                </a:solidFill>
                <a:latin typeface="Calibri" pitchFamily="34" charset="0"/>
                <a:ea typeface="Calibri" pitchFamily="34" charset="-122"/>
                <a:cs typeface="Calibri" pitchFamily="34" charset="-120"/>
              </a:rPr>
              <a:t>Ta fram dagens material, en matta per elev och en till dig, och veckans kort. Välj två tal ur korten, det första talet som du visar och det andra talet som hela gruppen bygger sist. Bygg båda och säg orden högt.</a:t>
            </a:r>
            <a:endParaRPr lang="en-US" sz="1275" dirty="0"/>
          </a:p>
        </p:txBody>
      </p:sp>
      <p:sp>
        <p:nvSpPr>
          <p:cNvPr id="26" name="Shape 24"/>
          <p:cNvSpPr/>
          <p:nvPr/>
        </p:nvSpPr>
        <p:spPr>
          <a:xfrm>
            <a:off x="5687568" y="2639822"/>
            <a:ext cx="1325880" cy="841502"/>
          </a:xfrm>
          <a:prstGeom prst="rect">
            <a:avLst/>
          </a:prstGeom>
          <a:solidFill>
            <a:srgbClr val="F3F6FA"/>
          </a:solidFill>
          <a:ln w="12700">
            <a:solidFill>
              <a:srgbClr val="F3F6FA"/>
            </a:solidFill>
            <a:prstDash val="solid"/>
          </a:ln>
        </p:spPr>
      </p:sp>
      <p:sp>
        <p:nvSpPr>
          <p:cNvPr id="27" name="Shape 25"/>
          <p:cNvSpPr/>
          <p:nvPr/>
        </p:nvSpPr>
        <p:spPr>
          <a:xfrm>
            <a:off x="5687568" y="2639822"/>
            <a:ext cx="6089904" cy="9144"/>
          </a:xfrm>
          <a:prstGeom prst="rect">
            <a:avLst/>
          </a:prstGeom>
          <a:solidFill>
            <a:srgbClr val="E1E6EB"/>
          </a:solidFill>
          <a:ln w="12700">
            <a:solidFill>
              <a:srgbClr val="E1E6EB"/>
            </a:solidFill>
            <a:prstDash val="solid"/>
          </a:ln>
        </p:spPr>
      </p:sp>
      <p:sp>
        <p:nvSpPr>
          <p:cNvPr id="28" name="Shape 26"/>
          <p:cNvSpPr/>
          <p:nvPr/>
        </p:nvSpPr>
        <p:spPr>
          <a:xfrm>
            <a:off x="7013448" y="2639822"/>
            <a:ext cx="9144" cy="841502"/>
          </a:xfrm>
          <a:prstGeom prst="rect">
            <a:avLst/>
          </a:prstGeom>
          <a:solidFill>
            <a:srgbClr val="E1E6EB"/>
          </a:solidFill>
          <a:ln w="12700">
            <a:solidFill>
              <a:srgbClr val="E1E6EB"/>
            </a:solidFill>
            <a:prstDash val="solid"/>
          </a:ln>
        </p:spPr>
      </p:sp>
      <p:sp>
        <p:nvSpPr>
          <p:cNvPr id="29" name="Text 27"/>
          <p:cNvSpPr txBox="1"/>
          <p:nvPr/>
        </p:nvSpPr>
        <p:spPr>
          <a:xfrm>
            <a:off x="5824728" y="2731262"/>
            <a:ext cx="1097280" cy="246888"/>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0–6</a:t>
            </a:r>
            <a:endParaRPr lang="en-US" sz="1200" dirty="0"/>
          </a:p>
        </p:txBody>
      </p:sp>
      <p:sp>
        <p:nvSpPr>
          <p:cNvPr id="30" name="Text 28"/>
          <p:cNvSpPr txBox="1"/>
          <p:nvPr/>
        </p:nvSpPr>
        <p:spPr>
          <a:xfrm>
            <a:off x="7159752" y="2731262"/>
            <a:ext cx="4489704" cy="704342"/>
          </a:xfrm>
          <a:prstGeom prst="rect">
            <a:avLst/>
          </a:prstGeom>
          <a:noFill/>
          <a:ln/>
        </p:spPr>
        <p:txBody>
          <a:bodyPr wrap="square" lIns="0" tIns="0" rIns="0" bIns="0" rtlCol="0" anchor="t"/>
          <a:lstStyle/>
          <a:p>
            <a:pPr algn="l" indent="0" marL="0">
              <a:spcAft>
                <a:spcPts val="300"/>
              </a:spcAft>
              <a:buNone/>
            </a:pPr>
            <a:r>
              <a:rPr lang="en-US" sz="1200" b="1" dirty="0">
                <a:solidFill>
                  <a:srgbClr val="14202B"/>
                </a:solidFill>
                <a:latin typeface="Calibri" pitchFamily="34" charset="0"/>
                <a:ea typeface="Calibri" pitchFamily="34" charset="-122"/>
                <a:cs typeface="Calibri" pitchFamily="34" charset="-120"/>
              </a:rPr>
              <a:t>1 · Första talet</a:t>
            </a:r>
            <a:endParaRPr lang="en-US" sz="1275" dirty="0"/>
          </a:p>
          <a:p>
            <a:pPr algn="l" indent="0" marL="0">
              <a:spcAft>
                <a:spcPts val="300"/>
              </a:spcAft>
              <a:buNone/>
            </a:pPr>
            <a:r>
              <a:rPr lang="en-US" sz="1200" dirty="0">
                <a:solidFill>
                  <a:srgbClr val="14202B"/>
                </a:solidFill>
                <a:latin typeface="Calibri" pitchFamily="34" charset="0"/>
                <a:ea typeface="Calibri" pitchFamily="34" charset="-122"/>
                <a:cs typeface="Calibri" pitchFamily="34" charset="-120"/>
              </a:rPr>
              <a:t>Bygg det första talet framför eleverna och säg vad du tar, lyfter och pekar på.</a:t>
            </a:r>
            <a:endParaRPr lang="en-US" sz="1275" dirty="0"/>
          </a:p>
        </p:txBody>
      </p:sp>
      <p:sp>
        <p:nvSpPr>
          <p:cNvPr id="31" name="Shape 29"/>
          <p:cNvSpPr/>
          <p:nvPr/>
        </p:nvSpPr>
        <p:spPr>
          <a:xfrm>
            <a:off x="5687568" y="3481324"/>
            <a:ext cx="1325880" cy="841502"/>
          </a:xfrm>
          <a:prstGeom prst="rect">
            <a:avLst/>
          </a:prstGeom>
          <a:solidFill>
            <a:srgbClr val="F3F6FA"/>
          </a:solidFill>
          <a:ln w="12700">
            <a:solidFill>
              <a:srgbClr val="F3F6FA"/>
            </a:solidFill>
            <a:prstDash val="solid"/>
          </a:ln>
        </p:spPr>
      </p:sp>
      <p:sp>
        <p:nvSpPr>
          <p:cNvPr id="32" name="Shape 30"/>
          <p:cNvSpPr/>
          <p:nvPr/>
        </p:nvSpPr>
        <p:spPr>
          <a:xfrm>
            <a:off x="5687568" y="3481324"/>
            <a:ext cx="6089904" cy="9144"/>
          </a:xfrm>
          <a:prstGeom prst="rect">
            <a:avLst/>
          </a:prstGeom>
          <a:solidFill>
            <a:srgbClr val="E1E6EB"/>
          </a:solidFill>
          <a:ln w="12700">
            <a:solidFill>
              <a:srgbClr val="E1E6EB"/>
            </a:solidFill>
            <a:prstDash val="solid"/>
          </a:ln>
        </p:spPr>
      </p:sp>
      <p:sp>
        <p:nvSpPr>
          <p:cNvPr id="33" name="Shape 31"/>
          <p:cNvSpPr/>
          <p:nvPr/>
        </p:nvSpPr>
        <p:spPr>
          <a:xfrm>
            <a:off x="7013448" y="3481324"/>
            <a:ext cx="9144" cy="841502"/>
          </a:xfrm>
          <a:prstGeom prst="rect">
            <a:avLst/>
          </a:prstGeom>
          <a:solidFill>
            <a:srgbClr val="E1E6EB"/>
          </a:solidFill>
          <a:ln w="12700">
            <a:solidFill>
              <a:srgbClr val="E1E6EB"/>
            </a:solidFill>
            <a:prstDash val="solid"/>
          </a:ln>
        </p:spPr>
      </p:sp>
      <p:sp>
        <p:nvSpPr>
          <p:cNvPr id="34" name="Text 32"/>
          <p:cNvSpPr txBox="1"/>
          <p:nvPr/>
        </p:nvSpPr>
        <p:spPr>
          <a:xfrm>
            <a:off x="5824728" y="3572764"/>
            <a:ext cx="1097280" cy="246888"/>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6–12</a:t>
            </a:r>
            <a:endParaRPr lang="en-US" sz="1200" dirty="0"/>
          </a:p>
        </p:txBody>
      </p:sp>
      <p:sp>
        <p:nvSpPr>
          <p:cNvPr id="35" name="Text 33"/>
          <p:cNvSpPr txBox="1"/>
          <p:nvPr/>
        </p:nvSpPr>
        <p:spPr>
          <a:xfrm>
            <a:off x="7159752" y="3572764"/>
            <a:ext cx="4489704" cy="704342"/>
          </a:xfrm>
          <a:prstGeom prst="rect">
            <a:avLst/>
          </a:prstGeom>
          <a:noFill/>
          <a:ln/>
        </p:spPr>
        <p:txBody>
          <a:bodyPr wrap="square" lIns="0" tIns="0" rIns="0" bIns="0" rtlCol="0" anchor="t"/>
          <a:lstStyle/>
          <a:p>
            <a:pPr algn="l" indent="0" marL="0">
              <a:spcAft>
                <a:spcPts val="300"/>
              </a:spcAft>
              <a:buNone/>
            </a:pPr>
            <a:r>
              <a:rPr lang="en-US" sz="1200" b="1" dirty="0">
                <a:solidFill>
                  <a:srgbClr val="14202B"/>
                </a:solidFill>
                <a:latin typeface="Calibri" pitchFamily="34" charset="0"/>
                <a:ea typeface="Calibri" pitchFamily="34" charset="-122"/>
                <a:cs typeface="Calibri" pitchFamily="34" charset="-120"/>
              </a:rPr>
              <a:t>2 · Samma tal</a:t>
            </a:r>
            <a:endParaRPr lang="en-US" sz="1275" dirty="0"/>
          </a:p>
          <a:p>
            <a:pPr algn="l" indent="0" marL="0">
              <a:spcAft>
                <a:spcPts val="300"/>
              </a:spcAft>
              <a:buNone/>
            </a:pPr>
            <a:r>
              <a:rPr lang="en-US" sz="1200" dirty="0">
                <a:solidFill>
                  <a:srgbClr val="14202B"/>
                </a:solidFill>
                <a:latin typeface="Calibri" pitchFamily="34" charset="0"/>
                <a:ea typeface="Calibri" pitchFamily="34" charset="-122"/>
                <a:cs typeface="Calibri" pitchFamily="34" charset="-120"/>
              </a:rPr>
              <a:t>Alla bygger talet en gång till, ett handgrepp i taget, och säger vad de gör.</a:t>
            </a:r>
            <a:endParaRPr lang="en-US" sz="1275" dirty="0"/>
          </a:p>
        </p:txBody>
      </p:sp>
      <p:sp>
        <p:nvSpPr>
          <p:cNvPr id="36" name="Shape 34"/>
          <p:cNvSpPr/>
          <p:nvPr/>
        </p:nvSpPr>
        <p:spPr>
          <a:xfrm>
            <a:off x="5687568" y="4322826"/>
            <a:ext cx="1325880" cy="841502"/>
          </a:xfrm>
          <a:prstGeom prst="rect">
            <a:avLst/>
          </a:prstGeom>
          <a:solidFill>
            <a:srgbClr val="F3F6FA"/>
          </a:solidFill>
          <a:ln w="12700">
            <a:solidFill>
              <a:srgbClr val="F3F6FA"/>
            </a:solidFill>
            <a:prstDash val="solid"/>
          </a:ln>
        </p:spPr>
      </p:sp>
      <p:sp>
        <p:nvSpPr>
          <p:cNvPr id="37" name="Shape 35"/>
          <p:cNvSpPr/>
          <p:nvPr/>
        </p:nvSpPr>
        <p:spPr>
          <a:xfrm>
            <a:off x="5687568" y="4322826"/>
            <a:ext cx="6089904" cy="9144"/>
          </a:xfrm>
          <a:prstGeom prst="rect">
            <a:avLst/>
          </a:prstGeom>
          <a:solidFill>
            <a:srgbClr val="E1E6EB"/>
          </a:solidFill>
          <a:ln w="12700">
            <a:solidFill>
              <a:srgbClr val="E1E6EB"/>
            </a:solidFill>
            <a:prstDash val="solid"/>
          </a:ln>
        </p:spPr>
      </p:sp>
      <p:sp>
        <p:nvSpPr>
          <p:cNvPr id="38" name="Shape 36"/>
          <p:cNvSpPr/>
          <p:nvPr/>
        </p:nvSpPr>
        <p:spPr>
          <a:xfrm>
            <a:off x="7013448" y="4322826"/>
            <a:ext cx="9144" cy="841502"/>
          </a:xfrm>
          <a:prstGeom prst="rect">
            <a:avLst/>
          </a:prstGeom>
          <a:solidFill>
            <a:srgbClr val="E1E6EB"/>
          </a:solidFill>
          <a:ln w="12700">
            <a:solidFill>
              <a:srgbClr val="E1E6EB"/>
            </a:solidFill>
            <a:prstDash val="solid"/>
          </a:ln>
        </p:spPr>
      </p:sp>
      <p:sp>
        <p:nvSpPr>
          <p:cNvPr id="39" name="Text 37"/>
          <p:cNvSpPr txBox="1"/>
          <p:nvPr/>
        </p:nvSpPr>
        <p:spPr>
          <a:xfrm>
            <a:off x="5824728" y="4414266"/>
            <a:ext cx="1097280" cy="246888"/>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12–21</a:t>
            </a:r>
            <a:endParaRPr lang="en-US" sz="1200" dirty="0"/>
          </a:p>
        </p:txBody>
      </p:sp>
      <p:sp>
        <p:nvSpPr>
          <p:cNvPr id="40" name="Text 38"/>
          <p:cNvSpPr txBox="1"/>
          <p:nvPr/>
        </p:nvSpPr>
        <p:spPr>
          <a:xfrm>
            <a:off x="7159752" y="4414266"/>
            <a:ext cx="4489704" cy="704342"/>
          </a:xfrm>
          <a:prstGeom prst="rect">
            <a:avLst/>
          </a:prstGeom>
          <a:noFill/>
          <a:ln/>
        </p:spPr>
        <p:txBody>
          <a:bodyPr wrap="square" lIns="0" tIns="0" rIns="0" bIns="0" rtlCol="0" anchor="t"/>
          <a:lstStyle/>
          <a:p>
            <a:pPr algn="l" indent="0" marL="0">
              <a:spcAft>
                <a:spcPts val="300"/>
              </a:spcAft>
              <a:buNone/>
            </a:pPr>
            <a:r>
              <a:rPr lang="en-US" sz="1200" b="1" dirty="0">
                <a:solidFill>
                  <a:srgbClr val="14202B"/>
                </a:solidFill>
                <a:latin typeface="Calibri" pitchFamily="34" charset="0"/>
                <a:ea typeface="Calibri" pitchFamily="34" charset="-122"/>
                <a:cs typeface="Calibri" pitchFamily="34" charset="-120"/>
              </a:rPr>
              <a:t>3 · Korten</a:t>
            </a:r>
            <a:endParaRPr lang="en-US" sz="1275" dirty="0"/>
          </a:p>
          <a:p>
            <a:pPr algn="l" indent="0" marL="0">
              <a:spcAft>
                <a:spcPts val="300"/>
              </a:spcAft>
              <a:buNone/>
            </a:pPr>
            <a:r>
              <a:rPr lang="en-US" sz="1200" dirty="0">
                <a:solidFill>
                  <a:srgbClr val="14202B"/>
                </a:solidFill>
                <a:latin typeface="Calibri" pitchFamily="34" charset="0"/>
                <a:ea typeface="Calibri" pitchFamily="34" charset="-122"/>
                <a:cs typeface="Calibri" pitchFamily="34" charset="-120"/>
              </a:rPr>
              <a:t>Läs ett kort. Paren bygger och avgör, sedan läser de för varandra.</a:t>
            </a:r>
            <a:endParaRPr lang="en-US" sz="1275" dirty="0"/>
          </a:p>
        </p:txBody>
      </p:sp>
      <p:sp>
        <p:nvSpPr>
          <p:cNvPr id="41" name="Shape 39"/>
          <p:cNvSpPr/>
          <p:nvPr/>
        </p:nvSpPr>
        <p:spPr>
          <a:xfrm>
            <a:off x="5687568" y="5164328"/>
            <a:ext cx="1325880" cy="841502"/>
          </a:xfrm>
          <a:prstGeom prst="rect">
            <a:avLst/>
          </a:prstGeom>
          <a:solidFill>
            <a:srgbClr val="F3F6FA"/>
          </a:solidFill>
          <a:ln w="12700">
            <a:solidFill>
              <a:srgbClr val="F3F6FA"/>
            </a:solidFill>
            <a:prstDash val="solid"/>
          </a:ln>
        </p:spPr>
      </p:sp>
      <p:sp>
        <p:nvSpPr>
          <p:cNvPr id="42" name="Shape 40"/>
          <p:cNvSpPr/>
          <p:nvPr/>
        </p:nvSpPr>
        <p:spPr>
          <a:xfrm>
            <a:off x="5687568" y="5164328"/>
            <a:ext cx="6089904" cy="9144"/>
          </a:xfrm>
          <a:prstGeom prst="rect">
            <a:avLst/>
          </a:prstGeom>
          <a:solidFill>
            <a:srgbClr val="E1E6EB"/>
          </a:solidFill>
          <a:ln w="12700">
            <a:solidFill>
              <a:srgbClr val="E1E6EB"/>
            </a:solidFill>
            <a:prstDash val="solid"/>
          </a:ln>
        </p:spPr>
      </p:sp>
      <p:sp>
        <p:nvSpPr>
          <p:cNvPr id="43" name="Shape 41"/>
          <p:cNvSpPr/>
          <p:nvPr/>
        </p:nvSpPr>
        <p:spPr>
          <a:xfrm>
            <a:off x="7013448" y="5164328"/>
            <a:ext cx="9144" cy="841502"/>
          </a:xfrm>
          <a:prstGeom prst="rect">
            <a:avLst/>
          </a:prstGeom>
          <a:solidFill>
            <a:srgbClr val="E1E6EB"/>
          </a:solidFill>
          <a:ln w="12700">
            <a:solidFill>
              <a:srgbClr val="E1E6EB"/>
            </a:solidFill>
            <a:prstDash val="solid"/>
          </a:ln>
        </p:spPr>
      </p:sp>
      <p:sp>
        <p:nvSpPr>
          <p:cNvPr id="44" name="Text 42"/>
          <p:cNvSpPr txBox="1"/>
          <p:nvPr/>
        </p:nvSpPr>
        <p:spPr>
          <a:xfrm>
            <a:off x="5824728" y="5255768"/>
            <a:ext cx="1097280" cy="246888"/>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21–26</a:t>
            </a:r>
            <a:endParaRPr lang="en-US" sz="1200" dirty="0"/>
          </a:p>
        </p:txBody>
      </p:sp>
      <p:sp>
        <p:nvSpPr>
          <p:cNvPr id="45" name="Text 43"/>
          <p:cNvSpPr txBox="1"/>
          <p:nvPr/>
        </p:nvSpPr>
        <p:spPr>
          <a:xfrm>
            <a:off x="7159752" y="5255768"/>
            <a:ext cx="4489704" cy="704342"/>
          </a:xfrm>
          <a:prstGeom prst="rect">
            <a:avLst/>
          </a:prstGeom>
          <a:noFill/>
          <a:ln/>
        </p:spPr>
        <p:txBody>
          <a:bodyPr wrap="square" lIns="0" tIns="0" rIns="0" bIns="0" rtlCol="0" anchor="t"/>
          <a:lstStyle/>
          <a:p>
            <a:pPr algn="l" indent="0" marL="0">
              <a:spcAft>
                <a:spcPts val="300"/>
              </a:spcAft>
              <a:buNone/>
            </a:pPr>
            <a:r>
              <a:rPr lang="en-US" sz="1200" b="1" dirty="0">
                <a:solidFill>
                  <a:srgbClr val="14202B"/>
                </a:solidFill>
                <a:latin typeface="Calibri" pitchFamily="34" charset="0"/>
                <a:ea typeface="Calibri" pitchFamily="34" charset="-122"/>
                <a:cs typeface="Calibri" pitchFamily="34" charset="-120"/>
              </a:rPr>
              <a:t>4 · Två kort</a:t>
            </a:r>
            <a:endParaRPr lang="en-US" sz="1275" dirty="0"/>
          </a:p>
          <a:p>
            <a:pPr algn="l" indent="0" marL="0">
              <a:spcAft>
                <a:spcPts val="300"/>
              </a:spcAft>
              <a:buNone/>
            </a:pPr>
            <a:r>
              <a:rPr lang="en-US" sz="1200" dirty="0">
                <a:solidFill>
                  <a:srgbClr val="14202B"/>
                </a:solidFill>
                <a:latin typeface="Calibri" pitchFamily="34" charset="0"/>
                <a:ea typeface="Calibri" pitchFamily="34" charset="-122"/>
                <a:cs typeface="Calibri" pitchFamily="34" charset="-120"/>
              </a:rPr>
              <a:t>Var och en bygger talet på sitt kort och säger vad hen gör.</a:t>
            </a:r>
            <a:endParaRPr lang="en-US" sz="1275" dirty="0"/>
          </a:p>
        </p:txBody>
      </p:sp>
      <p:sp>
        <p:nvSpPr>
          <p:cNvPr id="46" name="Shape 44"/>
          <p:cNvSpPr/>
          <p:nvPr/>
        </p:nvSpPr>
        <p:spPr>
          <a:xfrm>
            <a:off x="5687568" y="6005830"/>
            <a:ext cx="1325880" cy="651002"/>
          </a:xfrm>
          <a:prstGeom prst="rect">
            <a:avLst/>
          </a:prstGeom>
          <a:solidFill>
            <a:srgbClr val="F3F6FA"/>
          </a:solidFill>
          <a:ln w="12700">
            <a:solidFill>
              <a:srgbClr val="F3F6FA"/>
            </a:solidFill>
            <a:prstDash val="solid"/>
          </a:ln>
        </p:spPr>
      </p:sp>
      <p:sp>
        <p:nvSpPr>
          <p:cNvPr id="47" name="Shape 45"/>
          <p:cNvSpPr/>
          <p:nvPr/>
        </p:nvSpPr>
        <p:spPr>
          <a:xfrm>
            <a:off x="5687568" y="6005830"/>
            <a:ext cx="6089904" cy="9144"/>
          </a:xfrm>
          <a:prstGeom prst="rect">
            <a:avLst/>
          </a:prstGeom>
          <a:solidFill>
            <a:srgbClr val="E1E6EB"/>
          </a:solidFill>
          <a:ln w="12700">
            <a:solidFill>
              <a:srgbClr val="E1E6EB"/>
            </a:solidFill>
            <a:prstDash val="solid"/>
          </a:ln>
        </p:spPr>
      </p:sp>
      <p:sp>
        <p:nvSpPr>
          <p:cNvPr id="48" name="Shape 46"/>
          <p:cNvSpPr/>
          <p:nvPr/>
        </p:nvSpPr>
        <p:spPr>
          <a:xfrm>
            <a:off x="7013448" y="6005830"/>
            <a:ext cx="9144" cy="651002"/>
          </a:xfrm>
          <a:prstGeom prst="rect">
            <a:avLst/>
          </a:prstGeom>
          <a:solidFill>
            <a:srgbClr val="E1E6EB"/>
          </a:solidFill>
          <a:ln w="12700">
            <a:solidFill>
              <a:srgbClr val="E1E6EB"/>
            </a:solidFill>
            <a:prstDash val="solid"/>
          </a:ln>
        </p:spPr>
      </p:sp>
      <p:sp>
        <p:nvSpPr>
          <p:cNvPr id="49" name="Text 47"/>
          <p:cNvSpPr txBox="1"/>
          <p:nvPr/>
        </p:nvSpPr>
        <p:spPr>
          <a:xfrm>
            <a:off x="5824728" y="6097270"/>
            <a:ext cx="1097280" cy="246888"/>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26–30</a:t>
            </a:r>
            <a:endParaRPr lang="en-US" sz="1200" dirty="0"/>
          </a:p>
        </p:txBody>
      </p:sp>
      <p:sp>
        <p:nvSpPr>
          <p:cNvPr id="50" name="Text 48"/>
          <p:cNvSpPr txBox="1"/>
          <p:nvPr/>
        </p:nvSpPr>
        <p:spPr>
          <a:xfrm>
            <a:off x="7159752" y="6097270"/>
            <a:ext cx="4489704" cy="513842"/>
          </a:xfrm>
          <a:prstGeom prst="rect">
            <a:avLst/>
          </a:prstGeom>
          <a:noFill/>
          <a:ln/>
        </p:spPr>
        <p:txBody>
          <a:bodyPr wrap="square" lIns="0" tIns="0" rIns="0" bIns="0" rtlCol="0" anchor="t"/>
          <a:lstStyle/>
          <a:p>
            <a:pPr algn="l" indent="0" marL="0">
              <a:spcAft>
                <a:spcPts val="300"/>
              </a:spcAft>
              <a:buNone/>
            </a:pPr>
            <a:r>
              <a:rPr lang="en-US" sz="1200" b="1" dirty="0">
                <a:solidFill>
                  <a:srgbClr val="14202B"/>
                </a:solidFill>
                <a:latin typeface="Calibri" pitchFamily="34" charset="0"/>
                <a:ea typeface="Calibri" pitchFamily="34" charset="-122"/>
                <a:cs typeface="Calibri" pitchFamily="34" charset="-120"/>
              </a:rPr>
              <a:t>5 · Andra talet</a:t>
            </a:r>
            <a:endParaRPr lang="en-US" sz="1275" dirty="0"/>
          </a:p>
          <a:p>
            <a:pPr algn="l" indent="0" marL="0">
              <a:spcAft>
                <a:spcPts val="300"/>
              </a:spcAft>
              <a:buNone/>
            </a:pPr>
            <a:r>
              <a:rPr lang="en-US" sz="1200" dirty="0">
                <a:solidFill>
                  <a:srgbClr val="14202B"/>
                </a:solidFill>
                <a:latin typeface="Calibri" pitchFamily="34" charset="0"/>
                <a:ea typeface="Calibri" pitchFamily="34" charset="-122"/>
                <a:cs typeface="Calibri" pitchFamily="34" charset="-120"/>
              </a:rPr>
              <a:t>Bygg det andra talet tillsammans. Vad hände, och varför?</a:t>
            </a:r>
            <a:endParaRPr lang="en-US" sz="1275" dirty="0"/>
          </a:p>
        </p:txBody>
      </p:sp>
      <p:sp>
        <p:nvSpPr>
          <p:cNvPr id="51" name="Shape 49"/>
          <p:cNvSpPr/>
          <p:nvPr/>
        </p:nvSpPr>
        <p:spPr>
          <a:xfrm>
            <a:off x="5687568" y="1097280"/>
            <a:ext cx="6089904" cy="5559552"/>
          </a:xfrm>
          <a:prstGeom prst="rect">
            <a:avLst/>
          </a:prstGeom>
          <a:ln w="12700">
            <a:solidFill>
              <a:srgbClr val="14202B"/>
            </a:solidFill>
            <a:prstDash val="solid"/>
          </a:ln>
        </p:spPr>
      </p:sp>
      <p:sp>
        <p:nvSpPr>
          <p:cNvPr id="52" name="Text 50"/>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niclasfohlin.se/stodundervisning/antalsuppfattning-i-grupp/lathund</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Talsortsmattan</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MALLEN · 3/4</a:t>
            </a:r>
            <a:endParaRPr lang="en-US" sz="1275" dirty="0"/>
          </a:p>
        </p:txBody>
      </p:sp>
      <p:sp>
        <p:nvSpPr>
          <p:cNvPr id="6" name="Shape 4"/>
          <p:cNvSpPr/>
          <p:nvPr/>
        </p:nvSpPr>
        <p:spPr>
          <a:xfrm>
            <a:off x="0" y="603504"/>
            <a:ext cx="12191695" cy="402336"/>
          </a:xfrm>
          <a:prstGeom prst="rect">
            <a:avLst/>
          </a:prstGeom>
          <a:solidFill>
            <a:srgbClr val="F3F6FA"/>
          </a:solidFill>
          <a:ln w="12700">
            <a:solidFill>
              <a:srgbClr val="F3F6FA"/>
            </a:solidFill>
            <a:prstDash val="solid"/>
          </a:ln>
        </p:spPr>
      </p:sp>
      <p:sp>
        <p:nvSpPr>
          <p:cNvPr id="7" name="Shape 5"/>
          <p:cNvSpPr/>
          <p:nvPr/>
        </p:nvSpPr>
        <p:spPr>
          <a:xfrm>
            <a:off x="0" y="987552"/>
            <a:ext cx="12191695" cy="18288"/>
          </a:xfrm>
          <a:prstGeom prst="rect">
            <a:avLst/>
          </a:prstGeom>
          <a:solidFill>
            <a:srgbClr val="14202B"/>
          </a:solidFill>
          <a:ln w="12700">
            <a:solidFill>
              <a:srgbClr val="14202B"/>
            </a:solidFill>
            <a:prstDash val="solid"/>
          </a:ln>
        </p:spPr>
      </p:sp>
      <p:sp>
        <p:nvSpPr>
          <p:cNvPr id="8" name="Text 6"/>
          <p:cNvSpPr txBox="1"/>
          <p:nvPr/>
        </p:nvSpPr>
        <p:spPr>
          <a:xfrm>
            <a:off x="192024" y="694944"/>
            <a:ext cx="658368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EN MATTA PER ELEV</a:t>
            </a:r>
            <a:endParaRPr lang="en-US" sz="1200" dirty="0"/>
          </a:p>
        </p:txBody>
      </p:sp>
      <p:sp>
        <p:nvSpPr>
          <p:cNvPr id="9" name="Text 7"/>
          <p:cNvSpPr txBox="1"/>
          <p:nvPr/>
        </p:nvSpPr>
        <p:spPr>
          <a:xfrm>
            <a:off x="6035040" y="694944"/>
            <a:ext cx="5943600" cy="228600"/>
          </a:xfrm>
          <a:prstGeom prst="rect">
            <a:avLst/>
          </a:prstGeom>
          <a:noFill/>
          <a:ln/>
        </p:spPr>
        <p:txBody>
          <a:bodyPr wrap="square" lIns="0" tIns="0" rIns="0" bIns="0" rtlCol="0" anchor="t"/>
          <a:lstStyle/>
          <a:p>
            <a:pPr algn="r" indent="0" marL="0">
              <a:buNone/>
            </a:pPr>
            <a:r>
              <a:rPr lang="en-US" sz="1200" dirty="0">
                <a:solidFill>
                  <a:srgbClr val="4B5866"/>
                </a:solidFill>
                <a:latin typeface="Consolas" pitchFamily="34" charset="0"/>
                <a:ea typeface="Consolas" pitchFamily="34" charset="-122"/>
                <a:cs typeface="Consolas" pitchFamily="34" charset="-120"/>
              </a:rPr>
              <a:t>NAMN: ______________</a:t>
            </a:r>
            <a:endParaRPr lang="en-US" sz="1200" dirty="0"/>
          </a:p>
        </p:txBody>
      </p:sp>
      <p:sp>
        <p:nvSpPr>
          <p:cNvPr id="10" name="Shape 8"/>
          <p:cNvSpPr/>
          <p:nvPr/>
        </p:nvSpPr>
        <p:spPr>
          <a:xfrm>
            <a:off x="192024" y="1143000"/>
            <a:ext cx="2828468" cy="4553712"/>
          </a:xfrm>
          <a:prstGeom prst="rect">
            <a:avLst/>
          </a:prstGeom>
          <a:solidFill>
            <a:srgbClr val="FFFFFF"/>
          </a:solidFill>
          <a:ln w="15875">
            <a:solidFill>
              <a:srgbClr val="14202B"/>
            </a:solidFill>
            <a:prstDash val="solid"/>
          </a:ln>
        </p:spPr>
      </p:sp>
      <p:sp>
        <p:nvSpPr>
          <p:cNvPr id="11" name="Shape 9"/>
          <p:cNvSpPr/>
          <p:nvPr/>
        </p:nvSpPr>
        <p:spPr>
          <a:xfrm>
            <a:off x="210312" y="1161288"/>
            <a:ext cx="2791892" cy="384048"/>
          </a:xfrm>
          <a:prstGeom prst="rect">
            <a:avLst/>
          </a:prstGeom>
          <a:solidFill>
            <a:srgbClr val="F3F6FA"/>
          </a:solidFill>
          <a:ln w="12700">
            <a:solidFill>
              <a:srgbClr val="F3F6FA"/>
            </a:solidFill>
            <a:prstDash val="solid"/>
          </a:ln>
        </p:spPr>
      </p:sp>
      <p:sp>
        <p:nvSpPr>
          <p:cNvPr id="12" name="Text 10"/>
          <p:cNvSpPr txBox="1"/>
          <p:nvPr/>
        </p:nvSpPr>
        <p:spPr>
          <a:xfrm>
            <a:off x="320040" y="1225296"/>
            <a:ext cx="2572436" cy="274320"/>
          </a:xfrm>
          <a:prstGeom prst="rect">
            <a:avLst/>
          </a:prstGeom>
          <a:noFill/>
          <a:ln/>
        </p:spPr>
        <p:txBody>
          <a:bodyPr wrap="square" lIns="0" tIns="0" rIns="0" bIns="0" rtlCol="0" anchor="t"/>
          <a:lstStyle/>
          <a:p>
            <a:pPr algn="l" indent="0" marL="0">
              <a:buNone/>
            </a:pPr>
            <a:r>
              <a:rPr lang="en-US" sz="1400" b="1" dirty="0">
                <a:solidFill>
                  <a:srgbClr val="14202B"/>
                </a:solidFill>
                <a:latin typeface="Calibri" pitchFamily="34" charset="0"/>
                <a:ea typeface="Calibri" pitchFamily="34" charset="-122"/>
                <a:cs typeface="Calibri" pitchFamily="34" charset="-120"/>
              </a:rPr>
              <a:t>Tusental · 1 000</a:t>
            </a:r>
            <a:endParaRPr lang="en-US" sz="1400" dirty="0"/>
          </a:p>
        </p:txBody>
      </p:sp>
      <p:sp>
        <p:nvSpPr>
          <p:cNvPr id="13" name="Shape 11"/>
          <p:cNvSpPr/>
          <p:nvPr/>
        </p:nvSpPr>
        <p:spPr>
          <a:xfrm>
            <a:off x="3185084" y="1143000"/>
            <a:ext cx="2828468" cy="4553712"/>
          </a:xfrm>
          <a:prstGeom prst="rect">
            <a:avLst/>
          </a:prstGeom>
          <a:solidFill>
            <a:srgbClr val="FFFFFF"/>
          </a:solidFill>
          <a:ln w="15875">
            <a:solidFill>
              <a:srgbClr val="14202B"/>
            </a:solidFill>
            <a:prstDash val="solid"/>
          </a:ln>
        </p:spPr>
      </p:sp>
      <p:sp>
        <p:nvSpPr>
          <p:cNvPr id="14" name="Shape 12"/>
          <p:cNvSpPr/>
          <p:nvPr/>
        </p:nvSpPr>
        <p:spPr>
          <a:xfrm>
            <a:off x="3203372" y="1161288"/>
            <a:ext cx="2791892" cy="384048"/>
          </a:xfrm>
          <a:prstGeom prst="rect">
            <a:avLst/>
          </a:prstGeom>
          <a:solidFill>
            <a:srgbClr val="F3F6FA"/>
          </a:solidFill>
          <a:ln w="12700">
            <a:solidFill>
              <a:srgbClr val="F3F6FA"/>
            </a:solidFill>
            <a:prstDash val="solid"/>
          </a:ln>
        </p:spPr>
      </p:sp>
      <p:sp>
        <p:nvSpPr>
          <p:cNvPr id="15" name="Text 13"/>
          <p:cNvSpPr txBox="1"/>
          <p:nvPr/>
        </p:nvSpPr>
        <p:spPr>
          <a:xfrm>
            <a:off x="3313100" y="1225296"/>
            <a:ext cx="2572436" cy="274320"/>
          </a:xfrm>
          <a:prstGeom prst="rect">
            <a:avLst/>
          </a:prstGeom>
          <a:noFill/>
          <a:ln/>
        </p:spPr>
        <p:txBody>
          <a:bodyPr wrap="square" lIns="0" tIns="0" rIns="0" bIns="0" rtlCol="0" anchor="t"/>
          <a:lstStyle/>
          <a:p>
            <a:pPr algn="l" indent="0" marL="0">
              <a:buNone/>
            </a:pPr>
            <a:r>
              <a:rPr lang="en-US" sz="1400" b="1" dirty="0">
                <a:solidFill>
                  <a:srgbClr val="14202B"/>
                </a:solidFill>
                <a:latin typeface="Calibri" pitchFamily="34" charset="0"/>
                <a:ea typeface="Calibri" pitchFamily="34" charset="-122"/>
                <a:cs typeface="Calibri" pitchFamily="34" charset="-120"/>
              </a:rPr>
              <a:t>Hundratal · 100</a:t>
            </a:r>
            <a:endParaRPr lang="en-US" sz="1400" dirty="0"/>
          </a:p>
        </p:txBody>
      </p:sp>
      <p:sp>
        <p:nvSpPr>
          <p:cNvPr id="16" name="Shape 14"/>
          <p:cNvSpPr/>
          <p:nvPr/>
        </p:nvSpPr>
        <p:spPr>
          <a:xfrm>
            <a:off x="6178144" y="1143000"/>
            <a:ext cx="2828468" cy="4553712"/>
          </a:xfrm>
          <a:prstGeom prst="rect">
            <a:avLst/>
          </a:prstGeom>
          <a:solidFill>
            <a:srgbClr val="FFFFFF"/>
          </a:solidFill>
          <a:ln w="15875">
            <a:solidFill>
              <a:srgbClr val="14202B"/>
            </a:solidFill>
            <a:prstDash val="solid"/>
          </a:ln>
        </p:spPr>
      </p:sp>
      <p:sp>
        <p:nvSpPr>
          <p:cNvPr id="17" name="Shape 15"/>
          <p:cNvSpPr/>
          <p:nvPr/>
        </p:nvSpPr>
        <p:spPr>
          <a:xfrm>
            <a:off x="6196432" y="1161288"/>
            <a:ext cx="2791892" cy="384048"/>
          </a:xfrm>
          <a:prstGeom prst="rect">
            <a:avLst/>
          </a:prstGeom>
          <a:solidFill>
            <a:srgbClr val="F3F6FA"/>
          </a:solidFill>
          <a:ln w="12700">
            <a:solidFill>
              <a:srgbClr val="F3F6FA"/>
            </a:solidFill>
            <a:prstDash val="solid"/>
          </a:ln>
        </p:spPr>
      </p:sp>
      <p:sp>
        <p:nvSpPr>
          <p:cNvPr id="18" name="Text 16"/>
          <p:cNvSpPr txBox="1"/>
          <p:nvPr/>
        </p:nvSpPr>
        <p:spPr>
          <a:xfrm>
            <a:off x="6306160" y="1225296"/>
            <a:ext cx="2572436" cy="274320"/>
          </a:xfrm>
          <a:prstGeom prst="rect">
            <a:avLst/>
          </a:prstGeom>
          <a:noFill/>
          <a:ln/>
        </p:spPr>
        <p:txBody>
          <a:bodyPr wrap="square" lIns="0" tIns="0" rIns="0" bIns="0" rtlCol="0" anchor="t"/>
          <a:lstStyle/>
          <a:p>
            <a:pPr algn="l" indent="0" marL="0">
              <a:buNone/>
            </a:pPr>
            <a:r>
              <a:rPr lang="en-US" sz="1400" b="1" dirty="0">
                <a:solidFill>
                  <a:srgbClr val="14202B"/>
                </a:solidFill>
                <a:latin typeface="Calibri" pitchFamily="34" charset="0"/>
                <a:ea typeface="Calibri" pitchFamily="34" charset="-122"/>
                <a:cs typeface="Calibri" pitchFamily="34" charset="-120"/>
              </a:rPr>
              <a:t>Tiotal · 10</a:t>
            </a:r>
            <a:endParaRPr lang="en-US" sz="1400" dirty="0"/>
          </a:p>
        </p:txBody>
      </p:sp>
      <p:sp>
        <p:nvSpPr>
          <p:cNvPr id="19" name="Shape 17"/>
          <p:cNvSpPr/>
          <p:nvPr/>
        </p:nvSpPr>
        <p:spPr>
          <a:xfrm>
            <a:off x="9171203" y="1143000"/>
            <a:ext cx="2828468" cy="4553712"/>
          </a:xfrm>
          <a:prstGeom prst="rect">
            <a:avLst/>
          </a:prstGeom>
          <a:solidFill>
            <a:srgbClr val="FFFFFF"/>
          </a:solidFill>
          <a:ln w="15875">
            <a:solidFill>
              <a:srgbClr val="14202B"/>
            </a:solidFill>
            <a:prstDash val="solid"/>
          </a:ln>
        </p:spPr>
      </p:sp>
      <p:sp>
        <p:nvSpPr>
          <p:cNvPr id="20" name="Shape 18"/>
          <p:cNvSpPr/>
          <p:nvPr/>
        </p:nvSpPr>
        <p:spPr>
          <a:xfrm>
            <a:off x="9189491" y="1161288"/>
            <a:ext cx="2791892" cy="384048"/>
          </a:xfrm>
          <a:prstGeom prst="rect">
            <a:avLst/>
          </a:prstGeom>
          <a:solidFill>
            <a:srgbClr val="F3F6FA"/>
          </a:solidFill>
          <a:ln w="12700">
            <a:solidFill>
              <a:srgbClr val="F3F6FA"/>
            </a:solidFill>
            <a:prstDash val="solid"/>
          </a:ln>
        </p:spPr>
      </p:sp>
      <p:sp>
        <p:nvSpPr>
          <p:cNvPr id="21" name="Text 19"/>
          <p:cNvSpPr txBox="1"/>
          <p:nvPr/>
        </p:nvSpPr>
        <p:spPr>
          <a:xfrm>
            <a:off x="9299219" y="1225296"/>
            <a:ext cx="2572436" cy="274320"/>
          </a:xfrm>
          <a:prstGeom prst="rect">
            <a:avLst/>
          </a:prstGeom>
          <a:noFill/>
          <a:ln/>
        </p:spPr>
        <p:txBody>
          <a:bodyPr wrap="square" lIns="0" tIns="0" rIns="0" bIns="0" rtlCol="0" anchor="t"/>
          <a:lstStyle/>
          <a:p>
            <a:pPr algn="l" indent="0" marL="0">
              <a:buNone/>
            </a:pPr>
            <a:r>
              <a:rPr lang="en-US" sz="1400" b="1" dirty="0">
                <a:solidFill>
                  <a:srgbClr val="14202B"/>
                </a:solidFill>
                <a:latin typeface="Calibri" pitchFamily="34" charset="0"/>
                <a:ea typeface="Calibri" pitchFamily="34" charset="-122"/>
                <a:cs typeface="Calibri" pitchFamily="34" charset="-120"/>
              </a:rPr>
              <a:t>Ental · 1</a:t>
            </a:r>
            <a:endParaRPr lang="en-US" sz="1400" dirty="0"/>
          </a:p>
        </p:txBody>
      </p:sp>
      <p:sp>
        <p:nvSpPr>
          <p:cNvPr id="22" name="Shape 20"/>
          <p:cNvSpPr/>
          <p:nvPr/>
        </p:nvSpPr>
        <p:spPr>
          <a:xfrm>
            <a:off x="0" y="5833872"/>
            <a:ext cx="12191695" cy="822960"/>
          </a:xfrm>
          <a:prstGeom prst="rect">
            <a:avLst/>
          </a:prstGeom>
          <a:solidFill>
            <a:srgbClr val="FBF3E4"/>
          </a:solidFill>
          <a:ln w="12700">
            <a:solidFill>
              <a:srgbClr val="FBF3E4"/>
            </a:solidFill>
            <a:prstDash val="solid"/>
          </a:ln>
        </p:spPr>
      </p:sp>
      <p:sp>
        <p:nvSpPr>
          <p:cNvPr id="23" name="Shape 21"/>
          <p:cNvSpPr/>
          <p:nvPr/>
        </p:nvSpPr>
        <p:spPr>
          <a:xfrm>
            <a:off x="0" y="5833872"/>
            <a:ext cx="12191695" cy="18288"/>
          </a:xfrm>
          <a:prstGeom prst="rect">
            <a:avLst/>
          </a:prstGeom>
          <a:solidFill>
            <a:srgbClr val="14202B"/>
          </a:solidFill>
          <a:ln w="12700">
            <a:solidFill>
              <a:srgbClr val="14202B"/>
            </a:solidFill>
            <a:prstDash val="solid"/>
          </a:ln>
        </p:spPr>
      </p:sp>
      <p:sp>
        <p:nvSpPr>
          <p:cNvPr id="24" name="Text 22"/>
          <p:cNvSpPr txBox="1"/>
          <p:nvPr/>
        </p:nvSpPr>
        <p:spPr>
          <a:xfrm>
            <a:off x="420624" y="5925312"/>
            <a:ext cx="11350447" cy="640080"/>
          </a:xfrm>
          <a:prstGeom prst="rect">
            <a:avLst/>
          </a:prstGeom>
          <a:noFill/>
          <a:ln/>
        </p:spPr>
        <p:txBody>
          <a:bodyPr wrap="square" lIns="0" tIns="0" rIns="0" bIns="0" rtlCol="0" anchor="ctr"/>
          <a:lstStyle/>
          <a:p>
            <a:pPr algn="l" indent="0" marL="0">
              <a:buNone/>
            </a:pPr>
            <a:r>
              <a:rPr lang="en-US" sz="1700" dirty="0">
                <a:solidFill>
                  <a:srgbClr val="14202B"/>
                </a:solidFill>
                <a:latin typeface="Calibri" pitchFamily="34" charset="0"/>
                <a:ea typeface="Calibri" pitchFamily="34" charset="-122"/>
                <a:cs typeface="Calibri" pitchFamily="34" charset="-120"/>
              </a:rPr>
              <a:t>Tio ental blir ett tiotal. Tio tiotal blir ett hundratal. Tio hundratal blir ett tusental.</a:t>
            </a:r>
            <a:endParaRPr lang="en-US" sz="1700" dirty="0"/>
          </a:p>
        </p:txBody>
      </p:sp>
      <p:sp>
        <p:nvSpPr>
          <p:cNvPr id="25" name="Text 23"/>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niclasfohlin.se/stodundervisning/antalsuppfattning-i-grupp/lathund</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Vad du behöver för insatsen</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MATERIAL · 4/4</a:t>
            </a:r>
            <a:endParaRPr lang="en-US" sz="1275" dirty="0"/>
          </a:p>
        </p:txBody>
      </p:sp>
      <p:sp>
        <p:nvSpPr>
          <p:cNvPr id="6" name="Shape 4"/>
          <p:cNvSpPr/>
          <p:nvPr/>
        </p:nvSpPr>
        <p:spPr>
          <a:xfrm>
            <a:off x="0" y="603504"/>
            <a:ext cx="12191695" cy="1143000"/>
          </a:xfrm>
          <a:prstGeom prst="rect">
            <a:avLst/>
          </a:prstGeom>
          <a:solidFill>
            <a:srgbClr val="F3F6FA"/>
          </a:solidFill>
          <a:ln w="12700">
            <a:solidFill>
              <a:srgbClr val="F3F6FA"/>
            </a:solidFill>
            <a:prstDash val="solid"/>
          </a:ln>
        </p:spPr>
      </p:sp>
      <p:sp>
        <p:nvSpPr>
          <p:cNvPr id="7" name="Shape 5"/>
          <p:cNvSpPr/>
          <p:nvPr/>
        </p:nvSpPr>
        <p:spPr>
          <a:xfrm>
            <a:off x="0" y="1728216"/>
            <a:ext cx="12191695" cy="18288"/>
          </a:xfrm>
          <a:prstGeom prst="rect">
            <a:avLst/>
          </a:prstGeom>
          <a:solidFill>
            <a:srgbClr val="14202B"/>
          </a:solidFill>
          <a:ln w="12700">
            <a:solidFill>
              <a:srgbClr val="14202B"/>
            </a:solidFill>
            <a:prstDash val="solid"/>
          </a:ln>
        </p:spPr>
      </p:sp>
      <p:sp>
        <p:nvSpPr>
          <p:cNvPr id="8" name="Text 6"/>
          <p:cNvSpPr txBox="1"/>
          <p:nvPr/>
        </p:nvSpPr>
        <p:spPr>
          <a:xfrm>
            <a:off x="420624" y="704088"/>
            <a:ext cx="355793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TALKRAV 1</a:t>
            </a:r>
            <a:endParaRPr lang="en-US" sz="1200" dirty="0"/>
          </a:p>
        </p:txBody>
      </p:sp>
      <p:sp>
        <p:nvSpPr>
          <p:cNvPr id="9" name="Text 7"/>
          <p:cNvSpPr txBox="1"/>
          <p:nvPr/>
        </p:nvSpPr>
        <p:spPr>
          <a:xfrm>
            <a:off x="420624" y="932688"/>
            <a:ext cx="3557930"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Inom talområdet</a:t>
            </a:r>
            <a:endParaRPr lang="en-US" sz="1425" dirty="0"/>
          </a:p>
        </p:txBody>
      </p:sp>
      <p:sp>
        <p:nvSpPr>
          <p:cNvPr id="10" name="Text 8"/>
          <p:cNvSpPr txBox="1"/>
          <p:nvPr/>
        </p:nvSpPr>
        <p:spPr>
          <a:xfrm>
            <a:off x="420624" y="1188720"/>
            <a:ext cx="3512210"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Gruppens talområde, inget större</a:t>
            </a:r>
            <a:endParaRPr lang="en-US" sz="1200" dirty="0"/>
          </a:p>
        </p:txBody>
      </p:sp>
      <p:sp>
        <p:nvSpPr>
          <p:cNvPr id="11" name="Shape 9"/>
          <p:cNvSpPr/>
          <p:nvPr/>
        </p:nvSpPr>
        <p:spPr>
          <a:xfrm>
            <a:off x="4106570" y="603504"/>
            <a:ext cx="9144" cy="1124712"/>
          </a:xfrm>
          <a:prstGeom prst="rect">
            <a:avLst/>
          </a:prstGeom>
          <a:solidFill>
            <a:srgbClr val="E1E6EB"/>
          </a:solidFill>
          <a:ln w="12700">
            <a:solidFill>
              <a:srgbClr val="E1E6EB"/>
            </a:solidFill>
            <a:prstDash val="solid"/>
          </a:ln>
        </p:spPr>
      </p:sp>
      <p:sp>
        <p:nvSpPr>
          <p:cNvPr id="12" name="Text 10"/>
          <p:cNvSpPr txBox="1"/>
          <p:nvPr/>
        </p:nvSpPr>
        <p:spPr>
          <a:xfrm>
            <a:off x="4344314" y="704088"/>
            <a:ext cx="355793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TALKRAV 2</a:t>
            </a:r>
            <a:endParaRPr lang="en-US" sz="1200" dirty="0"/>
          </a:p>
        </p:txBody>
      </p:sp>
      <p:sp>
        <p:nvSpPr>
          <p:cNvPr id="13" name="Text 11"/>
          <p:cNvSpPr txBox="1"/>
          <p:nvPr/>
        </p:nvSpPr>
        <p:spPr>
          <a:xfrm>
            <a:off x="4344314" y="932688"/>
            <a:ext cx="3557930"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Kräver veckans fokus</a:t>
            </a:r>
            <a:endParaRPr lang="en-US" sz="1425" dirty="0"/>
          </a:p>
        </p:txBody>
      </p:sp>
      <p:sp>
        <p:nvSpPr>
          <p:cNvPr id="14" name="Text 12"/>
          <p:cNvSpPr txBox="1"/>
          <p:nvPr/>
        </p:nvSpPr>
        <p:spPr>
          <a:xfrm>
            <a:off x="4344314" y="1188720"/>
            <a:ext cx="3512210"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En växling när veckan handlar om växling</a:t>
            </a:r>
            <a:endParaRPr lang="en-US" sz="1200" dirty="0"/>
          </a:p>
        </p:txBody>
      </p:sp>
      <p:sp>
        <p:nvSpPr>
          <p:cNvPr id="15" name="Shape 13"/>
          <p:cNvSpPr/>
          <p:nvPr/>
        </p:nvSpPr>
        <p:spPr>
          <a:xfrm>
            <a:off x="8030261" y="603504"/>
            <a:ext cx="9144" cy="1124712"/>
          </a:xfrm>
          <a:prstGeom prst="rect">
            <a:avLst/>
          </a:prstGeom>
          <a:solidFill>
            <a:srgbClr val="E1E6EB"/>
          </a:solidFill>
          <a:ln w="12700">
            <a:solidFill>
              <a:srgbClr val="E1E6EB"/>
            </a:solidFill>
            <a:prstDash val="solid"/>
          </a:ln>
        </p:spPr>
      </p:sp>
      <p:sp>
        <p:nvSpPr>
          <p:cNvPr id="16" name="Text 14"/>
          <p:cNvSpPr txBox="1"/>
          <p:nvPr/>
        </p:nvSpPr>
        <p:spPr>
          <a:xfrm>
            <a:off x="8268005" y="704088"/>
            <a:ext cx="355793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TALKRAV 3</a:t>
            </a:r>
            <a:endParaRPr lang="en-US" sz="1200" dirty="0"/>
          </a:p>
        </p:txBody>
      </p:sp>
      <p:sp>
        <p:nvSpPr>
          <p:cNvPr id="17" name="Text 15"/>
          <p:cNvSpPr txBox="1"/>
          <p:nvPr/>
        </p:nvSpPr>
        <p:spPr>
          <a:xfrm>
            <a:off x="8268005" y="932688"/>
            <a:ext cx="3557930"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Går att bygga</a:t>
            </a:r>
            <a:endParaRPr lang="en-US" sz="1425" dirty="0"/>
          </a:p>
        </p:txBody>
      </p:sp>
      <p:sp>
        <p:nvSpPr>
          <p:cNvPr id="18" name="Text 16"/>
          <p:cNvSpPr txBox="1"/>
          <p:nvPr/>
        </p:nvSpPr>
        <p:spPr>
          <a:xfrm>
            <a:off x="8268005" y="1188720"/>
            <a:ext cx="3512210"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Det finns material för varje talsort i talet</a:t>
            </a:r>
            <a:endParaRPr lang="en-US" sz="1200" dirty="0"/>
          </a:p>
        </p:txBody>
      </p:sp>
      <p:sp>
        <p:nvSpPr>
          <p:cNvPr id="19" name="Shape 17"/>
          <p:cNvSpPr/>
          <p:nvPr/>
        </p:nvSpPr>
        <p:spPr>
          <a:xfrm>
            <a:off x="6345936" y="1746504"/>
            <a:ext cx="18288" cy="4910328"/>
          </a:xfrm>
          <a:prstGeom prst="rect">
            <a:avLst/>
          </a:prstGeom>
          <a:solidFill>
            <a:srgbClr val="14202B"/>
          </a:solidFill>
          <a:ln w="12700">
            <a:solidFill>
              <a:srgbClr val="14202B"/>
            </a:solidFill>
            <a:prstDash val="solid"/>
          </a:ln>
        </p:spPr>
      </p:sp>
      <p:sp>
        <p:nvSpPr>
          <p:cNvPr id="20" name="Text 18"/>
          <p:cNvSpPr txBox="1"/>
          <p:nvPr/>
        </p:nvSpPr>
        <p:spPr>
          <a:xfrm>
            <a:off x="420624" y="1892808"/>
            <a:ext cx="576072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VAR MATERIALET FINNS</a:t>
            </a:r>
            <a:endParaRPr lang="en-US" sz="1200" dirty="0"/>
          </a:p>
        </p:txBody>
      </p:sp>
      <p:sp>
        <p:nvSpPr>
          <p:cNvPr id="21" name="Text 19"/>
          <p:cNvSpPr txBox="1"/>
          <p:nvPr/>
        </p:nvSpPr>
        <p:spPr>
          <a:xfrm>
            <a:off x="420624" y="2157984"/>
            <a:ext cx="5669280" cy="462089"/>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Tiobas.</a:t>
            </a:r>
            <a:pPr algn="l" indent="0" marL="0">
              <a:buNone/>
            </a:pPr>
            <a:r>
              <a:rPr lang="en-US" sz="1225" dirty="0">
                <a:solidFill>
                  <a:srgbClr val="14202B"/>
                </a:solidFill>
                <a:latin typeface="Calibri" pitchFamily="34" charset="0"/>
                <a:ea typeface="Calibri" pitchFamily="34" charset="-122"/>
                <a:cs typeface="Calibri" pitchFamily="34" charset="-120"/>
              </a:rPr>
              <a:t> Centikuber, tiostavar och hundraplattor ur skolans matematikmaterial.</a:t>
            </a:r>
            <a:endParaRPr lang="en-US" sz="1225" dirty="0"/>
          </a:p>
        </p:txBody>
      </p:sp>
      <p:sp>
        <p:nvSpPr>
          <p:cNvPr id="22" name="Text 20"/>
          <p:cNvSpPr txBox="1"/>
          <p:nvPr/>
        </p:nvSpPr>
        <p:spPr>
          <a:xfrm>
            <a:off x="420624" y="2674938"/>
            <a:ext cx="5669280" cy="384048"/>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Talbrickor.</a:t>
            </a:r>
            <a:pPr algn="l" indent="0" marL="0">
              <a:buNone/>
            </a:pPr>
            <a:r>
              <a:rPr lang="en-US" sz="1225" dirty="0">
                <a:solidFill>
                  <a:srgbClr val="14202B"/>
                </a:solidFill>
                <a:latin typeface="Calibri" pitchFamily="34" charset="0"/>
                <a:ea typeface="Calibri" pitchFamily="34" charset="-122"/>
                <a:cs typeface="Calibri" pitchFamily="34" charset="-120"/>
              </a:rPr>
              <a:t> Runda lappar i kartong med gruppens talsorter.</a:t>
            </a:r>
            <a:endParaRPr lang="en-US" sz="1225" dirty="0"/>
          </a:p>
        </p:txBody>
      </p:sp>
      <p:sp>
        <p:nvSpPr>
          <p:cNvPr id="23" name="Text 21"/>
          <p:cNvSpPr txBox="1"/>
          <p:nvPr/>
        </p:nvSpPr>
        <p:spPr>
          <a:xfrm>
            <a:off x="420624" y="3113850"/>
            <a:ext cx="5669280" cy="462089"/>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Pengar.</a:t>
            </a:r>
            <a:pPr algn="l" indent="0" marL="0">
              <a:buNone/>
            </a:pPr>
            <a:r>
              <a:rPr lang="en-US" sz="1225" dirty="0">
                <a:solidFill>
                  <a:srgbClr val="14202B"/>
                </a:solidFill>
                <a:latin typeface="Calibri" pitchFamily="34" charset="0"/>
                <a:ea typeface="Calibri" pitchFamily="34" charset="-122"/>
                <a:cs typeface="Calibri" pitchFamily="34" charset="-120"/>
              </a:rPr>
              <a:t> Enkronor, tiokronor, hundralappar och tusenlappar, inga femkronor.</a:t>
            </a:r>
            <a:endParaRPr lang="en-US" sz="1225" dirty="0"/>
          </a:p>
        </p:txBody>
      </p:sp>
      <p:sp>
        <p:nvSpPr>
          <p:cNvPr id="24" name="Text 22"/>
          <p:cNvSpPr txBox="1"/>
          <p:nvPr/>
        </p:nvSpPr>
        <p:spPr>
          <a:xfrm>
            <a:off x="420624" y="3630803"/>
            <a:ext cx="5669280" cy="656558"/>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Kort och läxor.</a:t>
            </a:r>
            <a:pPr algn="l" indent="0" marL="0">
              <a:buNone/>
            </a:pPr>
            <a:r>
              <a:rPr lang="en-US" sz="1225" dirty="0">
                <a:solidFill>
                  <a:srgbClr val="14202B"/>
                </a:solidFill>
                <a:latin typeface="Calibri" pitchFamily="34" charset="0"/>
                <a:ea typeface="Calibri" pitchFamily="34" charset="-122"/>
                <a:cs typeface="Calibri" pitchFamily="34" charset="-120"/>
              </a:rPr>
              <a:t> Ett paket per årskurs, under Material per årskurs på metodsidan och före mattorna i planeringsmallarna: kartläggningen, veckornas kort och Läxa 1–5.</a:t>
            </a:r>
            <a:endParaRPr lang="en-US" sz="1225" dirty="0"/>
          </a:p>
        </p:txBody>
      </p:sp>
      <p:sp>
        <p:nvSpPr>
          <p:cNvPr id="25" name="Text 23"/>
          <p:cNvSpPr txBox="1"/>
          <p:nvPr/>
        </p:nvSpPr>
        <p:spPr>
          <a:xfrm>
            <a:off x="420624" y="4342225"/>
            <a:ext cx="5669280" cy="803402"/>
          </a:xfrm>
          <a:prstGeom prst="rect">
            <a:avLst/>
          </a:prstGeom>
          <a:noFill/>
          <a:ln/>
        </p:spPr>
        <p:txBody>
          <a:bodyPr wrap="square" lIns="0" tIns="0" rIns="0" bIns="0" rtlCol="0" anchor="t"/>
          <a:lstStyle/>
          <a:p>
            <a:pPr algn="l" indent="0" marL="0">
              <a:buNone/>
            </a:pPr>
            <a:r>
              <a:rPr lang="en-US" sz="1150" dirty="0">
                <a:solidFill>
                  <a:srgbClr val="4B5866"/>
                </a:solidFill>
                <a:latin typeface="Calibri" pitchFamily="34" charset="0"/>
                <a:ea typeface="Calibri" pitchFamily="34" charset="-122"/>
                <a:cs typeface="Calibri" pitchFamily="34" charset="-120"/>
              </a:rPr>
              <a:t>Talsortsmattan finns på lathundens sida 3. Skriv ut den i A3 för brickor och pengar. Åk 1 viker bort Tusental och Hundratal, åk 2 Tusental. Sist i planeringsmallarna finns talsortsmattan, decimalmattan för åk 4–5 och ett stående A4 per talsort för tiobas.</a:t>
            </a:r>
            <a:endParaRPr lang="en-US" sz="1150" dirty="0"/>
          </a:p>
        </p:txBody>
      </p:sp>
      <p:sp>
        <p:nvSpPr>
          <p:cNvPr id="26" name="Shape 24"/>
          <p:cNvSpPr/>
          <p:nvPr/>
        </p:nvSpPr>
        <p:spPr>
          <a:xfrm>
            <a:off x="420624" y="5337651"/>
            <a:ext cx="5641848" cy="1319181"/>
          </a:xfrm>
          <a:prstGeom prst="rect">
            <a:avLst/>
          </a:prstGeom>
          <a:solidFill>
            <a:srgbClr val="FFFFFF"/>
          </a:solidFill>
          <a:ln w="12700">
            <a:solidFill>
              <a:srgbClr val="14202B"/>
            </a:solidFill>
            <a:prstDash val="solid"/>
          </a:ln>
        </p:spPr>
      </p:sp>
      <p:sp>
        <p:nvSpPr>
          <p:cNvPr id="27" name="Shape 25"/>
          <p:cNvSpPr/>
          <p:nvPr/>
        </p:nvSpPr>
        <p:spPr>
          <a:xfrm>
            <a:off x="429768" y="5346795"/>
            <a:ext cx="5623560" cy="310896"/>
          </a:xfrm>
          <a:prstGeom prst="rect">
            <a:avLst/>
          </a:prstGeom>
          <a:solidFill>
            <a:srgbClr val="14202B"/>
          </a:solidFill>
          <a:ln w="12700">
            <a:solidFill>
              <a:srgbClr val="14202B"/>
            </a:solidFill>
            <a:prstDash val="solid"/>
          </a:ln>
        </p:spPr>
      </p:sp>
      <p:sp>
        <p:nvSpPr>
          <p:cNvPr id="28" name="Text 26"/>
          <p:cNvSpPr txBox="1"/>
          <p:nvPr/>
        </p:nvSpPr>
        <p:spPr>
          <a:xfrm>
            <a:off x="557784" y="5401659"/>
            <a:ext cx="5367528"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PÅ BORDET NÄR PASSET BÖRJAR</a:t>
            </a:r>
            <a:endParaRPr lang="en-US" sz="1200" dirty="0"/>
          </a:p>
        </p:txBody>
      </p:sp>
      <p:sp>
        <p:nvSpPr>
          <p:cNvPr id="29" name="Text 27"/>
          <p:cNvSpPr txBox="1"/>
          <p:nvPr/>
        </p:nvSpPr>
        <p:spPr>
          <a:xfrm>
            <a:off x="557784" y="5758275"/>
            <a:ext cx="2697480" cy="287327"/>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Talsortsmatta eller arken, en per elev, i åk 4–5 också decimalmattan</a:t>
            </a:r>
            <a:endParaRPr lang="en-US" sz="1200" dirty="0"/>
          </a:p>
        </p:txBody>
      </p:sp>
      <p:sp>
        <p:nvSpPr>
          <p:cNvPr id="30" name="Text 28"/>
          <p:cNvSpPr txBox="1"/>
          <p:nvPr/>
        </p:nvSpPr>
        <p:spPr>
          <a:xfrm>
            <a:off x="3328416" y="5758275"/>
            <a:ext cx="2697480" cy="287327"/>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Dagens material, en låda per par</a:t>
            </a:r>
            <a:endParaRPr lang="en-US" sz="1200" dirty="0"/>
          </a:p>
        </p:txBody>
      </p:sp>
      <p:sp>
        <p:nvSpPr>
          <p:cNvPr id="31" name="Text 29"/>
          <p:cNvSpPr txBox="1"/>
          <p:nvPr/>
        </p:nvSpPr>
        <p:spPr>
          <a:xfrm>
            <a:off x="557784" y="6045602"/>
            <a:ext cx="2697480" cy="287327"/>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Veckans kort, klippta</a:t>
            </a:r>
            <a:endParaRPr lang="en-US" sz="1200" dirty="0"/>
          </a:p>
        </p:txBody>
      </p:sp>
      <p:sp>
        <p:nvSpPr>
          <p:cNvPr id="32" name="Text 30"/>
          <p:cNvSpPr txBox="1"/>
          <p:nvPr/>
        </p:nvSpPr>
        <p:spPr>
          <a:xfrm>
            <a:off x="3328416" y="6045602"/>
            <a:ext cx="2697480" cy="287327"/>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Papper, penna och sifferkort per par</a:t>
            </a:r>
            <a:endParaRPr lang="en-US" sz="1200" dirty="0"/>
          </a:p>
        </p:txBody>
      </p:sp>
      <p:sp>
        <p:nvSpPr>
          <p:cNvPr id="33" name="Text 31"/>
          <p:cNvSpPr txBox="1"/>
          <p:nvPr/>
        </p:nvSpPr>
        <p:spPr>
          <a:xfrm>
            <a:off x="557784" y="6332929"/>
            <a:ext cx="2697480" cy="287327"/>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Tärning för Klar tidigt</a:t>
            </a:r>
            <a:endParaRPr lang="en-US" sz="1200" dirty="0"/>
          </a:p>
        </p:txBody>
      </p:sp>
      <p:sp>
        <p:nvSpPr>
          <p:cNvPr id="34" name="Text 32"/>
          <p:cNvSpPr txBox="1"/>
          <p:nvPr/>
        </p:nvSpPr>
        <p:spPr>
          <a:xfrm>
            <a:off x="3328416" y="6332929"/>
            <a:ext cx="2697480" cy="287327"/>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Din egen matta och sats</a:t>
            </a:r>
            <a:endParaRPr lang="en-US" sz="1200" dirty="0"/>
          </a:p>
        </p:txBody>
      </p:sp>
      <p:sp>
        <p:nvSpPr>
          <p:cNvPr id="35" name="Shape 33"/>
          <p:cNvSpPr/>
          <p:nvPr/>
        </p:nvSpPr>
        <p:spPr>
          <a:xfrm>
            <a:off x="6647688" y="1892808"/>
            <a:ext cx="5120640" cy="1995170"/>
          </a:xfrm>
          <a:prstGeom prst="rect">
            <a:avLst/>
          </a:prstGeom>
          <a:solidFill>
            <a:srgbClr val="FFFFFF"/>
          </a:solidFill>
          <a:ln w="12700">
            <a:solidFill>
              <a:srgbClr val="14202B"/>
            </a:solidFill>
            <a:prstDash val="solid"/>
          </a:ln>
        </p:spPr>
      </p:sp>
      <p:sp>
        <p:nvSpPr>
          <p:cNvPr id="36" name="Shape 34"/>
          <p:cNvSpPr/>
          <p:nvPr/>
        </p:nvSpPr>
        <p:spPr>
          <a:xfrm>
            <a:off x="6656832" y="1901952"/>
            <a:ext cx="5102352" cy="310896"/>
          </a:xfrm>
          <a:prstGeom prst="rect">
            <a:avLst/>
          </a:prstGeom>
          <a:solidFill>
            <a:srgbClr val="14202B"/>
          </a:solidFill>
          <a:ln w="12700">
            <a:solidFill>
              <a:srgbClr val="14202B"/>
            </a:solidFill>
            <a:prstDash val="solid"/>
          </a:ln>
        </p:spPr>
      </p:sp>
      <p:sp>
        <p:nvSpPr>
          <p:cNvPr id="37" name="Text 35"/>
          <p:cNvSpPr txBox="1"/>
          <p:nvPr/>
        </p:nvSpPr>
        <p:spPr>
          <a:xfrm>
            <a:off x="6784848" y="1956816"/>
            <a:ext cx="4846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CHECKLISTA INFÖR PASSET</a:t>
            </a:r>
            <a:endParaRPr lang="en-US" sz="1200" dirty="0"/>
          </a:p>
        </p:txBody>
      </p:sp>
      <p:sp>
        <p:nvSpPr>
          <p:cNvPr id="38" name="Text 36"/>
          <p:cNvSpPr txBox="1"/>
          <p:nvPr/>
        </p:nvSpPr>
        <p:spPr>
          <a:xfrm>
            <a:off x="6793992" y="2313432"/>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Tagit fram dagens material: tiobas, talbrickor eller pengar.</a:t>
            </a:r>
            <a:endParaRPr lang="en-US" sz="1100" dirty="0"/>
          </a:p>
        </p:txBody>
      </p:sp>
      <p:sp>
        <p:nvSpPr>
          <p:cNvPr id="39" name="Text 37"/>
          <p:cNvSpPr txBox="1"/>
          <p:nvPr/>
        </p:nvSpPr>
        <p:spPr>
          <a:xfrm>
            <a:off x="6793992" y="2578608"/>
            <a:ext cx="4937760"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Lagt fram en talsortsmatta per elev, i åk 4–5 också decimalmattan, och bestämt paren.</a:t>
            </a:r>
            <a:endParaRPr lang="en-US" sz="1100" dirty="0"/>
          </a:p>
        </p:txBody>
      </p:sp>
      <p:sp>
        <p:nvSpPr>
          <p:cNvPr id="40" name="Text 38"/>
          <p:cNvSpPr txBox="1"/>
          <p:nvPr/>
        </p:nvSpPr>
        <p:spPr>
          <a:xfrm>
            <a:off x="6793992" y="2964434"/>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Kopierat veckans kort ur gruppens paket.</a:t>
            </a:r>
            <a:endParaRPr lang="en-US" sz="1100" dirty="0"/>
          </a:p>
        </p:txBody>
      </p:sp>
      <p:sp>
        <p:nvSpPr>
          <p:cNvPr id="41" name="Text 39"/>
          <p:cNvSpPr txBox="1"/>
          <p:nvPr/>
        </p:nvSpPr>
        <p:spPr>
          <a:xfrm>
            <a:off x="6793992" y="3229610"/>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Byggt det jag ska visa först och sagt orden högt.</a:t>
            </a:r>
            <a:endParaRPr lang="en-US" sz="1100" dirty="0"/>
          </a:p>
        </p:txBody>
      </p:sp>
      <p:sp>
        <p:nvSpPr>
          <p:cNvPr id="42" name="Text 40"/>
          <p:cNvSpPr txBox="1"/>
          <p:nvPr/>
        </p:nvSpPr>
        <p:spPr>
          <a:xfrm>
            <a:off x="6793992" y="3494786"/>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Valt det andra talet, som hela gruppen bygger sist.</a:t>
            </a:r>
            <a:endParaRPr lang="en-US" sz="1100" dirty="0"/>
          </a:p>
        </p:txBody>
      </p:sp>
      <p:sp>
        <p:nvSpPr>
          <p:cNvPr id="43" name="Shape 41"/>
          <p:cNvSpPr/>
          <p:nvPr/>
        </p:nvSpPr>
        <p:spPr>
          <a:xfrm>
            <a:off x="6647688" y="4089146"/>
            <a:ext cx="5120640" cy="2567686"/>
          </a:xfrm>
          <a:prstGeom prst="rect">
            <a:avLst/>
          </a:prstGeom>
          <a:solidFill>
            <a:srgbClr val="FFFFFF"/>
          </a:solidFill>
          <a:ln w="12700">
            <a:solidFill>
              <a:srgbClr val="14202B"/>
            </a:solidFill>
            <a:prstDash val="solid"/>
          </a:ln>
        </p:spPr>
      </p:sp>
      <p:sp>
        <p:nvSpPr>
          <p:cNvPr id="44" name="Shape 42"/>
          <p:cNvSpPr/>
          <p:nvPr/>
        </p:nvSpPr>
        <p:spPr>
          <a:xfrm>
            <a:off x="6656832" y="4098290"/>
            <a:ext cx="5102352" cy="310896"/>
          </a:xfrm>
          <a:prstGeom prst="rect">
            <a:avLst/>
          </a:prstGeom>
          <a:solidFill>
            <a:srgbClr val="14202B"/>
          </a:solidFill>
          <a:ln w="12700">
            <a:solidFill>
              <a:srgbClr val="14202B"/>
            </a:solidFill>
            <a:prstDash val="solid"/>
          </a:ln>
        </p:spPr>
      </p:sp>
      <p:sp>
        <p:nvSpPr>
          <p:cNvPr id="45" name="Text 43"/>
          <p:cNvSpPr txBox="1"/>
          <p:nvPr/>
        </p:nvSpPr>
        <p:spPr>
          <a:xfrm>
            <a:off x="6784848" y="4153154"/>
            <a:ext cx="4846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UPPFÖLJNING</a:t>
            </a:r>
            <a:endParaRPr lang="en-US" sz="1200" dirty="0"/>
          </a:p>
        </p:txBody>
      </p:sp>
      <p:sp>
        <p:nvSpPr>
          <p:cNvPr id="46" name="Text 44"/>
          <p:cNvSpPr txBox="1"/>
          <p:nvPr/>
        </p:nvSpPr>
        <p:spPr>
          <a:xfrm>
            <a:off x="6793992" y="4509770"/>
            <a:ext cx="4846320" cy="905034"/>
          </a:xfrm>
          <a:prstGeom prst="rect">
            <a:avLst/>
          </a:prstGeom>
          <a:noFill/>
          <a:ln/>
        </p:spPr>
        <p:txBody>
          <a:bodyPr wrap="square" lIns="0" tIns="0" rIns="0" bIns="0" rtlCol="0" anchor="t"/>
          <a:lstStyle/>
          <a:p>
            <a:pPr algn="l" indent="0" marL="0">
              <a:buNone/>
            </a:pPr>
            <a:r>
              <a:rPr lang="en-US" sz="1025" b="1" dirty="0">
                <a:solidFill>
                  <a:srgbClr val="14202B"/>
                </a:solidFill>
                <a:latin typeface="Calibri" pitchFamily="34" charset="0"/>
                <a:ea typeface="Calibri" pitchFamily="34" charset="-122"/>
                <a:cs typeface="Calibri" pitchFamily="34" charset="-120"/>
              </a:rPr>
              <a:t>Före insatsen:</a:t>
            </a:r>
            <a:pPr algn="l" indent="0" marL="0">
              <a:buNone/>
            </a:pPr>
            <a:r>
              <a:rPr lang="en-US" sz="1025" dirty="0">
                <a:solidFill>
                  <a:srgbClr val="14202B"/>
                </a:solidFill>
                <a:latin typeface="Calibri" pitchFamily="34" charset="0"/>
                <a:ea typeface="Calibri" pitchFamily="34" charset="-122"/>
                <a:cs typeface="Calibri" pitchFamily="34" charset="-120"/>
              </a:rPr>
              <a:t> Gör kartläggningen i gruppens paket utanför passen, med en elev i taget, cirka tio minuter per elev. Läs uppgiften högt och hjälp inte till. Eleven bygger, berättar och skriver. Anteckna för varje uppgift på en kopia av listan: B om eleven byggde rätt, V om eleven växlade själv i materialet och S om eleven använde talsortsord.</a:t>
            </a:r>
            <a:endParaRPr lang="en-US" sz="1025" dirty="0"/>
          </a:p>
        </p:txBody>
      </p:sp>
      <p:sp>
        <p:nvSpPr>
          <p:cNvPr id="47" name="Text 45"/>
          <p:cNvSpPr txBox="1"/>
          <p:nvPr/>
        </p:nvSpPr>
        <p:spPr>
          <a:xfrm>
            <a:off x="6793992" y="5469668"/>
            <a:ext cx="4846320" cy="416878"/>
          </a:xfrm>
          <a:prstGeom prst="rect">
            <a:avLst/>
          </a:prstGeom>
          <a:noFill/>
          <a:ln/>
        </p:spPr>
        <p:txBody>
          <a:bodyPr wrap="square" lIns="0" tIns="0" rIns="0" bIns="0" rtlCol="0" anchor="t"/>
          <a:lstStyle/>
          <a:p>
            <a:pPr algn="l" indent="0" marL="0">
              <a:buNone/>
            </a:pPr>
            <a:r>
              <a:rPr lang="en-US" sz="1025" b="1" dirty="0">
                <a:solidFill>
                  <a:srgbClr val="14202B"/>
                </a:solidFill>
                <a:latin typeface="Calibri" pitchFamily="34" charset="0"/>
                <a:ea typeface="Calibri" pitchFamily="34" charset="-122"/>
                <a:cs typeface="Calibri" pitchFamily="34" charset="-120"/>
              </a:rPr>
              <a:t>Varje pass:</a:t>
            </a:r>
            <a:pPr algn="l" indent="0" marL="0">
              <a:buNone/>
            </a:pPr>
            <a:r>
              <a:rPr lang="en-US" sz="1025" dirty="0">
                <a:solidFill>
                  <a:srgbClr val="14202B"/>
                </a:solidFill>
                <a:latin typeface="Calibri" pitchFamily="34" charset="0"/>
                <a:ea typeface="Calibri" pitchFamily="34" charset="-122"/>
                <a:cs typeface="Calibri" pitchFamily="34" charset="-120"/>
              </a:rPr>
              <a:t> Anteckna kort vem som växlade själv och kunde säga vad som hände.</a:t>
            </a:r>
            <a:endParaRPr lang="en-US" sz="1025" dirty="0"/>
          </a:p>
        </p:txBody>
      </p:sp>
      <p:sp>
        <p:nvSpPr>
          <p:cNvPr id="48" name="Text 46"/>
          <p:cNvSpPr txBox="1"/>
          <p:nvPr/>
        </p:nvSpPr>
        <p:spPr>
          <a:xfrm>
            <a:off x="6793992" y="5941409"/>
            <a:ext cx="4846320" cy="579596"/>
          </a:xfrm>
          <a:prstGeom prst="rect">
            <a:avLst/>
          </a:prstGeom>
          <a:noFill/>
          <a:ln/>
        </p:spPr>
        <p:txBody>
          <a:bodyPr wrap="square" lIns="0" tIns="0" rIns="0" bIns="0" rtlCol="0" anchor="t"/>
          <a:lstStyle/>
          <a:p>
            <a:pPr algn="l" indent="0" marL="0">
              <a:buNone/>
            </a:pPr>
            <a:r>
              <a:rPr lang="en-US" sz="1025" b="1" dirty="0">
                <a:solidFill>
                  <a:srgbClr val="14202B"/>
                </a:solidFill>
                <a:latin typeface="Calibri" pitchFamily="34" charset="0"/>
                <a:ea typeface="Calibri" pitchFamily="34" charset="-122"/>
                <a:cs typeface="Calibri" pitchFamily="34" charset="-120"/>
              </a:rPr>
              <a:t>Efter fem veckor:</a:t>
            </a:r>
            <a:pPr algn="l" indent="0" marL="0">
              <a:buNone/>
            </a:pPr>
            <a:r>
              <a:rPr lang="en-US" sz="1025" dirty="0">
                <a:solidFill>
                  <a:srgbClr val="14202B"/>
                </a:solidFill>
                <a:latin typeface="Calibri" pitchFamily="34" charset="0"/>
                <a:ea typeface="Calibri" pitchFamily="34" charset="-122"/>
                <a:cs typeface="Calibri" pitchFamily="34" charset="-120"/>
              </a:rPr>
              <a:t> Samma kartläggning med samma uppgifter. Jämför uppgift för uppgift, och berätta för klassläraren vilket talområde eleven bygger säkert i och vilka växlingar som behöver mer träning.</a:t>
            </a:r>
            <a:endParaRPr lang="en-US" sz="1025" dirty="0"/>
          </a:p>
        </p:txBody>
      </p:sp>
      <p:sp>
        <p:nvSpPr>
          <p:cNvPr id="49" name="Text 47"/>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niclasfohlin.se/stodundervisning/antalsuppfattning-i-grupp/lathund</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Slide 1</vt:lpstr>
      <vt:lpstr>Slide 2</vt:lpstr>
      <vt:lpstr>Slide 3</vt:lpstr>
      <vt:lpstr>Slide 4</vt:lpstr>
    </vt:vector>
  </TitlesOfParts>
  <Company>niclasfohlin.se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Lathund: Antalsuppfattning i grupp: bygga tal</dc:title>
  <dc:subject>Ett körschema för fem veckors intensivt stöd i antalsuppfattning för en liten grupp i åk 1–5. Läraren bygger talet först och säger vad hen gör. Sedan bygger eleverna tillsammans med läraren, i par och var för sig, och gör växlingarna själva. Varje vecka har ett fokus, och talen och korten följer gruppens årskurs.</dc:subject>
  <dc:creator>Niclas Fohlin</dc:creator>
  <cp:lastModifiedBy>Niclas Fohlin</cp:lastModifiedBy>
  <cp:revision>1</cp:revision>
  <dcterms:created xsi:type="dcterms:W3CDTF">2026-09-29T11:11:43Z</dcterms:created>
  <dcterms:modified xsi:type="dcterms:W3CDTF">2026-09-29T11:11:43Z</dcterms:modified>
</cp:coreProperties>
</file>