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Chambers boksamtal i grupp, filmerna: Ett läspass i fyra bilder, Så växer bokens tavla, Samtalet med frågekortet. © Niclas Fohlin · niclasfohlin.se/stodundervisning/boksamtal-i-grupp/lathund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Chambers boksamtal i grupp, metoden. En liten grupp i åk 4–9 läser en hel bok tillsammans och lär sig att hålla ihop berättelsen över flera veckor. Du läser högt, och eleverna följer med i sina egna exemplar. I samtalet använder ni Aidan Chambers ”Jag undrar” och hans fråga ”Hur vet du det?” Bokens tavla på väggen växer från pass till pass. © Niclas Fohlin · niclasfohlin.se/stodundervisning/boksamtal-i-grupp/lathund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Chambers boksamtal i grupp, ett pass del för del med ett exempel. © Niclas Fohlin · niclasfohlin.se/stodundervisning/boksamtal-i-grupp/lathund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Chambers boksamtal i grupp, mallen som används under passet. © Niclas Fohlin · niclasfohlin.se/stodundervisning/boksamtal-i-grupp/lathund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Chambers boksamtal i grupp, materialet: krav, var det finns, vad som ligger på bordet, checklistan och uppföljningen. © Niclas Fohlin · niclasfohlin.se/stodundervisning/boksamtal-i-grupp/lathund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0" Type="http://schemas.openxmlformats.org/officeDocument/2006/relationships/hyperlink" Target="https://niclasfohlin.se/stodundervisning/boksamtal-i-grupp/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video" Target="../media/media-1-4.mp4"/><Relationship Id="rId5" Type="http://schemas.microsoft.com/office/2007/relationships/media" Target="../media/media-1-4.mp4"/><Relationship Id="rId6" Type="http://schemas.openxmlformats.org/officeDocument/2006/relationships/image" Target="../media/image-1-6.png"/><Relationship Id="rId7" Type="http://schemas.openxmlformats.org/officeDocument/2006/relationships/video" Target="../media/media-1-7.mp4"/><Relationship Id="rId8" Type="http://schemas.microsoft.com/office/2007/relationships/media" Target="../media/media-1-7.mp4"/><Relationship Id="rId9" Type="http://schemas.openxmlformats.org/officeDocument/2006/relationships/image" Target="../media/image-1-9.png"/><Relationship Id="rId11" Type="http://schemas.openxmlformats.org/officeDocument/2006/relationships/slideLayout" Target="../slideLayouts/slideLayout1.xml"/><Relationship Id="rId1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Chambers boksamtal i grupp</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FILMERNA</a:t>
            </a:r>
            <a:endParaRPr lang="en-US" sz="1275" dirty="0"/>
          </a:p>
        </p:txBody>
      </p:sp>
      <p:sp>
        <p:nvSpPr>
          <p:cNvPr id="6" name="Shape 4"/>
          <p:cNvSpPr/>
          <p:nvPr/>
        </p:nvSpPr>
        <p:spPr>
          <a:xfrm rot="5400000">
            <a:off x="425196" y="790956"/>
            <a:ext cx="137160" cy="118872"/>
          </a:xfrm>
          <a:prstGeom prst="triangle">
            <a:avLst/>
          </a:prstGeom>
          <a:solidFill>
            <a:srgbClr val="8A5A1E"/>
          </a:solidFill>
          <a:ln w="12700">
            <a:solidFill>
              <a:srgbClr val="8A5A1E"/>
            </a:solidFill>
            <a:prstDash val="solid"/>
          </a:ln>
        </p:spPr>
      </p:sp>
      <p:sp>
        <p:nvSpPr>
          <p:cNvPr id="7" name="Text 5"/>
          <p:cNvSpPr txBox="1"/>
          <p:nvPr/>
        </p:nvSpPr>
        <p:spPr>
          <a:xfrm>
            <a:off x="640080"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1 · 30 SEKUNDER</a:t>
            </a:r>
            <a:endParaRPr lang="en-US" sz="1200" dirty="0"/>
          </a:p>
        </p:txBody>
      </p:sp>
      <p:pic>
        <p:nvPicPr>
          <p:cNvPr id="8" name="Media 0" descr="Ett läspass i fyra bilder, filmen: Var är vi? Adam berättar. Adam säger: ”De grå herrarna har kommit.” Läraren stannar vid sin post-it. Läraren säger: ”Jag undrar om man kan spara tid.” Elias visar var boken svarar. Elias säger: ”Den grå herren tar bort minnet!” Läraren frågar: ”Hur vet du det?” Elias säger: ”Här står det.” Frågan får en bock. Läraren frågar: ”Har boken svarat?” Sara frågar: ”Kan de ta Momos tid också?”">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0624" y="1051560"/>
            <a:ext cx="3600602" cy="2025339"/>
          </a:xfrm>
          <a:prstGeom prst="rect">
            <a:avLst/>
          </a:prstGeom>
        </p:spPr>
      </p:pic>
      <p:sp>
        <p:nvSpPr>
          <p:cNvPr id="9" name="Text 6"/>
          <p:cNvSpPr txBox="1"/>
          <p:nvPr/>
        </p:nvSpPr>
        <p:spPr>
          <a:xfrm>
            <a:off x="420624" y="3625539"/>
            <a:ext cx="3600602" cy="263398"/>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Ett läspass i fyra bilder</a:t>
            </a:r>
            <a:endParaRPr lang="en-US" sz="1700" dirty="0"/>
          </a:p>
        </p:txBody>
      </p:sp>
      <p:sp>
        <p:nvSpPr>
          <p:cNvPr id="10" name="Text 7"/>
          <p:cNvSpPr txBox="1"/>
          <p:nvPr/>
        </p:nvSpPr>
        <p:spPr>
          <a:xfrm>
            <a:off x="420624" y="3980377"/>
            <a:ext cx="3600602" cy="2310695"/>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Var är vi? Adam berättar vid tavlan.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Läs: läraren stannar vid sin post-it.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Samtala: vid sin post-it visar Elias var det står.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Med mig: frågan får en bock, och en ny kommer.</a:t>
            </a:r>
            <a:endParaRPr lang="en-US" sz="1400" dirty="0"/>
          </a:p>
        </p:txBody>
      </p:sp>
      <p:sp>
        <p:nvSpPr>
          <p:cNvPr id="11" name="Shape 8"/>
          <p:cNvSpPr/>
          <p:nvPr/>
        </p:nvSpPr>
        <p:spPr>
          <a:xfrm rot="5400000">
            <a:off x="4300118" y="790956"/>
            <a:ext cx="137160" cy="118872"/>
          </a:xfrm>
          <a:prstGeom prst="triangle">
            <a:avLst/>
          </a:prstGeom>
          <a:solidFill>
            <a:srgbClr val="8A5A1E"/>
          </a:solidFill>
          <a:ln w="12700">
            <a:solidFill>
              <a:srgbClr val="8A5A1E"/>
            </a:solidFill>
            <a:prstDash val="solid"/>
          </a:ln>
        </p:spPr>
      </p:sp>
      <p:sp>
        <p:nvSpPr>
          <p:cNvPr id="12" name="Text 9"/>
          <p:cNvSpPr txBox="1"/>
          <p:nvPr/>
        </p:nvSpPr>
        <p:spPr>
          <a:xfrm>
            <a:off x="4515002"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2 · 28 SEKUNDER</a:t>
            </a:r>
            <a:endParaRPr lang="en-US" sz="1200" dirty="0"/>
          </a:p>
        </p:txBody>
      </p:sp>
      <p:pic>
        <p:nvPicPr>
          <p:cNvPr id="13" name="Media 1" descr="Så växer bokens tavla, filmen: Bokvalet: bokens namn och tre tomma rutor. Läspass 1: läraren skriver det eleverna säger. Adam säger: ”Momo bor i ruinen.” Läraren skriver: ”Momo”. Läraren säger den första frågan: Var kommer Momo ifrån? Läspass 6: Sara säger raden ”Fusi sparar tid.” Läraren skriver: ”Fusi”. Varför glömmer folk dem? Boken har svarat, så frågan får en bock. Slutet: var Momo kommer ifrån är ännu öppet.">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4295546" y="1051560"/>
            <a:ext cx="3600602" cy="2025339"/>
          </a:xfrm>
          <a:prstGeom prst="rect">
            <a:avLst/>
          </a:prstGeom>
        </p:spPr>
      </p:pic>
      <p:sp>
        <p:nvSpPr>
          <p:cNvPr id="14" name="Text 10"/>
          <p:cNvSpPr txBox="1"/>
          <p:nvPr/>
        </p:nvSpPr>
        <p:spPr>
          <a:xfrm>
            <a:off x="4295546" y="3625539"/>
            <a:ext cx="3600602" cy="263398"/>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Så växer bokens tavla</a:t>
            </a:r>
            <a:endParaRPr lang="en-US" sz="1700" dirty="0"/>
          </a:p>
        </p:txBody>
      </p:sp>
      <p:sp>
        <p:nvSpPr>
          <p:cNvPr id="15" name="Text 11"/>
          <p:cNvSpPr txBox="1"/>
          <p:nvPr/>
        </p:nvSpPr>
        <p:spPr>
          <a:xfrm>
            <a:off x="4295546" y="3980377"/>
            <a:ext cx="3600602" cy="2310695"/>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Bokvalet: bokens namn och tre tomma rutor.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Läspass 1: eleverna säger raden, och läraren skriver.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Läspass 6: sex rader, och läraren drar ett streck.</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Slutet: tre frågor fick svar, och en är öppen.</a:t>
            </a:r>
            <a:endParaRPr lang="en-US" sz="1400" dirty="0"/>
          </a:p>
        </p:txBody>
      </p:sp>
      <p:sp>
        <p:nvSpPr>
          <p:cNvPr id="16" name="Shape 12"/>
          <p:cNvSpPr/>
          <p:nvPr/>
        </p:nvSpPr>
        <p:spPr>
          <a:xfrm rot="5400000">
            <a:off x="8175041" y="790956"/>
            <a:ext cx="137160" cy="118872"/>
          </a:xfrm>
          <a:prstGeom prst="triangle">
            <a:avLst/>
          </a:prstGeom>
          <a:solidFill>
            <a:srgbClr val="8A5A1E"/>
          </a:solidFill>
          <a:ln w="12700">
            <a:solidFill>
              <a:srgbClr val="8A5A1E"/>
            </a:solidFill>
            <a:prstDash val="solid"/>
          </a:ln>
        </p:spPr>
      </p:sp>
      <p:sp>
        <p:nvSpPr>
          <p:cNvPr id="17" name="Text 13"/>
          <p:cNvSpPr txBox="1"/>
          <p:nvPr/>
        </p:nvSpPr>
        <p:spPr>
          <a:xfrm>
            <a:off x="8389925"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3 · 30 SEKUNDER</a:t>
            </a:r>
            <a:endParaRPr lang="en-US" sz="1200" dirty="0"/>
          </a:p>
        </p:txBody>
      </p:sp>
      <p:pic>
        <p:nvPicPr>
          <p:cNvPr id="18" name="Media 2" descr="Samtalet med frågekortet, filmen: Läraren lägger fram kortet. Läraren säger: ”Slå upp boken vid din post-it.” Alla väljer en av kortets frågor. Laget runt: en sak var. Läraren frågar: ”Vem börjar?” Elias säger: ”Fusi tror att det var hans egen idé.” Noor säger: ”Fusi får bråttom, som min storebror.” Tråden: två tankar hänger ihop. Läraren frågar: ”Sa två av er något som hänger ihop?” Adam säger: ”Elias och Noor!” Tillbaka till boken: Elias visar. Läraren säger: ”Hur vet du det? Visa i boken.” Elias säger: ”Här står det.”">
            <a:hlinkClick r:id="" action="ppaction://media"/>
          </p:cNvPr>
          <p:cNvPicPr>
            <a:picLocks noChangeAspect="1"/>
          </p:cNvPicPr>
          <p:nvPr>
            <a:videoFile r:link="rId7"/>
            <p:extLst>
              <p:ext uri="{DAA4B4D4-6D71-4841-9C94-3DE7FCFB9230}">
                <p14:media xmlns:p14="http://schemas.microsoft.com/office/powerpoint/2010/main" r:embed="rId8"/>
              </p:ext>
            </p:extLst>
          </p:nvPr>
        </p:nvPicPr>
        <p:blipFill>
          <a:blip r:embed="rId9"/>
          <a:stretch>
            <a:fillRect/>
          </a:stretch>
        </p:blipFill>
        <p:spPr>
          <a:xfrm>
            <a:off x="8170469" y="1051560"/>
            <a:ext cx="3600602" cy="2025339"/>
          </a:xfrm>
          <a:prstGeom prst="rect">
            <a:avLst/>
          </a:prstGeom>
        </p:spPr>
      </p:pic>
      <p:sp>
        <p:nvSpPr>
          <p:cNvPr id="19" name="Text 14"/>
          <p:cNvSpPr txBox="1"/>
          <p:nvPr/>
        </p:nvSpPr>
        <p:spPr>
          <a:xfrm>
            <a:off x="8170469" y="3625539"/>
            <a:ext cx="3600602" cy="263398"/>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Samtalet med frågekortet</a:t>
            </a:r>
            <a:endParaRPr lang="en-US" sz="1700" dirty="0"/>
          </a:p>
        </p:txBody>
      </p:sp>
      <p:sp>
        <p:nvSpPr>
          <p:cNvPr id="20" name="Text 15"/>
          <p:cNvSpPr txBox="1"/>
          <p:nvPr/>
        </p:nvSpPr>
        <p:spPr>
          <a:xfrm>
            <a:off x="8170469" y="3980377"/>
            <a:ext cx="3600602" cy="2310695"/>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Lägg fram: läraren lägger kortet mitt på bordet.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Laget runt: var och en säger en sak vid sin post-it.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Tråden: Adam hör att det Elias och Noor sa hänger ihop.</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Tillbaka till boken: Elias visar var det står.</a:t>
            </a:r>
            <a:endParaRPr lang="en-US" sz="1400" dirty="0"/>
          </a:p>
        </p:txBody>
      </p:sp>
      <p:sp>
        <p:nvSpPr>
          <p:cNvPr id="21" name="Text 16"/>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en film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10" invalidUrl="" action="" tgtFrame="" tooltip="" history="1" highlightClick="0" endSnd="0">
                  <a:extLst>
                    <a:ext uri="{A12FA001-AC4F-418D-AE19-62706E023703}">
                      <ahyp:hlinkClr xmlns:ahyp="http://schemas.microsoft.com/office/drawing/2018/hyperlinkcolor" val="tx"/>
                    </a:ext>
                  </a:extLst>
                </a:hlinkClick>
              </a:rPr>
              <a:t>niclasfohlin.se/stodundervisning/boksamtal-i-grupp/lathund</a:t>
            </a:r>
            <a:endParaRPr lang="en-US" sz="1100" dirty="0"/>
          </a:p>
        </p:txBody>
      </p:sp>
      <p:sp>
        <p:nvSpPr>
          <p:cNvPr id="22" name="Text 1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niclasfohlin.se/stodundervisning/boksamtal-i-grupp/lathund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seq concurrent="1" nextAc="seek">
              <p:cTn id="12" restart="whenNotActive" fill="hold" evtFilter="cancelBubble" nodeType="interactiveSeq">
                <p:stCondLst>
                  <p:cond evt="onClick" delay="0">
                    <p:tgtEl>
                      <p:spTgt spid="1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8"/>
                                        </p:tgtEl>
                                      </p:cBhvr>
                                    </p:cmd>
                                  </p:childTnLst>
                                </p:cTn>
                              </p:par>
                            </p:childTnLst>
                          </p:cTn>
                        </p:par>
                      </p:childTnLst>
                    </p:cTn>
                  </p:par>
                </p:childTnLst>
              </p:cTn>
              <p:nextCondLst>
                <p:cond evt="onClick" delay="0">
                  <p:tgtEl>
                    <p:spTgt spid="18"/>
                  </p:tgtEl>
                </p:cond>
              </p:nextCondLst>
            </p:seq>
            <p:video fullScrn="1">
              <p:cMediaNode vol="80000">
                <p:cTn id="17" fill="hold" display="0">
                  <p:stCondLst>
                    <p:cond delay="indefinite"/>
                  </p:stCondLst>
                </p:cTn>
                <p:tgtEl>
                  <p:spTgt spid="8"/>
                </p:tgtEl>
              </p:cMediaNode>
            </p:video>
            <p:video fullScrn="1">
              <p:cMediaNode vol="80000">
                <p:cTn id="18" fill="hold" display="0">
                  <p:stCondLst>
                    <p:cond delay="indefinite"/>
                  </p:stCondLst>
                </p:cTn>
                <p:tgtEl>
                  <p:spTgt spid="13"/>
                </p:tgtEl>
              </p:cMediaNode>
            </p:video>
            <p:video fullScrn="1">
              <p:cMediaNode vol="80000">
                <p:cTn id="19" fill="hold" display="0">
                  <p:stCondLst>
                    <p:cond delay="indefinite"/>
                  </p:stCondLst>
                </p:cTn>
                <p:tgtEl>
                  <p:spTgt spid="1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Chambers boksamtal i grupp</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40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Fyra till tio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till tre pass i veckan i sex till tio veckor, en bok</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hel bok, ett exemplar per elev</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2086832"/>
          </a:xfrm>
          <a:prstGeom prst="rect">
            <a:avLst/>
          </a:prstGeom>
          <a:noFill/>
          <a:ln/>
        </p:spPr>
        <p:txBody>
          <a:bodyPr wrap="square" lIns="0" tIns="0" rIns="0" bIns="0" rtlCol="0" anchor="t"/>
          <a:lstStyle/>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Ni läser en hel bok. Du läser högt, och eleverna följer med i sina böcker. På väggen sitter bokens tavla, i varje bok en post-it, och i samtalet ligger frågekortet mitt på bordet.</a:t>
            </a:r>
            <a:endParaRPr lang="en-US" sz="1275" dirty="0"/>
          </a:p>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Varje läspass börjar och slutar vid tavlan, och eleverna säger sin sak till den bredvid innan de säger den till gruppen. Du leder, men ingen sitter på de rätta svaren, inte ens du. Är ni fler än fem, samtalar ni i två grupper, tidigast i läspass 3. Du sitter med den ena, och i den andra läser en elev upp kortet Du som leder.</a:t>
            </a:r>
            <a:endParaRPr lang="en-US" sz="1275" dirty="0"/>
          </a:p>
        </p:txBody>
      </p:sp>
      <p:sp>
        <p:nvSpPr>
          <p:cNvPr id="22" name="Shape 20"/>
          <p:cNvSpPr/>
          <p:nvPr/>
        </p:nvSpPr>
        <p:spPr>
          <a:xfrm>
            <a:off x="420624" y="3970496"/>
            <a:ext cx="5382616" cy="1530731"/>
          </a:xfrm>
          <a:prstGeom prst="rect">
            <a:avLst/>
          </a:prstGeom>
          <a:solidFill>
            <a:srgbClr val="FFFFFF"/>
          </a:solidFill>
          <a:ln w="12700">
            <a:solidFill>
              <a:srgbClr val="14202B"/>
            </a:solidFill>
            <a:prstDash val="solid"/>
          </a:ln>
        </p:spPr>
      </p:sp>
      <p:sp>
        <p:nvSpPr>
          <p:cNvPr id="23" name="Shape 21"/>
          <p:cNvSpPr/>
          <p:nvPr/>
        </p:nvSpPr>
        <p:spPr>
          <a:xfrm>
            <a:off x="429768" y="3979640"/>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4034504"/>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4354544"/>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Läs mycket och med få avbrott.</a:t>
            </a:r>
            <a:pPr algn="l" indent="0" marL="0">
              <a:buNone/>
            </a:pPr>
            <a:r>
              <a:rPr lang="en-US" sz="1250" dirty="0">
                <a:solidFill>
                  <a:srgbClr val="14202B"/>
                </a:solidFill>
                <a:latin typeface="Calibri" pitchFamily="34" charset="0"/>
                <a:ea typeface="Calibri" pitchFamily="34" charset="-122"/>
                <a:cs typeface="Calibri" pitchFamily="34" charset="-120"/>
              </a:rPr>
              <a:t> Stanna vid din post-it, högst två gånger per pass.</a:t>
            </a:r>
            <a:endParaRPr lang="en-US" sz="1250" dirty="0"/>
          </a:p>
        </p:txBody>
      </p:sp>
      <p:sp>
        <p:nvSpPr>
          <p:cNvPr id="26" name="Text 24"/>
          <p:cNvSpPr txBox="1"/>
          <p:nvPr/>
        </p:nvSpPr>
        <p:spPr>
          <a:xfrm>
            <a:off x="557784" y="4842859"/>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Bär frågorna med er.</a:t>
            </a:r>
            <a:pPr algn="l" indent="0" marL="0">
              <a:buNone/>
            </a:pPr>
            <a:r>
              <a:rPr lang="en-US" sz="1250" dirty="0">
                <a:solidFill>
                  <a:srgbClr val="14202B"/>
                </a:solidFill>
                <a:latin typeface="Calibri" pitchFamily="34" charset="0"/>
                <a:ea typeface="Calibri" pitchFamily="34" charset="-122"/>
                <a:cs typeface="Calibri" pitchFamily="34" charset="-120"/>
              </a:rPr>
              <a:t> De står på tavlan tills boken svarar.</a:t>
            </a:r>
            <a:endParaRPr lang="en-US" sz="1250" dirty="0"/>
          </a:p>
        </p:txBody>
      </p:sp>
      <p:sp>
        <p:nvSpPr>
          <p:cNvPr id="27" name="Text 25"/>
          <p:cNvSpPr txBox="1"/>
          <p:nvPr/>
        </p:nvSpPr>
        <p:spPr>
          <a:xfrm>
            <a:off x="557784" y="5135467"/>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Fråga ”Hur vet du det?”</a:t>
            </a:r>
            <a:pPr algn="l" indent="0" marL="0">
              <a:buNone/>
            </a:pPr>
            <a:r>
              <a:rPr lang="en-US" sz="1250" dirty="0">
                <a:solidFill>
                  <a:srgbClr val="14202B"/>
                </a:solidFill>
                <a:latin typeface="Calibri" pitchFamily="34" charset="0"/>
                <a:ea typeface="Calibri" pitchFamily="34" charset="-122"/>
                <a:cs typeface="Calibri" pitchFamily="34" charset="-120"/>
              </a:rPr>
              <a:t> Då går eleverna tillbaka till boken.</a:t>
            </a:r>
            <a:endParaRPr lang="en-US" sz="1250" dirty="0"/>
          </a:p>
        </p:txBody>
      </p:sp>
      <p:sp>
        <p:nvSpPr>
          <p:cNvPr id="28" name="Text 26"/>
          <p:cNvSpPr txBox="1"/>
          <p:nvPr/>
        </p:nvSpPr>
        <p:spPr>
          <a:xfrm>
            <a:off x="420624" y="5638387"/>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29" name="Text 27"/>
          <p:cNvSpPr txBox="1"/>
          <p:nvPr/>
        </p:nvSpPr>
        <p:spPr>
          <a:xfrm>
            <a:off x="420624" y="5894419"/>
            <a:ext cx="5519776" cy="716693"/>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Gemensamt (hela gruppen vid tavlan) → läraren läser (eleverna följer med i sina böcker) → gemensamt igen (runt bordet, och sist vid tavlan)</a:t>
            </a:r>
            <a:endParaRPr lang="en-US" sz="1200" dirty="0"/>
          </a:p>
        </p:txBody>
      </p:sp>
      <p:sp>
        <p:nvSpPr>
          <p:cNvPr id="30" name="Text 28"/>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LÄSPASSET I FYRA DELAR</a:t>
            </a:r>
            <a:endParaRPr lang="en-US" sz="1200" dirty="0"/>
          </a:p>
        </p:txBody>
      </p:sp>
      <p:sp>
        <p:nvSpPr>
          <p:cNvPr id="31" name="Shape 29"/>
          <p:cNvSpPr/>
          <p:nvPr/>
        </p:nvSpPr>
        <p:spPr>
          <a:xfrm>
            <a:off x="6388456" y="1792224"/>
            <a:ext cx="5382616" cy="320040"/>
          </a:xfrm>
          <a:prstGeom prst="rect">
            <a:avLst/>
          </a:prstGeom>
          <a:solidFill>
            <a:srgbClr val="14202B"/>
          </a:solidFill>
          <a:ln w="12700">
            <a:solidFill>
              <a:srgbClr val="14202B"/>
            </a:solidFill>
            <a:prstDash val="solid"/>
          </a:ln>
        </p:spPr>
      </p:sp>
      <p:sp>
        <p:nvSpPr>
          <p:cNvPr id="32" name="Text 30"/>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3" name="Shape 31"/>
          <p:cNvSpPr/>
          <p:nvPr/>
        </p:nvSpPr>
        <p:spPr>
          <a:xfrm>
            <a:off x="7988656" y="1792224"/>
            <a:ext cx="9144" cy="320040"/>
          </a:xfrm>
          <a:prstGeom prst="rect">
            <a:avLst/>
          </a:prstGeom>
          <a:solidFill>
            <a:srgbClr val="4A5361"/>
          </a:solidFill>
          <a:ln w="12700">
            <a:solidFill>
              <a:srgbClr val="4A5361"/>
            </a:solidFill>
            <a:prstDash val="solid"/>
          </a:ln>
        </p:spPr>
      </p:sp>
      <p:sp>
        <p:nvSpPr>
          <p:cNvPr id="34" name="Text 32"/>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EXEMPELFRASER</a:t>
            </a:r>
            <a:endParaRPr lang="en-US" sz="1200" dirty="0"/>
          </a:p>
        </p:txBody>
      </p:sp>
      <p:sp>
        <p:nvSpPr>
          <p:cNvPr id="35" name="Shape 33"/>
          <p:cNvSpPr/>
          <p:nvPr/>
        </p:nvSpPr>
        <p:spPr>
          <a:xfrm>
            <a:off x="6388456" y="2112264"/>
            <a:ext cx="1600200" cy="806267"/>
          </a:xfrm>
          <a:prstGeom prst="rect">
            <a:avLst/>
          </a:prstGeom>
          <a:solidFill>
            <a:srgbClr val="F3F6FA"/>
          </a:solidFill>
          <a:ln w="12700">
            <a:solidFill>
              <a:srgbClr val="F3F6FA"/>
            </a:solidFill>
            <a:prstDash val="solid"/>
          </a:ln>
        </p:spPr>
      </p:sp>
      <p:sp>
        <p:nvSpPr>
          <p:cNvPr id="36" name="Shape 34"/>
          <p:cNvSpPr/>
          <p:nvPr/>
        </p:nvSpPr>
        <p:spPr>
          <a:xfrm>
            <a:off x="7988656" y="2112264"/>
            <a:ext cx="9144" cy="806267"/>
          </a:xfrm>
          <a:prstGeom prst="rect">
            <a:avLst/>
          </a:prstGeom>
          <a:solidFill>
            <a:srgbClr val="E1E6EB"/>
          </a:solidFill>
          <a:ln w="12700">
            <a:solidFill>
              <a:srgbClr val="E1E6EB"/>
            </a:solidFill>
            <a:prstDash val="solid"/>
          </a:ln>
        </p:spPr>
      </p:sp>
      <p:sp>
        <p:nvSpPr>
          <p:cNvPr id="37" name="Text 35"/>
          <p:cNvSpPr txBox="1"/>
          <p:nvPr/>
        </p:nvSpPr>
        <p:spPr>
          <a:xfrm>
            <a:off x="6525616" y="2203704"/>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1 · Var är vi?</a:t>
            </a:r>
            <a:endParaRPr lang="en-US" sz="1275" dirty="0"/>
          </a:p>
        </p:txBody>
      </p:sp>
      <p:sp>
        <p:nvSpPr>
          <p:cNvPr id="38" name="Text 36"/>
          <p:cNvSpPr txBox="1"/>
          <p:nvPr/>
        </p:nvSpPr>
        <p:spPr>
          <a:xfrm>
            <a:off x="6525616" y="2468880"/>
            <a:ext cx="1371600" cy="422219"/>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Vid tavlan</a:t>
            </a:r>
            <a:endParaRPr lang="en-US" sz="1150" dirty="0"/>
          </a:p>
        </p:txBody>
      </p:sp>
      <p:sp>
        <p:nvSpPr>
          <p:cNvPr id="39" name="Text 37"/>
          <p:cNvSpPr txBox="1"/>
          <p:nvPr/>
        </p:nvSpPr>
        <p:spPr>
          <a:xfrm>
            <a:off x="8134960" y="2203704"/>
            <a:ext cx="3508096" cy="669107"/>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”Vad hände förra gången?”</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”Vad tror du händer nu?”</a:t>
            </a:r>
            <a:endParaRPr lang="en-US" sz="1275" dirty="0"/>
          </a:p>
        </p:txBody>
      </p:sp>
      <p:sp>
        <p:nvSpPr>
          <p:cNvPr id="40" name="Shape 38"/>
          <p:cNvSpPr/>
          <p:nvPr/>
        </p:nvSpPr>
        <p:spPr>
          <a:xfrm>
            <a:off x="6388456" y="2918531"/>
            <a:ext cx="1600200" cy="965748"/>
          </a:xfrm>
          <a:prstGeom prst="rect">
            <a:avLst/>
          </a:prstGeom>
          <a:solidFill>
            <a:srgbClr val="F3F6FA"/>
          </a:solidFill>
          <a:ln w="12700">
            <a:solidFill>
              <a:srgbClr val="F3F6FA"/>
            </a:solidFill>
            <a:prstDash val="solid"/>
          </a:ln>
        </p:spPr>
      </p:sp>
      <p:sp>
        <p:nvSpPr>
          <p:cNvPr id="41" name="Shape 39"/>
          <p:cNvSpPr/>
          <p:nvPr/>
        </p:nvSpPr>
        <p:spPr>
          <a:xfrm>
            <a:off x="6388456" y="2918531"/>
            <a:ext cx="5382616" cy="9144"/>
          </a:xfrm>
          <a:prstGeom prst="rect">
            <a:avLst/>
          </a:prstGeom>
          <a:solidFill>
            <a:srgbClr val="E1E6EB"/>
          </a:solidFill>
          <a:ln w="12700">
            <a:solidFill>
              <a:srgbClr val="E1E6EB"/>
            </a:solidFill>
            <a:prstDash val="solid"/>
          </a:ln>
        </p:spPr>
      </p:sp>
      <p:sp>
        <p:nvSpPr>
          <p:cNvPr id="42" name="Shape 40"/>
          <p:cNvSpPr/>
          <p:nvPr/>
        </p:nvSpPr>
        <p:spPr>
          <a:xfrm>
            <a:off x="7988656" y="2918531"/>
            <a:ext cx="9144" cy="965748"/>
          </a:xfrm>
          <a:prstGeom prst="rect">
            <a:avLst/>
          </a:prstGeom>
          <a:solidFill>
            <a:srgbClr val="E1E6EB"/>
          </a:solidFill>
          <a:ln w="12700">
            <a:solidFill>
              <a:srgbClr val="E1E6EB"/>
            </a:solidFill>
            <a:prstDash val="solid"/>
          </a:ln>
        </p:spPr>
      </p:sp>
      <p:sp>
        <p:nvSpPr>
          <p:cNvPr id="43" name="Text 41"/>
          <p:cNvSpPr txBox="1"/>
          <p:nvPr/>
        </p:nvSpPr>
        <p:spPr>
          <a:xfrm>
            <a:off x="6525616" y="3009971"/>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2 · Läs</a:t>
            </a:r>
            <a:endParaRPr lang="en-US" sz="1275" dirty="0"/>
          </a:p>
        </p:txBody>
      </p:sp>
      <p:sp>
        <p:nvSpPr>
          <p:cNvPr id="44" name="Text 42"/>
          <p:cNvSpPr txBox="1"/>
          <p:nvPr/>
        </p:nvSpPr>
        <p:spPr>
          <a:xfrm>
            <a:off x="6525616" y="3275147"/>
            <a:ext cx="1371600" cy="581700"/>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I böckerna</a:t>
            </a:r>
            <a:endParaRPr lang="en-US" sz="1150" dirty="0"/>
          </a:p>
        </p:txBody>
      </p:sp>
      <p:sp>
        <p:nvSpPr>
          <p:cNvPr id="45" name="Text 43"/>
          <p:cNvSpPr txBox="1"/>
          <p:nvPr/>
        </p:nvSpPr>
        <p:spPr>
          <a:xfrm>
            <a:off x="8134960" y="3009971"/>
            <a:ext cx="3508096" cy="828588"/>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”Sätt din post-it där du vill säga något.”</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”Var slutade du förstå?”</a:t>
            </a:r>
            <a:endParaRPr lang="en-US" sz="1275" dirty="0"/>
          </a:p>
        </p:txBody>
      </p:sp>
      <p:sp>
        <p:nvSpPr>
          <p:cNvPr id="46" name="Shape 44"/>
          <p:cNvSpPr/>
          <p:nvPr/>
        </p:nvSpPr>
        <p:spPr>
          <a:xfrm>
            <a:off x="6388456" y="3884279"/>
            <a:ext cx="1600200" cy="806267"/>
          </a:xfrm>
          <a:prstGeom prst="rect">
            <a:avLst/>
          </a:prstGeom>
          <a:solidFill>
            <a:srgbClr val="F3F6FA"/>
          </a:solidFill>
          <a:ln w="12700">
            <a:solidFill>
              <a:srgbClr val="F3F6FA"/>
            </a:solidFill>
            <a:prstDash val="solid"/>
          </a:ln>
        </p:spPr>
      </p:sp>
      <p:sp>
        <p:nvSpPr>
          <p:cNvPr id="47" name="Shape 45"/>
          <p:cNvSpPr/>
          <p:nvPr/>
        </p:nvSpPr>
        <p:spPr>
          <a:xfrm>
            <a:off x="6388456" y="3884279"/>
            <a:ext cx="5382616" cy="9144"/>
          </a:xfrm>
          <a:prstGeom prst="rect">
            <a:avLst/>
          </a:prstGeom>
          <a:solidFill>
            <a:srgbClr val="E1E6EB"/>
          </a:solidFill>
          <a:ln w="12700">
            <a:solidFill>
              <a:srgbClr val="E1E6EB"/>
            </a:solidFill>
            <a:prstDash val="solid"/>
          </a:ln>
        </p:spPr>
      </p:sp>
      <p:sp>
        <p:nvSpPr>
          <p:cNvPr id="48" name="Shape 46"/>
          <p:cNvSpPr/>
          <p:nvPr/>
        </p:nvSpPr>
        <p:spPr>
          <a:xfrm>
            <a:off x="7988656" y="3884279"/>
            <a:ext cx="9144" cy="806267"/>
          </a:xfrm>
          <a:prstGeom prst="rect">
            <a:avLst/>
          </a:prstGeom>
          <a:solidFill>
            <a:srgbClr val="E1E6EB"/>
          </a:solidFill>
          <a:ln w="12700">
            <a:solidFill>
              <a:srgbClr val="E1E6EB"/>
            </a:solidFill>
            <a:prstDash val="solid"/>
          </a:ln>
        </p:spPr>
      </p:sp>
      <p:sp>
        <p:nvSpPr>
          <p:cNvPr id="49" name="Text 47"/>
          <p:cNvSpPr txBox="1"/>
          <p:nvPr/>
        </p:nvSpPr>
        <p:spPr>
          <a:xfrm>
            <a:off x="6525616" y="3975719"/>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3 · Samtala</a:t>
            </a:r>
            <a:endParaRPr lang="en-US" sz="1275" dirty="0"/>
          </a:p>
        </p:txBody>
      </p:sp>
      <p:sp>
        <p:nvSpPr>
          <p:cNvPr id="50" name="Text 48"/>
          <p:cNvSpPr txBox="1"/>
          <p:nvPr/>
        </p:nvSpPr>
        <p:spPr>
          <a:xfrm>
            <a:off x="6525616" y="4240895"/>
            <a:ext cx="1371600" cy="422219"/>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Runt bordet</a:t>
            </a:r>
            <a:endParaRPr lang="en-US" sz="1150" dirty="0"/>
          </a:p>
        </p:txBody>
      </p:sp>
      <p:sp>
        <p:nvSpPr>
          <p:cNvPr id="51" name="Text 49"/>
          <p:cNvSpPr txBox="1"/>
          <p:nvPr/>
        </p:nvSpPr>
        <p:spPr>
          <a:xfrm>
            <a:off x="8134960" y="3975719"/>
            <a:ext cx="3508096" cy="669107"/>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”Sa två av er något som hänger ihop?”</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”Hur vet du det?”</a:t>
            </a:r>
            <a:endParaRPr lang="en-US" sz="1275" dirty="0"/>
          </a:p>
        </p:txBody>
      </p:sp>
      <p:sp>
        <p:nvSpPr>
          <p:cNvPr id="52" name="Shape 50"/>
          <p:cNvSpPr/>
          <p:nvPr/>
        </p:nvSpPr>
        <p:spPr>
          <a:xfrm>
            <a:off x="6388456" y="4690547"/>
            <a:ext cx="1600200" cy="806267"/>
          </a:xfrm>
          <a:prstGeom prst="rect">
            <a:avLst/>
          </a:prstGeom>
          <a:solidFill>
            <a:srgbClr val="F3F6FA"/>
          </a:solidFill>
          <a:ln w="12700">
            <a:solidFill>
              <a:srgbClr val="F3F6FA"/>
            </a:solidFill>
            <a:prstDash val="solid"/>
          </a:ln>
        </p:spPr>
      </p:sp>
      <p:sp>
        <p:nvSpPr>
          <p:cNvPr id="53" name="Shape 51"/>
          <p:cNvSpPr/>
          <p:nvPr/>
        </p:nvSpPr>
        <p:spPr>
          <a:xfrm>
            <a:off x="6388456" y="4690547"/>
            <a:ext cx="5382616" cy="9144"/>
          </a:xfrm>
          <a:prstGeom prst="rect">
            <a:avLst/>
          </a:prstGeom>
          <a:solidFill>
            <a:srgbClr val="E1E6EB"/>
          </a:solidFill>
          <a:ln w="12700">
            <a:solidFill>
              <a:srgbClr val="E1E6EB"/>
            </a:solidFill>
            <a:prstDash val="solid"/>
          </a:ln>
        </p:spPr>
      </p:sp>
      <p:sp>
        <p:nvSpPr>
          <p:cNvPr id="54" name="Shape 52"/>
          <p:cNvSpPr/>
          <p:nvPr/>
        </p:nvSpPr>
        <p:spPr>
          <a:xfrm>
            <a:off x="7988656" y="4690547"/>
            <a:ext cx="9144" cy="806267"/>
          </a:xfrm>
          <a:prstGeom prst="rect">
            <a:avLst/>
          </a:prstGeom>
          <a:solidFill>
            <a:srgbClr val="E1E6EB"/>
          </a:solidFill>
          <a:ln w="12700">
            <a:solidFill>
              <a:srgbClr val="E1E6EB"/>
            </a:solidFill>
            <a:prstDash val="solid"/>
          </a:ln>
        </p:spPr>
      </p:sp>
      <p:sp>
        <p:nvSpPr>
          <p:cNvPr id="55" name="Text 53"/>
          <p:cNvSpPr txBox="1"/>
          <p:nvPr/>
        </p:nvSpPr>
        <p:spPr>
          <a:xfrm>
            <a:off x="6525616" y="4781987"/>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4 · Med mig</a:t>
            </a:r>
            <a:endParaRPr lang="en-US" sz="1275" dirty="0"/>
          </a:p>
        </p:txBody>
      </p:sp>
      <p:sp>
        <p:nvSpPr>
          <p:cNvPr id="56" name="Text 54"/>
          <p:cNvSpPr txBox="1"/>
          <p:nvPr/>
        </p:nvSpPr>
        <p:spPr>
          <a:xfrm>
            <a:off x="6525616" y="5047163"/>
            <a:ext cx="1371600" cy="422219"/>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Vid tavlan igen</a:t>
            </a:r>
            <a:endParaRPr lang="en-US" sz="1150" dirty="0"/>
          </a:p>
        </p:txBody>
      </p:sp>
      <p:sp>
        <p:nvSpPr>
          <p:cNvPr id="57" name="Text 55"/>
          <p:cNvSpPr txBox="1"/>
          <p:nvPr/>
        </p:nvSpPr>
        <p:spPr>
          <a:xfrm>
            <a:off x="8134960" y="4781987"/>
            <a:ext cx="3508096" cy="669107"/>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”Vad hände i dag, i en mening?”</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”Har boken svarat på någon fråga?”</a:t>
            </a:r>
            <a:endParaRPr lang="en-US" sz="1275" dirty="0"/>
          </a:p>
        </p:txBody>
      </p:sp>
      <p:sp>
        <p:nvSpPr>
          <p:cNvPr id="58" name="Shape 56"/>
          <p:cNvSpPr/>
          <p:nvPr/>
        </p:nvSpPr>
        <p:spPr>
          <a:xfrm>
            <a:off x="6388456" y="1792224"/>
            <a:ext cx="5382616" cy="3704590"/>
          </a:xfrm>
          <a:prstGeom prst="rect">
            <a:avLst/>
          </a:prstGeom>
          <a:ln w="12700">
            <a:solidFill>
              <a:srgbClr val="14202B"/>
            </a:solidFill>
            <a:prstDash val="solid"/>
          </a:ln>
        </p:spPr>
      </p:sp>
      <p:sp>
        <p:nvSpPr>
          <p:cNvPr id="59" name="Shape 57"/>
          <p:cNvSpPr/>
          <p:nvPr/>
        </p:nvSpPr>
        <p:spPr>
          <a:xfrm>
            <a:off x="6388456" y="5652262"/>
            <a:ext cx="5382616" cy="1004570"/>
          </a:xfrm>
          <a:prstGeom prst="rect">
            <a:avLst/>
          </a:prstGeom>
          <a:solidFill>
            <a:srgbClr val="FBF3E4"/>
          </a:solidFill>
          <a:ln w="12700">
            <a:solidFill>
              <a:srgbClr val="FBF3E4"/>
            </a:solidFill>
            <a:prstDash val="solid"/>
          </a:ln>
        </p:spPr>
      </p:sp>
      <p:sp>
        <p:nvSpPr>
          <p:cNvPr id="60" name="Shape 58"/>
          <p:cNvSpPr/>
          <p:nvPr/>
        </p:nvSpPr>
        <p:spPr>
          <a:xfrm>
            <a:off x="6388456" y="5652262"/>
            <a:ext cx="36576" cy="1004570"/>
          </a:xfrm>
          <a:prstGeom prst="rect">
            <a:avLst/>
          </a:prstGeom>
          <a:solidFill>
            <a:srgbClr val="8A5A1E"/>
          </a:solidFill>
          <a:ln w="12700">
            <a:solidFill>
              <a:srgbClr val="8A5A1E"/>
            </a:solidFill>
            <a:prstDash val="solid"/>
          </a:ln>
        </p:spPr>
      </p:sp>
      <p:sp>
        <p:nvSpPr>
          <p:cNvPr id="61" name="Text 59"/>
          <p:cNvSpPr txBox="1"/>
          <p:nvPr/>
        </p:nvSpPr>
        <p:spPr>
          <a:xfrm>
            <a:off x="6580480" y="5761990"/>
            <a:ext cx="5016856" cy="785114"/>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Var och en väljer en av frågekortets fyra frågor: ”Var det något du gillade?” eller ”Var det något du inte gillade?”, ”Var det något du inte förstod eller undrade över?” eller ”Lade du märke till något mönster eller någon koppling?”</a:t>
            </a:r>
            <a:endParaRPr lang="en-US" sz="1150" dirty="0"/>
          </a:p>
        </p:txBody>
      </p:sp>
      <p:sp>
        <p:nvSpPr>
          <p:cNvPr id="62" name="Text 6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niclasfohlin.se/stodundervisning/boksamtal-i-grupp/lathund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Läspass 6 i Momo</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GRUPPEN · FEM ELEVER I ÅK 5 · NIVÅN BAS</a:t>
            </a:r>
            <a:endParaRPr lang="en-US" sz="1200" dirty="0"/>
          </a:p>
        </p:txBody>
      </p:sp>
      <p:sp>
        <p:nvSpPr>
          <p:cNvPr id="9" name="Shape 7"/>
          <p:cNvSpPr/>
          <p:nvPr/>
        </p:nvSpPr>
        <p:spPr>
          <a:xfrm>
            <a:off x="420624" y="1097280"/>
            <a:ext cx="4818888" cy="347167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3325368"/>
          </a:xfrm>
          <a:prstGeom prst="rect">
            <a:avLst/>
          </a:prstGeom>
          <a:noFill/>
          <a:ln/>
        </p:spPr>
        <p:txBody>
          <a:bodyPr wrap="square" lIns="0" tIns="0" rIns="0" bIns="0" rtlCol="0" anchor="t"/>
          <a:lstStyle/>
          <a:p>
            <a:pPr algn="l" indent="0" marL="0">
              <a:spcAft>
                <a:spcPts val="500"/>
              </a:spcAft>
              <a:buNone/>
            </a:pPr>
            <a:r>
              <a:rPr lang="en-US" sz="1150" b="1" dirty="0">
                <a:solidFill>
                  <a:srgbClr val="14202B"/>
                </a:solidFill>
                <a:latin typeface="Calibri" pitchFamily="34" charset="0"/>
                <a:ea typeface="Calibri" pitchFamily="34" charset="-122"/>
                <a:cs typeface="Calibri" pitchFamily="34" charset="-120"/>
              </a:rPr>
              <a:t>Momo eller kampen om tiden</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Alla säger till den bredvid vad som hände förra gången, och Adam berättar vid tavlan att de grå herrarna har kommit. Sedan gissar alla vad som händer nu.</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läser och stannar vid sin post-it. Ella sätter sin post-it där en ny person kommer in.</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I laget runt säger Elias varför folk glömmer de grå herrarna. Noor säger att Fusi får bråttom, som hennes storebror. Ella frågar vem Fusi är, och Sara visar stället där det står att han är frisör. Adam hör att Elias och Noor sa något som hänger ihop.</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Vid tavlan får frågan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”Varför glömmer folk dem?”</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en bock, och Sara har en ny fråga.</a:t>
            </a:r>
            <a:endParaRPr lang="en-US" sz="1150" dirty="0"/>
          </a:p>
        </p:txBody>
      </p:sp>
      <p:sp>
        <p:nvSpPr>
          <p:cNvPr id="11" name="Shape 9"/>
          <p:cNvSpPr/>
          <p:nvPr/>
        </p:nvSpPr>
        <p:spPr>
          <a:xfrm>
            <a:off x="420624" y="4706112"/>
            <a:ext cx="4818888" cy="1082040"/>
          </a:xfrm>
          <a:prstGeom prst="rect">
            <a:avLst/>
          </a:prstGeom>
          <a:solidFill>
            <a:srgbClr val="FBF3E4"/>
          </a:solidFill>
          <a:ln w="12700">
            <a:solidFill>
              <a:srgbClr val="FBF3E4"/>
            </a:solidFill>
            <a:prstDash val="solid"/>
          </a:ln>
        </p:spPr>
      </p:sp>
      <p:sp>
        <p:nvSpPr>
          <p:cNvPr id="12" name="Shape 10"/>
          <p:cNvSpPr/>
          <p:nvPr/>
        </p:nvSpPr>
        <p:spPr>
          <a:xfrm>
            <a:off x="420624" y="4706112"/>
            <a:ext cx="36576" cy="1082040"/>
          </a:xfrm>
          <a:prstGeom prst="rect">
            <a:avLst/>
          </a:prstGeom>
          <a:solidFill>
            <a:srgbClr val="8A5A1E"/>
          </a:solidFill>
          <a:ln w="12700">
            <a:solidFill>
              <a:srgbClr val="8A5A1E"/>
            </a:solidFill>
            <a:prstDash val="solid"/>
          </a:ln>
        </p:spPr>
      </p:sp>
      <p:sp>
        <p:nvSpPr>
          <p:cNvPr id="13" name="Text 11"/>
          <p:cNvSpPr txBox="1"/>
          <p:nvPr/>
        </p:nvSpPr>
        <p:spPr>
          <a:xfrm>
            <a:off x="612648" y="4815840"/>
            <a:ext cx="4453128" cy="86258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FÖRBERETT  </a:t>
            </a:r>
            <a:pPr algn="l" indent="0" marL="0">
              <a:buNone/>
            </a:pPr>
            <a:r>
              <a:rPr lang="en-US" sz="1200" dirty="0">
                <a:solidFill>
                  <a:srgbClr val="14202B"/>
                </a:solidFill>
                <a:latin typeface="Calibri" pitchFamily="34" charset="0"/>
                <a:ea typeface="Calibri" pitchFamily="34" charset="-122"/>
                <a:cs typeface="Calibri" pitchFamily="34" charset="-120"/>
              </a:rPr>
              <a:t>Läst om sidorna där Fusi kommer in. Min post-it: Jag undrar om man kan spara tid på en bank. Det står: meningen om att lägga in tid och få tillbaka den. Jag tror inte att det går.</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Läs några sidor till, eller ta en fråga på tavlan.</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ETT LÄSPASS PÅ 40 MINUTER</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828827"/>
          </a:xfrm>
          <a:prstGeom prst="rect">
            <a:avLst/>
          </a:prstGeom>
          <a:solidFill>
            <a:srgbClr val="F3F6FA"/>
          </a:solidFill>
          <a:ln w="12700">
            <a:solidFill>
              <a:srgbClr val="F3F6FA"/>
            </a:solidFill>
            <a:prstDash val="solid"/>
          </a:ln>
        </p:spPr>
      </p:sp>
      <p:sp>
        <p:nvSpPr>
          <p:cNvPr id="23" name="Shape 21"/>
          <p:cNvSpPr/>
          <p:nvPr/>
        </p:nvSpPr>
        <p:spPr>
          <a:xfrm>
            <a:off x="7013448" y="1417320"/>
            <a:ext cx="9144" cy="828827"/>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Före</a:t>
            </a:r>
            <a:endParaRPr lang="en-US" sz="1150" dirty="0"/>
          </a:p>
        </p:txBody>
      </p:sp>
      <p:sp>
        <p:nvSpPr>
          <p:cNvPr id="25" name="Text 23"/>
          <p:cNvSpPr txBox="1"/>
          <p:nvPr/>
        </p:nvSpPr>
        <p:spPr>
          <a:xfrm>
            <a:off x="7159752" y="1508760"/>
            <a:ext cx="4489704" cy="691667"/>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Läs om dagens sidor, skriv din post-it och läs stället högt. Se på tavlan och läsplanen.</a:t>
            </a:r>
            <a:endParaRPr lang="en-US" sz="1275" dirty="0"/>
          </a:p>
        </p:txBody>
      </p:sp>
      <p:sp>
        <p:nvSpPr>
          <p:cNvPr id="26" name="Shape 24"/>
          <p:cNvSpPr/>
          <p:nvPr/>
        </p:nvSpPr>
        <p:spPr>
          <a:xfrm>
            <a:off x="5687568" y="2246147"/>
            <a:ext cx="1325880" cy="1193952"/>
          </a:xfrm>
          <a:prstGeom prst="rect">
            <a:avLst/>
          </a:prstGeom>
          <a:solidFill>
            <a:srgbClr val="F3F6FA"/>
          </a:solidFill>
          <a:ln w="12700">
            <a:solidFill>
              <a:srgbClr val="F3F6FA"/>
            </a:solidFill>
            <a:prstDash val="solid"/>
          </a:ln>
        </p:spPr>
      </p:sp>
      <p:sp>
        <p:nvSpPr>
          <p:cNvPr id="27" name="Shape 25"/>
          <p:cNvSpPr/>
          <p:nvPr/>
        </p:nvSpPr>
        <p:spPr>
          <a:xfrm>
            <a:off x="5687568" y="2246147"/>
            <a:ext cx="6089904" cy="9144"/>
          </a:xfrm>
          <a:prstGeom prst="rect">
            <a:avLst/>
          </a:prstGeom>
          <a:solidFill>
            <a:srgbClr val="E1E6EB"/>
          </a:solidFill>
          <a:ln w="12700">
            <a:solidFill>
              <a:srgbClr val="E1E6EB"/>
            </a:solidFill>
            <a:prstDash val="solid"/>
          </a:ln>
        </p:spPr>
      </p:sp>
      <p:sp>
        <p:nvSpPr>
          <p:cNvPr id="28" name="Shape 26"/>
          <p:cNvSpPr/>
          <p:nvPr/>
        </p:nvSpPr>
        <p:spPr>
          <a:xfrm>
            <a:off x="7013448" y="2246147"/>
            <a:ext cx="9144" cy="1193952"/>
          </a:xfrm>
          <a:prstGeom prst="rect">
            <a:avLst/>
          </a:prstGeom>
          <a:solidFill>
            <a:srgbClr val="E1E6EB"/>
          </a:solidFill>
          <a:ln w="12700">
            <a:solidFill>
              <a:srgbClr val="E1E6EB"/>
            </a:solidFill>
            <a:prstDash val="solid"/>
          </a:ln>
        </p:spPr>
      </p:sp>
      <p:sp>
        <p:nvSpPr>
          <p:cNvPr id="29" name="Text 27"/>
          <p:cNvSpPr txBox="1"/>
          <p:nvPr/>
        </p:nvSpPr>
        <p:spPr>
          <a:xfrm>
            <a:off x="5824728" y="2337587"/>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0–5</a:t>
            </a:r>
            <a:endParaRPr lang="en-US" sz="1150" dirty="0"/>
          </a:p>
        </p:txBody>
      </p:sp>
      <p:sp>
        <p:nvSpPr>
          <p:cNvPr id="30" name="Text 28"/>
          <p:cNvSpPr txBox="1"/>
          <p:nvPr/>
        </p:nvSpPr>
        <p:spPr>
          <a:xfrm>
            <a:off x="7159752" y="2337587"/>
            <a:ext cx="4489704" cy="1056792"/>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1 · Var är vi?</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Alla säger till den bredvid vad som hände förra gången, och en elev berättar vid tavlan. Ni läser frågorna utan bock, och alla gissar vad som händer nu. Är ni ett udda antal, är tre en grupp.</a:t>
            </a:r>
            <a:endParaRPr lang="en-US" sz="1275" dirty="0"/>
          </a:p>
        </p:txBody>
      </p:sp>
      <p:sp>
        <p:nvSpPr>
          <p:cNvPr id="31" name="Shape 29"/>
          <p:cNvSpPr/>
          <p:nvPr/>
        </p:nvSpPr>
        <p:spPr>
          <a:xfrm>
            <a:off x="5687568" y="3440100"/>
            <a:ext cx="1325880" cy="1011390"/>
          </a:xfrm>
          <a:prstGeom prst="rect">
            <a:avLst/>
          </a:prstGeom>
          <a:solidFill>
            <a:srgbClr val="F3F6FA"/>
          </a:solidFill>
          <a:ln w="12700">
            <a:solidFill>
              <a:srgbClr val="F3F6FA"/>
            </a:solidFill>
            <a:prstDash val="solid"/>
          </a:ln>
        </p:spPr>
      </p:sp>
      <p:sp>
        <p:nvSpPr>
          <p:cNvPr id="32" name="Shape 30"/>
          <p:cNvSpPr/>
          <p:nvPr/>
        </p:nvSpPr>
        <p:spPr>
          <a:xfrm>
            <a:off x="5687568" y="3440100"/>
            <a:ext cx="6089904" cy="9144"/>
          </a:xfrm>
          <a:prstGeom prst="rect">
            <a:avLst/>
          </a:prstGeom>
          <a:solidFill>
            <a:srgbClr val="E1E6EB"/>
          </a:solidFill>
          <a:ln w="12700">
            <a:solidFill>
              <a:srgbClr val="E1E6EB"/>
            </a:solidFill>
            <a:prstDash val="solid"/>
          </a:ln>
        </p:spPr>
      </p:sp>
      <p:sp>
        <p:nvSpPr>
          <p:cNvPr id="33" name="Shape 31"/>
          <p:cNvSpPr/>
          <p:nvPr/>
        </p:nvSpPr>
        <p:spPr>
          <a:xfrm>
            <a:off x="7013448" y="3440100"/>
            <a:ext cx="9144" cy="1011390"/>
          </a:xfrm>
          <a:prstGeom prst="rect">
            <a:avLst/>
          </a:prstGeom>
          <a:solidFill>
            <a:srgbClr val="E1E6EB"/>
          </a:solidFill>
          <a:ln w="12700">
            <a:solidFill>
              <a:srgbClr val="E1E6EB"/>
            </a:solidFill>
            <a:prstDash val="solid"/>
          </a:ln>
        </p:spPr>
      </p:sp>
      <p:sp>
        <p:nvSpPr>
          <p:cNvPr id="34" name="Text 32"/>
          <p:cNvSpPr txBox="1"/>
          <p:nvPr/>
        </p:nvSpPr>
        <p:spPr>
          <a:xfrm>
            <a:off x="5824728" y="353154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5–27</a:t>
            </a:r>
            <a:endParaRPr lang="en-US" sz="1150" dirty="0"/>
          </a:p>
        </p:txBody>
      </p:sp>
      <p:sp>
        <p:nvSpPr>
          <p:cNvPr id="35" name="Text 33"/>
          <p:cNvSpPr txBox="1"/>
          <p:nvPr/>
        </p:nvSpPr>
        <p:spPr>
          <a:xfrm>
            <a:off x="7159752" y="3531540"/>
            <a:ext cx="4489704" cy="874230"/>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2 · Läs</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Du läser, stannar vid din post-it och säger ”Jag undrar”, ”Det står” och ”Jag tror”. Eleverna sätter sin post-it där de vill säga något.</a:t>
            </a:r>
            <a:endParaRPr lang="en-US" sz="1275" dirty="0"/>
          </a:p>
        </p:txBody>
      </p:sp>
      <p:sp>
        <p:nvSpPr>
          <p:cNvPr id="36" name="Shape 34"/>
          <p:cNvSpPr/>
          <p:nvPr/>
        </p:nvSpPr>
        <p:spPr>
          <a:xfrm>
            <a:off x="5687568" y="4451490"/>
            <a:ext cx="1325880" cy="1193952"/>
          </a:xfrm>
          <a:prstGeom prst="rect">
            <a:avLst/>
          </a:prstGeom>
          <a:solidFill>
            <a:srgbClr val="F3F6FA"/>
          </a:solidFill>
          <a:ln w="12700">
            <a:solidFill>
              <a:srgbClr val="F3F6FA"/>
            </a:solidFill>
            <a:prstDash val="solid"/>
          </a:ln>
        </p:spPr>
      </p:sp>
      <p:sp>
        <p:nvSpPr>
          <p:cNvPr id="37" name="Shape 35"/>
          <p:cNvSpPr/>
          <p:nvPr/>
        </p:nvSpPr>
        <p:spPr>
          <a:xfrm>
            <a:off x="5687568" y="4451490"/>
            <a:ext cx="6089904" cy="9144"/>
          </a:xfrm>
          <a:prstGeom prst="rect">
            <a:avLst/>
          </a:prstGeom>
          <a:solidFill>
            <a:srgbClr val="E1E6EB"/>
          </a:solidFill>
          <a:ln w="12700">
            <a:solidFill>
              <a:srgbClr val="E1E6EB"/>
            </a:solidFill>
            <a:prstDash val="solid"/>
          </a:ln>
        </p:spPr>
      </p:sp>
      <p:sp>
        <p:nvSpPr>
          <p:cNvPr id="38" name="Shape 36"/>
          <p:cNvSpPr/>
          <p:nvPr/>
        </p:nvSpPr>
        <p:spPr>
          <a:xfrm>
            <a:off x="7013448" y="4451490"/>
            <a:ext cx="9144" cy="1193952"/>
          </a:xfrm>
          <a:prstGeom prst="rect">
            <a:avLst/>
          </a:prstGeom>
          <a:solidFill>
            <a:srgbClr val="E1E6EB"/>
          </a:solidFill>
          <a:ln w="12700">
            <a:solidFill>
              <a:srgbClr val="E1E6EB"/>
            </a:solidFill>
            <a:prstDash val="solid"/>
          </a:ln>
        </p:spPr>
      </p:sp>
      <p:sp>
        <p:nvSpPr>
          <p:cNvPr id="39" name="Text 37"/>
          <p:cNvSpPr txBox="1"/>
          <p:nvPr/>
        </p:nvSpPr>
        <p:spPr>
          <a:xfrm>
            <a:off x="5824728" y="454293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27–36</a:t>
            </a:r>
            <a:endParaRPr lang="en-US" sz="1150" dirty="0"/>
          </a:p>
        </p:txBody>
      </p:sp>
      <p:sp>
        <p:nvSpPr>
          <p:cNvPr id="40" name="Text 38"/>
          <p:cNvSpPr txBox="1"/>
          <p:nvPr/>
        </p:nvSpPr>
        <p:spPr>
          <a:xfrm>
            <a:off x="7159752" y="4542930"/>
            <a:ext cx="4489704" cy="1056792"/>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3 · Samtala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Du lägger fram frågekortet, och var och en väljer en fråga. ”Stämde din gissning?” Alla säger sin sak vid sin post-it, först till den bredvid och sedan laget runt. Det någon inte förstod tar ni först, och sedan en tråd.</a:t>
            </a:r>
            <a:endParaRPr lang="en-US" sz="1275" dirty="0"/>
          </a:p>
        </p:txBody>
      </p:sp>
      <p:sp>
        <p:nvSpPr>
          <p:cNvPr id="41" name="Shape 39"/>
          <p:cNvSpPr/>
          <p:nvPr/>
        </p:nvSpPr>
        <p:spPr>
          <a:xfrm>
            <a:off x="5687568" y="5645442"/>
            <a:ext cx="1325880" cy="1011390"/>
          </a:xfrm>
          <a:prstGeom prst="rect">
            <a:avLst/>
          </a:prstGeom>
          <a:solidFill>
            <a:srgbClr val="F3F6FA"/>
          </a:solidFill>
          <a:ln w="12700">
            <a:solidFill>
              <a:srgbClr val="F3F6FA"/>
            </a:solidFill>
            <a:prstDash val="solid"/>
          </a:ln>
        </p:spPr>
      </p:sp>
      <p:sp>
        <p:nvSpPr>
          <p:cNvPr id="42" name="Shape 40"/>
          <p:cNvSpPr/>
          <p:nvPr/>
        </p:nvSpPr>
        <p:spPr>
          <a:xfrm>
            <a:off x="5687568" y="5645442"/>
            <a:ext cx="6089904" cy="9144"/>
          </a:xfrm>
          <a:prstGeom prst="rect">
            <a:avLst/>
          </a:prstGeom>
          <a:solidFill>
            <a:srgbClr val="E1E6EB"/>
          </a:solidFill>
          <a:ln w="12700">
            <a:solidFill>
              <a:srgbClr val="E1E6EB"/>
            </a:solidFill>
            <a:prstDash val="solid"/>
          </a:ln>
        </p:spPr>
      </p:sp>
      <p:sp>
        <p:nvSpPr>
          <p:cNvPr id="43" name="Shape 41"/>
          <p:cNvSpPr/>
          <p:nvPr/>
        </p:nvSpPr>
        <p:spPr>
          <a:xfrm>
            <a:off x="7013448" y="5645442"/>
            <a:ext cx="9144" cy="1011390"/>
          </a:xfrm>
          <a:prstGeom prst="rect">
            <a:avLst/>
          </a:prstGeom>
          <a:solidFill>
            <a:srgbClr val="E1E6EB"/>
          </a:solidFill>
          <a:ln w="12700">
            <a:solidFill>
              <a:srgbClr val="E1E6EB"/>
            </a:solidFill>
            <a:prstDash val="solid"/>
          </a:ln>
        </p:spPr>
      </p:sp>
      <p:sp>
        <p:nvSpPr>
          <p:cNvPr id="44" name="Text 42"/>
          <p:cNvSpPr txBox="1"/>
          <p:nvPr/>
        </p:nvSpPr>
        <p:spPr>
          <a:xfrm>
            <a:off x="5824728" y="5736882"/>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36–40</a:t>
            </a:r>
            <a:endParaRPr lang="en-US" sz="1150" dirty="0"/>
          </a:p>
        </p:txBody>
      </p:sp>
      <p:sp>
        <p:nvSpPr>
          <p:cNvPr id="45" name="Text 43"/>
          <p:cNvSpPr txBox="1"/>
          <p:nvPr/>
        </p:nvSpPr>
        <p:spPr>
          <a:xfrm>
            <a:off x="7159752" y="5736882"/>
            <a:ext cx="4489704" cy="874230"/>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4 · Med mig</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Eleverna säger dagens rad och nya personer, och du skriver. En fråga som fick svar får en bock, och har ni en ny fråga, skriver du den.</a:t>
            </a:r>
            <a:endParaRPr lang="en-US" sz="1275" dirty="0"/>
          </a:p>
        </p:txBody>
      </p:sp>
      <p:sp>
        <p:nvSpPr>
          <p:cNvPr id="46" name="Shape 44"/>
          <p:cNvSpPr/>
          <p:nvPr/>
        </p:nvSpPr>
        <p:spPr>
          <a:xfrm>
            <a:off x="5687568" y="1097280"/>
            <a:ext cx="6089904" cy="5559552"/>
          </a:xfrm>
          <a:prstGeom prst="rect">
            <a:avLst/>
          </a:prstGeom>
          <a:ln w="12700">
            <a:solidFill>
              <a:srgbClr val="14202B"/>
            </a:solidFill>
            <a:prstDash val="solid"/>
          </a:ln>
        </p:spPr>
      </p:sp>
      <p:sp>
        <p:nvSpPr>
          <p:cNvPr id="47" name="Text 4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niclasfohlin.se/stodundervisning/boksamtal-i-grupp/lathund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Bokens tavla efter sex läspass</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DET HÄR HAR HÄNT · PERSONERNA · FRÅGORNA VI BÄR MED OSS</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5431518" cy="206375"/>
          </a:xfrm>
          <a:prstGeom prst="rect">
            <a:avLst/>
          </a:prstGeom>
          <a:noFill/>
          <a:ln/>
        </p:spPr>
        <p:txBody>
          <a:bodyPr wrap="square" lIns="0" tIns="0" rIns="0" bIns="0" rtlCol="0" anchor="t"/>
          <a:lstStyle/>
          <a:p>
            <a:pPr algn="l" indent="0" marL="0">
              <a:buNone/>
            </a:pPr>
            <a:r>
              <a:rPr lang="en-US" sz="1300" i="1" dirty="0">
                <a:solidFill>
                  <a:srgbClr val="14202B"/>
                </a:solidFill>
                <a:latin typeface="Calibri" pitchFamily="34" charset="0"/>
                <a:ea typeface="Calibri" pitchFamily="34" charset="-122"/>
                <a:cs typeface="Calibri" pitchFamily="34" charset="-120"/>
              </a:rPr>
              <a:t>Michael Ende, läspass 6 av 27</a:t>
            </a:r>
            <a:endParaRPr lang="en-US" sz="1300" dirty="0"/>
          </a:p>
        </p:txBody>
      </p:sp>
      <p:sp>
        <p:nvSpPr>
          <p:cNvPr id="11" name="Text 9"/>
          <p:cNvSpPr txBox="1"/>
          <p:nvPr/>
        </p:nvSpPr>
        <p:spPr>
          <a:xfrm>
            <a:off x="192024" y="1440815"/>
            <a:ext cx="5431518" cy="274320"/>
          </a:xfrm>
          <a:prstGeom prst="rect">
            <a:avLst/>
          </a:prstGeom>
          <a:noFill/>
          <a:ln/>
        </p:spPr>
        <p:txBody>
          <a:bodyPr wrap="square" lIns="0" tIns="0" rIns="0" bIns="0" rtlCol="0" anchor="t"/>
          <a:lstStyle/>
          <a:p>
            <a:pPr algn="l" indent="0" marL="0">
              <a:buNone/>
            </a:pPr>
            <a:r>
              <a:rPr lang="en-US" sz="1300" b="1" i="1" dirty="0">
                <a:solidFill>
                  <a:srgbClr val="B3261E"/>
                </a:solidFill>
                <a:latin typeface="Calibri" pitchFamily="34" charset="0"/>
                <a:ea typeface="Calibri" pitchFamily="34" charset="-122"/>
                <a:cs typeface="Calibri" pitchFamily="34" charset="-120"/>
              </a:rPr>
              <a:t>Momo eller kampen om tiden</a:t>
            </a:r>
            <a:endParaRPr lang="en-US" sz="1300" dirty="0"/>
          </a:p>
        </p:txBody>
      </p:sp>
      <p:sp>
        <p:nvSpPr>
          <p:cNvPr id="12" name="Text 10"/>
          <p:cNvSpPr txBox="1"/>
          <p:nvPr/>
        </p:nvSpPr>
        <p:spPr>
          <a:xfrm>
            <a:off x="192024" y="1806575"/>
            <a:ext cx="5431518" cy="228600"/>
          </a:xfrm>
          <a:prstGeom prst="rect">
            <a:avLst/>
          </a:prstGeom>
          <a:noFill/>
          <a:ln/>
        </p:spPr>
        <p:txBody>
          <a:bodyPr wrap="square" lIns="0" tIns="0" rIns="0" bIns="0" rtlCol="0" anchor="t"/>
          <a:lstStyle/>
          <a:p>
            <a:pPr algn="l" indent="0" marL="0">
              <a:buNone/>
            </a:pPr>
            <a:r>
              <a:rPr lang="en-US" sz="1150" i="1" dirty="0">
                <a:solidFill>
                  <a:srgbClr val="4B5866"/>
                </a:solidFill>
                <a:latin typeface="Calibri" pitchFamily="34" charset="0"/>
                <a:ea typeface="Calibri" pitchFamily="34" charset="-122"/>
                <a:cs typeface="Calibri" pitchFamily="34" charset="-120"/>
              </a:rPr>
              <a:t>Det här har hänt</a:t>
            </a:r>
            <a:endParaRPr lang="en-US" sz="1150" dirty="0"/>
          </a:p>
        </p:txBody>
      </p:sp>
      <p:sp>
        <p:nvSpPr>
          <p:cNvPr id="13" name="Text 11"/>
          <p:cNvSpPr txBox="1"/>
          <p:nvPr/>
        </p:nvSpPr>
        <p:spPr>
          <a:xfrm>
            <a:off x="192024" y="2053463"/>
            <a:ext cx="5431518" cy="228600"/>
          </a:xfrm>
          <a:prstGeom prst="rect">
            <a:avLst/>
          </a:prstGeom>
          <a:noFill/>
          <a:ln/>
        </p:spPr>
        <p:txBody>
          <a:bodyPr wrap="square" lIns="0" tIns="0" rIns="0" bIns="0" rtlCol="0" anchor="t"/>
          <a:lstStyle/>
          <a:p>
            <a:pPr algn="l" indent="0" marL="0">
              <a:buNone/>
            </a:pPr>
            <a:r>
              <a:rPr lang="en-US" sz="1200" i="1" dirty="0">
                <a:solidFill>
                  <a:srgbClr val="14202B"/>
                </a:solidFill>
                <a:latin typeface="Calibri" pitchFamily="34" charset="0"/>
                <a:ea typeface="Calibri" pitchFamily="34" charset="-122"/>
                <a:cs typeface="Calibri" pitchFamily="34" charset="-120"/>
              </a:rPr>
              <a:t>1 Momo bor i ruinen.</a:t>
            </a:r>
            <a:endParaRPr lang="en-US" sz="1200" dirty="0"/>
          </a:p>
        </p:txBody>
      </p:sp>
      <p:sp>
        <p:nvSpPr>
          <p:cNvPr id="14" name="Text 12"/>
          <p:cNvSpPr txBox="1"/>
          <p:nvPr/>
        </p:nvSpPr>
        <p:spPr>
          <a:xfrm>
            <a:off x="192024" y="2282063"/>
            <a:ext cx="5431518" cy="228600"/>
          </a:xfrm>
          <a:prstGeom prst="rect">
            <a:avLst/>
          </a:prstGeom>
          <a:noFill/>
          <a:ln/>
        </p:spPr>
        <p:txBody>
          <a:bodyPr wrap="square" lIns="0" tIns="0" rIns="0" bIns="0" rtlCol="0" anchor="t"/>
          <a:lstStyle/>
          <a:p>
            <a:pPr algn="l" indent="0" marL="0">
              <a:buNone/>
            </a:pPr>
            <a:r>
              <a:rPr lang="en-US" sz="1200" i="1" dirty="0">
                <a:solidFill>
                  <a:srgbClr val="14202B"/>
                </a:solidFill>
                <a:latin typeface="Calibri" pitchFamily="34" charset="0"/>
                <a:ea typeface="Calibri" pitchFamily="34" charset="-122"/>
                <a:cs typeface="Calibri" pitchFamily="34" charset="-120"/>
              </a:rPr>
              <a:t>2 Folk går till Momo.</a:t>
            </a:r>
            <a:endParaRPr lang="en-US" sz="1200" dirty="0"/>
          </a:p>
        </p:txBody>
      </p:sp>
      <p:sp>
        <p:nvSpPr>
          <p:cNvPr id="15" name="Text 13"/>
          <p:cNvSpPr txBox="1"/>
          <p:nvPr/>
        </p:nvSpPr>
        <p:spPr>
          <a:xfrm>
            <a:off x="192024" y="2510663"/>
            <a:ext cx="5431518" cy="228600"/>
          </a:xfrm>
          <a:prstGeom prst="rect">
            <a:avLst/>
          </a:prstGeom>
          <a:noFill/>
          <a:ln/>
        </p:spPr>
        <p:txBody>
          <a:bodyPr wrap="square" lIns="0" tIns="0" rIns="0" bIns="0" rtlCol="0" anchor="t"/>
          <a:lstStyle/>
          <a:p>
            <a:pPr algn="l" indent="0" marL="0">
              <a:buNone/>
            </a:pPr>
            <a:r>
              <a:rPr lang="en-US" sz="1200" i="1" dirty="0">
                <a:solidFill>
                  <a:srgbClr val="14202B"/>
                </a:solidFill>
                <a:latin typeface="Calibri" pitchFamily="34" charset="0"/>
                <a:ea typeface="Calibri" pitchFamily="34" charset="-122"/>
                <a:cs typeface="Calibri" pitchFamily="34" charset="-120"/>
              </a:rPr>
              <a:t>3 Momo får vänner.</a:t>
            </a:r>
            <a:endParaRPr lang="en-US" sz="1200" dirty="0"/>
          </a:p>
        </p:txBody>
      </p:sp>
      <p:sp>
        <p:nvSpPr>
          <p:cNvPr id="16" name="Text 14"/>
          <p:cNvSpPr txBox="1"/>
          <p:nvPr/>
        </p:nvSpPr>
        <p:spPr>
          <a:xfrm>
            <a:off x="192024" y="2739263"/>
            <a:ext cx="5431518" cy="228600"/>
          </a:xfrm>
          <a:prstGeom prst="rect">
            <a:avLst/>
          </a:prstGeom>
          <a:noFill/>
          <a:ln/>
        </p:spPr>
        <p:txBody>
          <a:bodyPr wrap="square" lIns="0" tIns="0" rIns="0" bIns="0" rtlCol="0" anchor="t"/>
          <a:lstStyle/>
          <a:p>
            <a:pPr algn="l" indent="0" marL="0">
              <a:buNone/>
            </a:pPr>
            <a:r>
              <a:rPr lang="en-US" sz="1200" i="1" dirty="0">
                <a:solidFill>
                  <a:srgbClr val="14202B"/>
                </a:solidFill>
                <a:latin typeface="Calibri" pitchFamily="34" charset="0"/>
                <a:ea typeface="Calibri" pitchFamily="34" charset="-122"/>
                <a:cs typeface="Calibri" pitchFamily="34" charset="-120"/>
              </a:rPr>
              <a:t>4 Gigi berättar.</a:t>
            </a:r>
            <a:endParaRPr lang="en-US" sz="1200" dirty="0"/>
          </a:p>
        </p:txBody>
      </p:sp>
      <p:sp>
        <p:nvSpPr>
          <p:cNvPr id="17" name="Text 15"/>
          <p:cNvSpPr txBox="1"/>
          <p:nvPr/>
        </p:nvSpPr>
        <p:spPr>
          <a:xfrm>
            <a:off x="192024" y="2967863"/>
            <a:ext cx="5431518" cy="228600"/>
          </a:xfrm>
          <a:prstGeom prst="rect">
            <a:avLst/>
          </a:prstGeom>
          <a:noFill/>
          <a:ln/>
        </p:spPr>
        <p:txBody>
          <a:bodyPr wrap="square" lIns="0" tIns="0" rIns="0" bIns="0" rtlCol="0" anchor="t"/>
          <a:lstStyle/>
          <a:p>
            <a:pPr algn="l" indent="0" marL="0">
              <a:buNone/>
            </a:pPr>
            <a:r>
              <a:rPr lang="en-US" sz="1200" i="1" dirty="0">
                <a:solidFill>
                  <a:srgbClr val="14202B"/>
                </a:solidFill>
                <a:latin typeface="Calibri" pitchFamily="34" charset="0"/>
                <a:ea typeface="Calibri" pitchFamily="34" charset="-122"/>
                <a:cs typeface="Calibri" pitchFamily="34" charset="-120"/>
              </a:rPr>
              <a:t>5 De grå herrarna kommer.</a:t>
            </a:r>
            <a:endParaRPr lang="en-US" sz="1200" dirty="0"/>
          </a:p>
        </p:txBody>
      </p:sp>
      <p:sp>
        <p:nvSpPr>
          <p:cNvPr id="18" name="Text 16"/>
          <p:cNvSpPr txBox="1"/>
          <p:nvPr/>
        </p:nvSpPr>
        <p:spPr>
          <a:xfrm>
            <a:off x="192024" y="3196463"/>
            <a:ext cx="5431518" cy="228600"/>
          </a:xfrm>
          <a:prstGeom prst="rect">
            <a:avLst/>
          </a:prstGeom>
          <a:noFill/>
          <a:ln/>
        </p:spPr>
        <p:txBody>
          <a:bodyPr wrap="square" lIns="0" tIns="0" rIns="0" bIns="0" rtlCol="0" anchor="t"/>
          <a:lstStyle/>
          <a:p>
            <a:pPr algn="l" indent="0" marL="0">
              <a:buNone/>
            </a:pPr>
            <a:r>
              <a:rPr lang="en-US" sz="1200" i="1" dirty="0">
                <a:solidFill>
                  <a:srgbClr val="14202B"/>
                </a:solidFill>
                <a:latin typeface="Calibri" pitchFamily="34" charset="0"/>
                <a:ea typeface="Calibri" pitchFamily="34" charset="-122"/>
                <a:cs typeface="Calibri" pitchFamily="34" charset="-120"/>
              </a:rPr>
              <a:t>6 Fusi sparar tid.</a:t>
            </a:r>
            <a:endParaRPr lang="en-US" sz="1200" dirty="0"/>
          </a:p>
        </p:txBody>
      </p:sp>
      <p:sp>
        <p:nvSpPr>
          <p:cNvPr id="19" name="Text 17"/>
          <p:cNvSpPr txBox="1"/>
          <p:nvPr/>
        </p:nvSpPr>
        <p:spPr>
          <a:xfrm>
            <a:off x="5897862" y="1143000"/>
            <a:ext cx="6101809" cy="228600"/>
          </a:xfrm>
          <a:prstGeom prst="rect">
            <a:avLst/>
          </a:prstGeom>
          <a:noFill/>
          <a:ln/>
        </p:spPr>
        <p:txBody>
          <a:bodyPr wrap="square" lIns="0" tIns="0" rIns="0" bIns="0" rtlCol="0" anchor="t"/>
          <a:lstStyle/>
          <a:p>
            <a:pPr algn="l" indent="0" marL="0">
              <a:buNone/>
            </a:pPr>
            <a:r>
              <a:rPr lang="en-US" sz="1150" i="1" dirty="0">
                <a:solidFill>
                  <a:srgbClr val="4B5866"/>
                </a:solidFill>
                <a:latin typeface="Calibri" pitchFamily="34" charset="0"/>
                <a:ea typeface="Calibri" pitchFamily="34" charset="-122"/>
                <a:cs typeface="Calibri" pitchFamily="34" charset="-120"/>
              </a:rPr>
              <a:t>Personerna</a:t>
            </a:r>
            <a:endParaRPr lang="en-US" sz="1150" dirty="0"/>
          </a:p>
        </p:txBody>
      </p:sp>
      <p:sp>
        <p:nvSpPr>
          <p:cNvPr id="20" name="Shape 18"/>
          <p:cNvSpPr/>
          <p:nvPr/>
        </p:nvSpPr>
        <p:spPr>
          <a:xfrm>
            <a:off x="5897862" y="1417320"/>
            <a:ext cx="6101809" cy="292608"/>
          </a:xfrm>
          <a:prstGeom prst="rect">
            <a:avLst/>
          </a:prstGeom>
          <a:solidFill>
            <a:srgbClr val="4B5866"/>
          </a:solidFill>
          <a:ln w="12700">
            <a:solidFill>
              <a:srgbClr val="4B5866"/>
            </a:solidFill>
            <a:prstDash val="solid"/>
          </a:ln>
        </p:spPr>
      </p:sp>
      <p:sp>
        <p:nvSpPr>
          <p:cNvPr id="21" name="Text 19"/>
          <p:cNvSpPr txBox="1"/>
          <p:nvPr/>
        </p:nvSpPr>
        <p:spPr>
          <a:xfrm>
            <a:off x="5971014" y="1472184"/>
            <a:ext cx="278060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Namnet</a:t>
            </a:r>
            <a:endParaRPr lang="en-US" sz="1050" dirty="0"/>
          </a:p>
        </p:txBody>
      </p:sp>
      <p:sp>
        <p:nvSpPr>
          <p:cNvPr id="22" name="Text 20"/>
          <p:cNvSpPr txBox="1"/>
          <p:nvPr/>
        </p:nvSpPr>
        <p:spPr>
          <a:xfrm>
            <a:off x="8861345" y="1472184"/>
            <a:ext cx="3101751"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Vem det är</a:t>
            </a:r>
            <a:endParaRPr lang="en-US" sz="1050" dirty="0"/>
          </a:p>
        </p:txBody>
      </p:sp>
      <p:sp>
        <p:nvSpPr>
          <p:cNvPr id="23" name="Shape 21"/>
          <p:cNvSpPr/>
          <p:nvPr/>
        </p:nvSpPr>
        <p:spPr>
          <a:xfrm>
            <a:off x="5897862" y="1709928"/>
            <a:ext cx="6101809" cy="9144"/>
          </a:xfrm>
          <a:prstGeom prst="rect">
            <a:avLst/>
          </a:prstGeom>
          <a:solidFill>
            <a:srgbClr val="E1E6EB"/>
          </a:solidFill>
          <a:ln w="12700">
            <a:solidFill>
              <a:srgbClr val="E1E6EB"/>
            </a:solidFill>
            <a:prstDash val="solid"/>
          </a:ln>
        </p:spPr>
      </p:sp>
      <p:sp>
        <p:nvSpPr>
          <p:cNvPr id="24" name="Text 22"/>
          <p:cNvSpPr txBox="1"/>
          <p:nvPr/>
        </p:nvSpPr>
        <p:spPr>
          <a:xfrm>
            <a:off x="5971014" y="1764792"/>
            <a:ext cx="276231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Momo</a:t>
            </a:r>
            <a:endParaRPr lang="en-US" sz="1100" dirty="0"/>
          </a:p>
        </p:txBody>
      </p:sp>
      <p:sp>
        <p:nvSpPr>
          <p:cNvPr id="25" name="Shape 23"/>
          <p:cNvSpPr/>
          <p:nvPr/>
        </p:nvSpPr>
        <p:spPr>
          <a:xfrm>
            <a:off x="8788193" y="1709928"/>
            <a:ext cx="9144" cy="284353"/>
          </a:xfrm>
          <a:prstGeom prst="rect">
            <a:avLst/>
          </a:prstGeom>
          <a:solidFill>
            <a:srgbClr val="E1E6EB"/>
          </a:solidFill>
          <a:ln w="12700">
            <a:solidFill>
              <a:srgbClr val="E1E6EB"/>
            </a:solidFill>
            <a:prstDash val="solid"/>
          </a:ln>
        </p:spPr>
      </p:sp>
      <p:sp>
        <p:nvSpPr>
          <p:cNvPr id="26" name="Text 24"/>
          <p:cNvSpPr txBox="1"/>
          <p:nvPr/>
        </p:nvSpPr>
        <p:spPr>
          <a:xfrm>
            <a:off x="8861345" y="1764792"/>
            <a:ext cx="3083463"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lyssnar</a:t>
            </a:r>
            <a:endParaRPr lang="en-US" sz="1100" dirty="0"/>
          </a:p>
        </p:txBody>
      </p:sp>
      <p:sp>
        <p:nvSpPr>
          <p:cNvPr id="27" name="Shape 25"/>
          <p:cNvSpPr/>
          <p:nvPr/>
        </p:nvSpPr>
        <p:spPr>
          <a:xfrm>
            <a:off x="5897862" y="1994281"/>
            <a:ext cx="6101809" cy="284353"/>
          </a:xfrm>
          <a:prstGeom prst="rect">
            <a:avLst/>
          </a:prstGeom>
          <a:solidFill>
            <a:srgbClr val="F8FAFC"/>
          </a:solidFill>
          <a:ln w="12700">
            <a:solidFill>
              <a:srgbClr val="F8FAFC"/>
            </a:solidFill>
            <a:prstDash val="solid"/>
          </a:ln>
        </p:spPr>
      </p:sp>
      <p:sp>
        <p:nvSpPr>
          <p:cNvPr id="28" name="Shape 26"/>
          <p:cNvSpPr/>
          <p:nvPr/>
        </p:nvSpPr>
        <p:spPr>
          <a:xfrm>
            <a:off x="5897862" y="1994281"/>
            <a:ext cx="6101809" cy="9144"/>
          </a:xfrm>
          <a:prstGeom prst="rect">
            <a:avLst/>
          </a:prstGeom>
          <a:solidFill>
            <a:srgbClr val="E1E6EB"/>
          </a:solidFill>
          <a:ln w="12700">
            <a:solidFill>
              <a:srgbClr val="E1E6EB"/>
            </a:solidFill>
            <a:prstDash val="solid"/>
          </a:ln>
        </p:spPr>
      </p:sp>
      <p:sp>
        <p:nvSpPr>
          <p:cNvPr id="29" name="Text 27"/>
          <p:cNvSpPr txBox="1"/>
          <p:nvPr/>
        </p:nvSpPr>
        <p:spPr>
          <a:xfrm>
            <a:off x="5971014" y="2049145"/>
            <a:ext cx="276231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Beppo och Gigi</a:t>
            </a:r>
            <a:endParaRPr lang="en-US" sz="1100" dirty="0"/>
          </a:p>
        </p:txBody>
      </p:sp>
      <p:sp>
        <p:nvSpPr>
          <p:cNvPr id="30" name="Shape 28"/>
          <p:cNvSpPr/>
          <p:nvPr/>
        </p:nvSpPr>
        <p:spPr>
          <a:xfrm>
            <a:off x="8788193" y="1994281"/>
            <a:ext cx="9144" cy="284353"/>
          </a:xfrm>
          <a:prstGeom prst="rect">
            <a:avLst/>
          </a:prstGeom>
          <a:solidFill>
            <a:srgbClr val="E1E6EB"/>
          </a:solidFill>
          <a:ln w="12700">
            <a:solidFill>
              <a:srgbClr val="E1E6EB"/>
            </a:solidFill>
            <a:prstDash val="solid"/>
          </a:ln>
        </p:spPr>
      </p:sp>
      <p:sp>
        <p:nvSpPr>
          <p:cNvPr id="31" name="Text 29"/>
          <p:cNvSpPr txBox="1"/>
          <p:nvPr/>
        </p:nvSpPr>
        <p:spPr>
          <a:xfrm>
            <a:off x="8861345" y="2049145"/>
            <a:ext cx="3083463"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Momos vänner</a:t>
            </a:r>
            <a:endParaRPr lang="en-US" sz="1100" dirty="0"/>
          </a:p>
        </p:txBody>
      </p:sp>
      <p:sp>
        <p:nvSpPr>
          <p:cNvPr id="32" name="Shape 30"/>
          <p:cNvSpPr/>
          <p:nvPr/>
        </p:nvSpPr>
        <p:spPr>
          <a:xfrm>
            <a:off x="5897862" y="2278634"/>
            <a:ext cx="6101809" cy="9144"/>
          </a:xfrm>
          <a:prstGeom prst="rect">
            <a:avLst/>
          </a:prstGeom>
          <a:solidFill>
            <a:srgbClr val="E1E6EB"/>
          </a:solidFill>
          <a:ln w="12700">
            <a:solidFill>
              <a:srgbClr val="E1E6EB"/>
            </a:solidFill>
            <a:prstDash val="solid"/>
          </a:ln>
        </p:spPr>
      </p:sp>
      <p:sp>
        <p:nvSpPr>
          <p:cNvPr id="33" name="Text 31"/>
          <p:cNvSpPr txBox="1"/>
          <p:nvPr/>
        </p:nvSpPr>
        <p:spPr>
          <a:xfrm>
            <a:off x="5971014" y="2333498"/>
            <a:ext cx="276231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De grå herrarna</a:t>
            </a:r>
            <a:endParaRPr lang="en-US" sz="1100" dirty="0"/>
          </a:p>
        </p:txBody>
      </p:sp>
      <p:sp>
        <p:nvSpPr>
          <p:cNvPr id="34" name="Shape 32"/>
          <p:cNvSpPr/>
          <p:nvPr/>
        </p:nvSpPr>
        <p:spPr>
          <a:xfrm>
            <a:off x="8788193" y="2278634"/>
            <a:ext cx="9144" cy="284353"/>
          </a:xfrm>
          <a:prstGeom prst="rect">
            <a:avLst/>
          </a:prstGeom>
          <a:solidFill>
            <a:srgbClr val="E1E6EB"/>
          </a:solidFill>
          <a:ln w="12700">
            <a:solidFill>
              <a:srgbClr val="E1E6EB"/>
            </a:solidFill>
            <a:prstDash val="solid"/>
          </a:ln>
        </p:spPr>
      </p:sp>
      <p:sp>
        <p:nvSpPr>
          <p:cNvPr id="35" name="Text 33"/>
          <p:cNvSpPr txBox="1"/>
          <p:nvPr/>
        </p:nvSpPr>
        <p:spPr>
          <a:xfrm>
            <a:off x="8861345" y="2333498"/>
            <a:ext cx="3083463"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stjäl tid</a:t>
            </a:r>
            <a:endParaRPr lang="en-US" sz="1100" dirty="0"/>
          </a:p>
        </p:txBody>
      </p:sp>
      <p:sp>
        <p:nvSpPr>
          <p:cNvPr id="36" name="Shape 34"/>
          <p:cNvSpPr/>
          <p:nvPr/>
        </p:nvSpPr>
        <p:spPr>
          <a:xfrm>
            <a:off x="5897862" y="2562987"/>
            <a:ext cx="6101809" cy="284353"/>
          </a:xfrm>
          <a:prstGeom prst="rect">
            <a:avLst/>
          </a:prstGeom>
          <a:solidFill>
            <a:srgbClr val="F8FAFC"/>
          </a:solidFill>
          <a:ln w="12700">
            <a:solidFill>
              <a:srgbClr val="F8FAFC"/>
            </a:solidFill>
            <a:prstDash val="solid"/>
          </a:ln>
        </p:spPr>
      </p:sp>
      <p:sp>
        <p:nvSpPr>
          <p:cNvPr id="37" name="Shape 35"/>
          <p:cNvSpPr/>
          <p:nvPr/>
        </p:nvSpPr>
        <p:spPr>
          <a:xfrm>
            <a:off x="5897862" y="2562987"/>
            <a:ext cx="6101809" cy="9144"/>
          </a:xfrm>
          <a:prstGeom prst="rect">
            <a:avLst/>
          </a:prstGeom>
          <a:solidFill>
            <a:srgbClr val="E1E6EB"/>
          </a:solidFill>
          <a:ln w="12700">
            <a:solidFill>
              <a:srgbClr val="E1E6EB"/>
            </a:solidFill>
            <a:prstDash val="solid"/>
          </a:ln>
        </p:spPr>
      </p:sp>
      <p:sp>
        <p:nvSpPr>
          <p:cNvPr id="38" name="Text 36"/>
          <p:cNvSpPr txBox="1"/>
          <p:nvPr/>
        </p:nvSpPr>
        <p:spPr>
          <a:xfrm>
            <a:off x="5971014" y="2617851"/>
            <a:ext cx="276231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Fusi</a:t>
            </a:r>
            <a:endParaRPr lang="en-US" sz="1100" dirty="0"/>
          </a:p>
        </p:txBody>
      </p:sp>
      <p:sp>
        <p:nvSpPr>
          <p:cNvPr id="39" name="Shape 37"/>
          <p:cNvSpPr/>
          <p:nvPr/>
        </p:nvSpPr>
        <p:spPr>
          <a:xfrm>
            <a:off x="8788193" y="2562987"/>
            <a:ext cx="9144" cy="284353"/>
          </a:xfrm>
          <a:prstGeom prst="rect">
            <a:avLst/>
          </a:prstGeom>
          <a:solidFill>
            <a:srgbClr val="E1E6EB"/>
          </a:solidFill>
          <a:ln w="12700">
            <a:solidFill>
              <a:srgbClr val="E1E6EB"/>
            </a:solidFill>
            <a:prstDash val="solid"/>
          </a:ln>
        </p:spPr>
      </p:sp>
      <p:sp>
        <p:nvSpPr>
          <p:cNvPr id="40" name="Text 38"/>
          <p:cNvSpPr txBox="1"/>
          <p:nvPr/>
        </p:nvSpPr>
        <p:spPr>
          <a:xfrm>
            <a:off x="8861345" y="2617851"/>
            <a:ext cx="3083463"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frisör, streck till de grå herrarna</a:t>
            </a:r>
            <a:endParaRPr lang="en-US" sz="1100" dirty="0"/>
          </a:p>
        </p:txBody>
      </p:sp>
      <p:sp>
        <p:nvSpPr>
          <p:cNvPr id="41" name="Shape 39"/>
          <p:cNvSpPr/>
          <p:nvPr/>
        </p:nvSpPr>
        <p:spPr>
          <a:xfrm>
            <a:off x="5897862" y="1417320"/>
            <a:ext cx="6101809" cy="1430020"/>
          </a:xfrm>
          <a:prstGeom prst="rect">
            <a:avLst/>
          </a:prstGeom>
          <a:ln w="12700">
            <a:solidFill>
              <a:srgbClr val="14202B"/>
            </a:solidFill>
            <a:prstDash val="solid"/>
          </a:ln>
        </p:spPr>
      </p:sp>
      <p:sp>
        <p:nvSpPr>
          <p:cNvPr id="42" name="Text 40"/>
          <p:cNvSpPr txBox="1"/>
          <p:nvPr/>
        </p:nvSpPr>
        <p:spPr>
          <a:xfrm>
            <a:off x="5897862" y="2984500"/>
            <a:ext cx="6101809" cy="228600"/>
          </a:xfrm>
          <a:prstGeom prst="rect">
            <a:avLst/>
          </a:prstGeom>
          <a:noFill/>
          <a:ln/>
        </p:spPr>
        <p:txBody>
          <a:bodyPr wrap="square" lIns="0" tIns="0" rIns="0" bIns="0" rtlCol="0" anchor="t"/>
          <a:lstStyle/>
          <a:p>
            <a:pPr algn="l" indent="0" marL="0">
              <a:buNone/>
            </a:pPr>
            <a:r>
              <a:rPr lang="en-US" sz="1150" i="1" dirty="0">
                <a:solidFill>
                  <a:srgbClr val="4B5866"/>
                </a:solidFill>
                <a:latin typeface="Calibri" pitchFamily="34" charset="0"/>
                <a:ea typeface="Calibri" pitchFamily="34" charset="-122"/>
                <a:cs typeface="Calibri" pitchFamily="34" charset="-120"/>
              </a:rPr>
              <a:t>Frågorna vi bär med oss</a:t>
            </a:r>
            <a:endParaRPr lang="en-US" sz="1150" dirty="0"/>
          </a:p>
        </p:txBody>
      </p:sp>
      <p:sp>
        <p:nvSpPr>
          <p:cNvPr id="43" name="Text 41"/>
          <p:cNvSpPr txBox="1"/>
          <p:nvPr/>
        </p:nvSpPr>
        <p:spPr>
          <a:xfrm>
            <a:off x="5897862" y="3231388"/>
            <a:ext cx="6101809" cy="228600"/>
          </a:xfrm>
          <a:prstGeom prst="rect">
            <a:avLst/>
          </a:prstGeom>
          <a:noFill/>
          <a:ln/>
        </p:spPr>
        <p:txBody>
          <a:bodyPr wrap="square" lIns="0" tIns="0" rIns="0" bIns="0" rtlCol="0" anchor="t"/>
          <a:lstStyle/>
          <a:p>
            <a:pPr algn="l" indent="0" marL="0">
              <a:buNone/>
            </a:pPr>
            <a:r>
              <a:rPr lang="en-US" sz="1200" i="1" dirty="0">
                <a:solidFill>
                  <a:srgbClr val="14202B"/>
                </a:solidFill>
                <a:latin typeface="Calibri" pitchFamily="34" charset="0"/>
                <a:ea typeface="Calibri" pitchFamily="34" charset="-122"/>
                <a:cs typeface="Calibri" pitchFamily="34" charset="-120"/>
              </a:rPr>
              <a:t>Var kommer Momo ifrån?</a:t>
            </a:r>
            <a:endParaRPr lang="en-US" sz="1200" dirty="0"/>
          </a:p>
        </p:txBody>
      </p:sp>
      <p:sp>
        <p:nvSpPr>
          <p:cNvPr id="44" name="Text 42"/>
          <p:cNvSpPr txBox="1"/>
          <p:nvPr/>
        </p:nvSpPr>
        <p:spPr>
          <a:xfrm>
            <a:off x="5897862" y="3459988"/>
            <a:ext cx="6101809" cy="228600"/>
          </a:xfrm>
          <a:prstGeom prst="rect">
            <a:avLst/>
          </a:prstGeom>
          <a:noFill/>
          <a:ln/>
        </p:spPr>
        <p:txBody>
          <a:bodyPr wrap="square" lIns="0" tIns="0" rIns="0" bIns="0" rtlCol="0" anchor="t"/>
          <a:lstStyle/>
          <a:p>
            <a:pPr algn="l" indent="0" marL="0">
              <a:buNone/>
            </a:pPr>
            <a:r>
              <a:rPr lang="en-US" sz="1200" i="1" dirty="0">
                <a:solidFill>
                  <a:srgbClr val="14202B"/>
                </a:solidFill>
                <a:latin typeface="Calibri" pitchFamily="34" charset="0"/>
                <a:ea typeface="Calibri" pitchFamily="34" charset="-122"/>
                <a:cs typeface="Calibri" pitchFamily="34" charset="-120"/>
              </a:rPr>
              <a:t>Vilka är de grå herrarna?</a:t>
            </a:r>
            <a:endParaRPr lang="en-US" sz="1200" dirty="0"/>
          </a:p>
        </p:txBody>
      </p:sp>
      <p:sp>
        <p:nvSpPr>
          <p:cNvPr id="45" name="Text 43"/>
          <p:cNvSpPr txBox="1"/>
          <p:nvPr/>
        </p:nvSpPr>
        <p:spPr>
          <a:xfrm>
            <a:off x="5897862" y="3688588"/>
            <a:ext cx="6101809" cy="228600"/>
          </a:xfrm>
          <a:prstGeom prst="rect">
            <a:avLst/>
          </a:prstGeom>
          <a:noFill/>
          <a:ln/>
        </p:spPr>
        <p:txBody>
          <a:bodyPr wrap="square" lIns="0" tIns="0" rIns="0" bIns="0" rtlCol="0" anchor="t"/>
          <a:lstStyle/>
          <a:p>
            <a:pPr algn="l" indent="0" marL="0">
              <a:buNone/>
            </a:pPr>
            <a:r>
              <a:rPr lang="en-US" sz="1200" i="1" dirty="0">
                <a:solidFill>
                  <a:srgbClr val="14202B"/>
                </a:solidFill>
                <a:latin typeface="Calibri" pitchFamily="34" charset="0"/>
                <a:ea typeface="Calibri" pitchFamily="34" charset="-122"/>
                <a:cs typeface="Calibri" pitchFamily="34" charset="-120"/>
              </a:rPr>
              <a:t>Varför glömmer folk dem? ✓</a:t>
            </a:r>
            <a:endParaRPr lang="en-US" sz="1200" dirty="0"/>
          </a:p>
        </p:txBody>
      </p:sp>
      <p:sp>
        <p:nvSpPr>
          <p:cNvPr id="46" name="Text 44"/>
          <p:cNvSpPr txBox="1"/>
          <p:nvPr/>
        </p:nvSpPr>
        <p:spPr>
          <a:xfrm>
            <a:off x="5897862" y="3917188"/>
            <a:ext cx="6101809" cy="228600"/>
          </a:xfrm>
          <a:prstGeom prst="rect">
            <a:avLst/>
          </a:prstGeom>
          <a:noFill/>
          <a:ln/>
        </p:spPr>
        <p:txBody>
          <a:bodyPr wrap="square" lIns="0" tIns="0" rIns="0" bIns="0" rtlCol="0" anchor="t"/>
          <a:lstStyle/>
          <a:p>
            <a:pPr algn="l" indent="0" marL="0">
              <a:buNone/>
            </a:pPr>
            <a:r>
              <a:rPr lang="en-US" sz="1200" i="1" dirty="0">
                <a:solidFill>
                  <a:srgbClr val="14202B"/>
                </a:solidFill>
                <a:latin typeface="Calibri" pitchFamily="34" charset="0"/>
                <a:ea typeface="Calibri" pitchFamily="34" charset="-122"/>
                <a:cs typeface="Calibri" pitchFamily="34" charset="-120"/>
              </a:rPr>
              <a:t>Kan de ta Momos tid också?</a:t>
            </a:r>
            <a:endParaRPr lang="en-US" sz="1200" dirty="0"/>
          </a:p>
        </p:txBody>
      </p:sp>
      <p:sp>
        <p:nvSpPr>
          <p:cNvPr id="47" name="Shape 45"/>
          <p:cNvSpPr/>
          <p:nvPr/>
        </p:nvSpPr>
        <p:spPr>
          <a:xfrm>
            <a:off x="192024" y="4328668"/>
            <a:ext cx="5766664" cy="655320"/>
          </a:xfrm>
          <a:prstGeom prst="rect">
            <a:avLst/>
          </a:prstGeom>
          <a:solidFill>
            <a:srgbClr val="FBF3E4"/>
          </a:solidFill>
          <a:ln w="12700">
            <a:solidFill>
              <a:srgbClr val="FBF3E4"/>
            </a:solidFill>
            <a:prstDash val="solid"/>
          </a:ln>
        </p:spPr>
      </p:sp>
      <p:sp>
        <p:nvSpPr>
          <p:cNvPr id="48" name="Shape 46"/>
          <p:cNvSpPr/>
          <p:nvPr/>
        </p:nvSpPr>
        <p:spPr>
          <a:xfrm>
            <a:off x="192024" y="4328668"/>
            <a:ext cx="36576" cy="655320"/>
          </a:xfrm>
          <a:prstGeom prst="rect">
            <a:avLst/>
          </a:prstGeom>
          <a:solidFill>
            <a:srgbClr val="8A5A1E"/>
          </a:solidFill>
          <a:ln w="12700">
            <a:solidFill>
              <a:srgbClr val="8A5A1E"/>
            </a:solidFill>
            <a:prstDash val="solid"/>
          </a:ln>
        </p:spPr>
      </p:sp>
      <p:sp>
        <p:nvSpPr>
          <p:cNvPr id="49" name="Text 47"/>
          <p:cNvSpPr txBox="1"/>
          <p:nvPr/>
        </p:nvSpPr>
        <p:spPr>
          <a:xfrm>
            <a:off x="384048" y="4438396"/>
            <a:ext cx="5400904" cy="435864"/>
          </a:xfrm>
          <a:prstGeom prst="rect">
            <a:avLst/>
          </a:prstGeom>
          <a:noFill/>
          <a:ln/>
        </p:spPr>
        <p:txBody>
          <a:bodyPr wrap="square" lIns="0" tIns="0" rIns="0" bIns="0" rtlCol="0" anchor="ctr"/>
          <a:lstStyle/>
          <a:p>
            <a:pPr algn="l" indent="0" marL="0">
              <a:buNone/>
            </a:pPr>
            <a:r>
              <a:rPr lang="en-US" sz="1200" dirty="0">
                <a:solidFill>
                  <a:srgbClr val="14202B"/>
                </a:solidFill>
                <a:latin typeface="Calibri" pitchFamily="34" charset="0"/>
                <a:ea typeface="Calibri" pitchFamily="34" charset="-122"/>
                <a:cs typeface="Calibri" pitchFamily="34" charset="-120"/>
              </a:rPr>
              <a:t>Skriv en rad per läspass. Dra streck mellan personerna som hör ihop. Sätt en bock vid frågan som fick svar, gärna med sidan.</a:t>
            </a:r>
            <a:endParaRPr lang="en-US" sz="1200" dirty="0"/>
          </a:p>
        </p:txBody>
      </p:sp>
      <p:sp>
        <p:nvSpPr>
          <p:cNvPr id="50" name="Text 48"/>
          <p:cNvSpPr txBox="1"/>
          <p:nvPr/>
        </p:nvSpPr>
        <p:spPr>
          <a:xfrm>
            <a:off x="192024" y="5121148"/>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SAMTALSREGLERNA</a:t>
            </a:r>
            <a:endParaRPr lang="en-US" sz="1200" dirty="0"/>
          </a:p>
        </p:txBody>
      </p:sp>
      <p:sp>
        <p:nvSpPr>
          <p:cNvPr id="51" name="Shape 49"/>
          <p:cNvSpPr/>
          <p:nvPr/>
        </p:nvSpPr>
        <p:spPr>
          <a:xfrm>
            <a:off x="192024" y="5395468"/>
            <a:ext cx="5766664" cy="292608"/>
          </a:xfrm>
          <a:prstGeom prst="rect">
            <a:avLst/>
          </a:prstGeom>
          <a:solidFill>
            <a:srgbClr val="14202B"/>
          </a:solidFill>
          <a:ln w="12700">
            <a:solidFill>
              <a:srgbClr val="14202B"/>
            </a:solidFill>
            <a:prstDash val="solid"/>
          </a:ln>
        </p:spPr>
      </p:sp>
      <p:sp>
        <p:nvSpPr>
          <p:cNvPr id="52" name="Text 50"/>
          <p:cNvSpPr txBox="1"/>
          <p:nvPr/>
        </p:nvSpPr>
        <p:spPr>
          <a:xfrm>
            <a:off x="265176" y="5450332"/>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Nr</a:t>
            </a:r>
            <a:endParaRPr lang="en-US" sz="1050" dirty="0"/>
          </a:p>
        </p:txBody>
      </p:sp>
      <p:sp>
        <p:nvSpPr>
          <p:cNvPr id="53" name="Text 51"/>
          <p:cNvSpPr txBox="1"/>
          <p:nvPr/>
        </p:nvSpPr>
        <p:spPr>
          <a:xfrm>
            <a:off x="2187397" y="5450332"/>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Regeln</a:t>
            </a:r>
            <a:endParaRPr lang="en-US" sz="1050" dirty="0"/>
          </a:p>
        </p:txBody>
      </p:sp>
      <p:sp>
        <p:nvSpPr>
          <p:cNvPr id="54" name="Shape 52"/>
          <p:cNvSpPr/>
          <p:nvPr/>
        </p:nvSpPr>
        <p:spPr>
          <a:xfrm>
            <a:off x="192024" y="5688076"/>
            <a:ext cx="5766664" cy="9144"/>
          </a:xfrm>
          <a:prstGeom prst="rect">
            <a:avLst/>
          </a:prstGeom>
          <a:solidFill>
            <a:srgbClr val="E1E6EB"/>
          </a:solidFill>
          <a:ln w="12700">
            <a:solidFill>
              <a:srgbClr val="E1E6EB"/>
            </a:solidFill>
            <a:prstDash val="solid"/>
          </a:ln>
        </p:spPr>
      </p:sp>
      <p:sp>
        <p:nvSpPr>
          <p:cNvPr id="55" name="Text 53"/>
          <p:cNvSpPr txBox="1"/>
          <p:nvPr/>
        </p:nvSpPr>
        <p:spPr>
          <a:xfrm>
            <a:off x="265176" y="5742940"/>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1</a:t>
            </a:r>
            <a:endParaRPr lang="en-US" sz="1100" dirty="0"/>
          </a:p>
        </p:txBody>
      </p:sp>
      <p:sp>
        <p:nvSpPr>
          <p:cNvPr id="56" name="Shape 54"/>
          <p:cNvSpPr/>
          <p:nvPr/>
        </p:nvSpPr>
        <p:spPr>
          <a:xfrm>
            <a:off x="2114245" y="5688076"/>
            <a:ext cx="9144" cy="284353"/>
          </a:xfrm>
          <a:prstGeom prst="rect">
            <a:avLst/>
          </a:prstGeom>
          <a:solidFill>
            <a:srgbClr val="E1E6EB"/>
          </a:solidFill>
          <a:ln w="12700">
            <a:solidFill>
              <a:srgbClr val="E1E6EB"/>
            </a:solidFill>
            <a:prstDash val="solid"/>
          </a:ln>
        </p:spPr>
      </p:sp>
      <p:sp>
        <p:nvSpPr>
          <p:cNvPr id="57" name="Text 55"/>
          <p:cNvSpPr txBox="1"/>
          <p:nvPr/>
        </p:nvSpPr>
        <p:spPr>
          <a:xfrm>
            <a:off x="2187397" y="5742940"/>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Allt vi tänker om boken är värt att säga.</a:t>
            </a:r>
            <a:endParaRPr lang="en-US" sz="1100" dirty="0"/>
          </a:p>
        </p:txBody>
      </p:sp>
      <p:sp>
        <p:nvSpPr>
          <p:cNvPr id="58" name="Shape 56"/>
          <p:cNvSpPr/>
          <p:nvPr/>
        </p:nvSpPr>
        <p:spPr>
          <a:xfrm>
            <a:off x="192024" y="5972429"/>
            <a:ext cx="5766664" cy="284353"/>
          </a:xfrm>
          <a:prstGeom prst="rect">
            <a:avLst/>
          </a:prstGeom>
          <a:solidFill>
            <a:srgbClr val="F8FAFC"/>
          </a:solidFill>
          <a:ln w="12700">
            <a:solidFill>
              <a:srgbClr val="F8FAFC"/>
            </a:solidFill>
            <a:prstDash val="solid"/>
          </a:ln>
        </p:spPr>
      </p:sp>
      <p:sp>
        <p:nvSpPr>
          <p:cNvPr id="59" name="Shape 57"/>
          <p:cNvSpPr/>
          <p:nvPr/>
        </p:nvSpPr>
        <p:spPr>
          <a:xfrm>
            <a:off x="192024" y="5972429"/>
            <a:ext cx="5766664" cy="9144"/>
          </a:xfrm>
          <a:prstGeom prst="rect">
            <a:avLst/>
          </a:prstGeom>
          <a:solidFill>
            <a:srgbClr val="E1E6EB"/>
          </a:solidFill>
          <a:ln w="12700">
            <a:solidFill>
              <a:srgbClr val="E1E6EB"/>
            </a:solidFill>
            <a:prstDash val="solid"/>
          </a:ln>
        </p:spPr>
      </p:sp>
      <p:sp>
        <p:nvSpPr>
          <p:cNvPr id="60" name="Text 58"/>
          <p:cNvSpPr txBox="1"/>
          <p:nvPr/>
        </p:nvSpPr>
        <p:spPr>
          <a:xfrm>
            <a:off x="265176" y="6027293"/>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a:t>
            </a:r>
            <a:endParaRPr lang="en-US" sz="1100" dirty="0"/>
          </a:p>
        </p:txBody>
      </p:sp>
      <p:sp>
        <p:nvSpPr>
          <p:cNvPr id="61" name="Shape 59"/>
          <p:cNvSpPr/>
          <p:nvPr/>
        </p:nvSpPr>
        <p:spPr>
          <a:xfrm>
            <a:off x="2114245" y="5972429"/>
            <a:ext cx="9144" cy="284353"/>
          </a:xfrm>
          <a:prstGeom prst="rect">
            <a:avLst/>
          </a:prstGeom>
          <a:solidFill>
            <a:srgbClr val="E1E6EB"/>
          </a:solidFill>
          <a:ln w="12700">
            <a:solidFill>
              <a:srgbClr val="E1E6EB"/>
            </a:solidFill>
            <a:prstDash val="solid"/>
          </a:ln>
        </p:spPr>
      </p:sp>
      <p:sp>
        <p:nvSpPr>
          <p:cNvPr id="62" name="Text 60"/>
          <p:cNvSpPr txBox="1"/>
          <p:nvPr/>
        </p:nvSpPr>
        <p:spPr>
          <a:xfrm>
            <a:off x="2187397" y="6027293"/>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Vi bygger vidare på det någon sa.</a:t>
            </a:r>
            <a:endParaRPr lang="en-US" sz="1100" dirty="0"/>
          </a:p>
        </p:txBody>
      </p:sp>
      <p:sp>
        <p:nvSpPr>
          <p:cNvPr id="63" name="Shape 61"/>
          <p:cNvSpPr/>
          <p:nvPr/>
        </p:nvSpPr>
        <p:spPr>
          <a:xfrm>
            <a:off x="192024" y="6256782"/>
            <a:ext cx="5766664" cy="9144"/>
          </a:xfrm>
          <a:prstGeom prst="rect">
            <a:avLst/>
          </a:prstGeom>
          <a:solidFill>
            <a:srgbClr val="E1E6EB"/>
          </a:solidFill>
          <a:ln w="12700">
            <a:solidFill>
              <a:srgbClr val="E1E6EB"/>
            </a:solidFill>
            <a:prstDash val="solid"/>
          </a:ln>
        </p:spPr>
      </p:sp>
      <p:sp>
        <p:nvSpPr>
          <p:cNvPr id="64" name="Text 62"/>
          <p:cNvSpPr txBox="1"/>
          <p:nvPr/>
        </p:nvSpPr>
        <p:spPr>
          <a:xfrm>
            <a:off x="265176" y="6311646"/>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a:t>
            </a:r>
            <a:endParaRPr lang="en-US" sz="1100" dirty="0"/>
          </a:p>
        </p:txBody>
      </p:sp>
      <p:sp>
        <p:nvSpPr>
          <p:cNvPr id="65" name="Shape 63"/>
          <p:cNvSpPr/>
          <p:nvPr/>
        </p:nvSpPr>
        <p:spPr>
          <a:xfrm>
            <a:off x="2114245" y="6256782"/>
            <a:ext cx="9144" cy="284353"/>
          </a:xfrm>
          <a:prstGeom prst="rect">
            <a:avLst/>
          </a:prstGeom>
          <a:solidFill>
            <a:srgbClr val="E1E6EB"/>
          </a:solidFill>
          <a:ln w="12700">
            <a:solidFill>
              <a:srgbClr val="E1E6EB"/>
            </a:solidFill>
            <a:prstDash val="solid"/>
          </a:ln>
        </p:spPr>
      </p:sp>
      <p:sp>
        <p:nvSpPr>
          <p:cNvPr id="66" name="Text 64"/>
          <p:cNvSpPr txBox="1"/>
          <p:nvPr/>
        </p:nvSpPr>
        <p:spPr>
          <a:xfrm>
            <a:off x="2187397" y="6311646"/>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Vi bjuder in varandra.</a:t>
            </a:r>
            <a:endParaRPr lang="en-US" sz="1100" dirty="0"/>
          </a:p>
        </p:txBody>
      </p:sp>
      <p:sp>
        <p:nvSpPr>
          <p:cNvPr id="67" name="Shape 65"/>
          <p:cNvSpPr/>
          <p:nvPr/>
        </p:nvSpPr>
        <p:spPr>
          <a:xfrm>
            <a:off x="192024" y="5395468"/>
            <a:ext cx="5766664" cy="1145667"/>
          </a:xfrm>
          <a:prstGeom prst="rect">
            <a:avLst/>
          </a:prstGeom>
          <a:ln w="12700">
            <a:solidFill>
              <a:srgbClr val="14202B"/>
            </a:solidFill>
            <a:prstDash val="solid"/>
          </a:ln>
        </p:spPr>
      </p:sp>
      <p:sp>
        <p:nvSpPr>
          <p:cNvPr id="68" name="Text 66"/>
          <p:cNvSpPr txBox="1"/>
          <p:nvPr/>
        </p:nvSpPr>
        <p:spPr>
          <a:xfrm>
            <a:off x="6233008" y="4328668"/>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PERIODEN</a:t>
            </a:r>
            <a:endParaRPr lang="en-US" sz="1200" dirty="0"/>
          </a:p>
        </p:txBody>
      </p:sp>
      <p:sp>
        <p:nvSpPr>
          <p:cNvPr id="69" name="Shape 67"/>
          <p:cNvSpPr/>
          <p:nvPr/>
        </p:nvSpPr>
        <p:spPr>
          <a:xfrm>
            <a:off x="6233008" y="4602988"/>
            <a:ext cx="5766664" cy="292608"/>
          </a:xfrm>
          <a:prstGeom prst="rect">
            <a:avLst/>
          </a:prstGeom>
          <a:solidFill>
            <a:srgbClr val="14202B"/>
          </a:solidFill>
          <a:ln w="12700">
            <a:solidFill>
              <a:srgbClr val="14202B"/>
            </a:solidFill>
            <a:prstDash val="solid"/>
          </a:ln>
        </p:spPr>
      </p:sp>
      <p:sp>
        <p:nvSpPr>
          <p:cNvPr id="70" name="Text 68"/>
          <p:cNvSpPr txBox="1"/>
          <p:nvPr/>
        </p:nvSpPr>
        <p:spPr>
          <a:xfrm>
            <a:off x="6306160" y="4657852"/>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När</a:t>
            </a:r>
            <a:endParaRPr lang="en-US" sz="1050" dirty="0"/>
          </a:p>
        </p:txBody>
      </p:sp>
      <p:sp>
        <p:nvSpPr>
          <p:cNvPr id="71" name="Text 69"/>
          <p:cNvSpPr txBox="1"/>
          <p:nvPr/>
        </p:nvSpPr>
        <p:spPr>
          <a:xfrm>
            <a:off x="8228381" y="4657852"/>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Det som är nytt</a:t>
            </a:r>
            <a:endParaRPr lang="en-US" sz="1050" dirty="0"/>
          </a:p>
        </p:txBody>
      </p:sp>
      <p:sp>
        <p:nvSpPr>
          <p:cNvPr id="72" name="Shape 70"/>
          <p:cNvSpPr/>
          <p:nvPr/>
        </p:nvSpPr>
        <p:spPr>
          <a:xfrm>
            <a:off x="6233008" y="4895596"/>
            <a:ext cx="5766664" cy="9144"/>
          </a:xfrm>
          <a:prstGeom prst="rect">
            <a:avLst/>
          </a:prstGeom>
          <a:solidFill>
            <a:srgbClr val="E1E6EB"/>
          </a:solidFill>
          <a:ln w="12700">
            <a:solidFill>
              <a:srgbClr val="E1E6EB"/>
            </a:solidFill>
            <a:prstDash val="solid"/>
          </a:ln>
        </p:spPr>
      </p:sp>
      <p:sp>
        <p:nvSpPr>
          <p:cNvPr id="73" name="Text 71"/>
          <p:cNvSpPr txBox="1"/>
          <p:nvPr/>
        </p:nvSpPr>
        <p:spPr>
          <a:xfrm>
            <a:off x="6306160" y="4950460"/>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Bokvalet</a:t>
            </a:r>
            <a:endParaRPr lang="en-US" sz="1100" dirty="0"/>
          </a:p>
        </p:txBody>
      </p:sp>
      <p:sp>
        <p:nvSpPr>
          <p:cNvPr id="74" name="Shape 72"/>
          <p:cNvSpPr/>
          <p:nvPr/>
        </p:nvSpPr>
        <p:spPr>
          <a:xfrm>
            <a:off x="8155229" y="4895596"/>
            <a:ext cx="9144" cy="284353"/>
          </a:xfrm>
          <a:prstGeom prst="rect">
            <a:avLst/>
          </a:prstGeom>
          <a:solidFill>
            <a:srgbClr val="E1E6EB"/>
          </a:solidFill>
          <a:ln w="12700">
            <a:solidFill>
              <a:srgbClr val="E1E6EB"/>
            </a:solidFill>
            <a:prstDash val="solid"/>
          </a:ln>
        </p:spPr>
      </p:sp>
      <p:sp>
        <p:nvSpPr>
          <p:cNvPr id="75" name="Text 73"/>
          <p:cNvSpPr txBox="1"/>
          <p:nvPr/>
        </p:nvSpPr>
        <p:spPr>
          <a:xfrm>
            <a:off x="8228381" y="4950460"/>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böcker, röstning och början av boken</a:t>
            </a:r>
            <a:endParaRPr lang="en-US" sz="1100" dirty="0"/>
          </a:p>
        </p:txBody>
      </p:sp>
      <p:sp>
        <p:nvSpPr>
          <p:cNvPr id="76" name="Shape 74"/>
          <p:cNvSpPr/>
          <p:nvPr/>
        </p:nvSpPr>
        <p:spPr>
          <a:xfrm>
            <a:off x="6233008" y="5179949"/>
            <a:ext cx="5766664" cy="284353"/>
          </a:xfrm>
          <a:prstGeom prst="rect">
            <a:avLst/>
          </a:prstGeom>
          <a:solidFill>
            <a:srgbClr val="F8FAFC"/>
          </a:solidFill>
          <a:ln w="12700">
            <a:solidFill>
              <a:srgbClr val="F8FAFC"/>
            </a:solidFill>
            <a:prstDash val="solid"/>
          </a:ln>
        </p:spPr>
      </p:sp>
      <p:sp>
        <p:nvSpPr>
          <p:cNvPr id="77" name="Shape 75"/>
          <p:cNvSpPr/>
          <p:nvPr/>
        </p:nvSpPr>
        <p:spPr>
          <a:xfrm>
            <a:off x="6233008" y="5179949"/>
            <a:ext cx="5766664" cy="9144"/>
          </a:xfrm>
          <a:prstGeom prst="rect">
            <a:avLst/>
          </a:prstGeom>
          <a:solidFill>
            <a:srgbClr val="E1E6EB"/>
          </a:solidFill>
          <a:ln w="12700">
            <a:solidFill>
              <a:srgbClr val="E1E6EB"/>
            </a:solidFill>
            <a:prstDash val="solid"/>
          </a:ln>
        </p:spPr>
      </p:sp>
      <p:sp>
        <p:nvSpPr>
          <p:cNvPr id="78" name="Text 76"/>
          <p:cNvSpPr txBox="1"/>
          <p:nvPr/>
        </p:nvSpPr>
        <p:spPr>
          <a:xfrm>
            <a:off x="6306160" y="5234813"/>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Läspass 1</a:t>
            </a:r>
            <a:endParaRPr lang="en-US" sz="1100" dirty="0"/>
          </a:p>
        </p:txBody>
      </p:sp>
      <p:sp>
        <p:nvSpPr>
          <p:cNvPr id="79" name="Shape 77"/>
          <p:cNvSpPr/>
          <p:nvPr/>
        </p:nvSpPr>
        <p:spPr>
          <a:xfrm>
            <a:off x="8155229" y="5179949"/>
            <a:ext cx="9144" cy="284353"/>
          </a:xfrm>
          <a:prstGeom prst="rect">
            <a:avLst/>
          </a:prstGeom>
          <a:solidFill>
            <a:srgbClr val="E1E6EB"/>
          </a:solidFill>
          <a:ln w="12700">
            <a:solidFill>
              <a:srgbClr val="E1E6EB"/>
            </a:solidFill>
            <a:prstDash val="solid"/>
          </a:ln>
        </p:spPr>
      </p:sp>
      <p:sp>
        <p:nvSpPr>
          <p:cNvPr id="80" name="Text 78"/>
          <p:cNvSpPr txBox="1"/>
          <p:nvPr/>
        </p:nvSpPr>
        <p:spPr>
          <a:xfrm>
            <a:off x="8228381" y="5234813"/>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Du visar allt, och i samtalet räcker laget runt</a:t>
            </a:r>
            <a:endParaRPr lang="en-US" sz="1100" dirty="0"/>
          </a:p>
        </p:txBody>
      </p:sp>
      <p:sp>
        <p:nvSpPr>
          <p:cNvPr id="81" name="Shape 79"/>
          <p:cNvSpPr/>
          <p:nvPr/>
        </p:nvSpPr>
        <p:spPr>
          <a:xfrm>
            <a:off x="6233008" y="5464302"/>
            <a:ext cx="5766664" cy="9144"/>
          </a:xfrm>
          <a:prstGeom prst="rect">
            <a:avLst/>
          </a:prstGeom>
          <a:solidFill>
            <a:srgbClr val="E1E6EB"/>
          </a:solidFill>
          <a:ln w="12700">
            <a:solidFill>
              <a:srgbClr val="E1E6EB"/>
            </a:solidFill>
            <a:prstDash val="solid"/>
          </a:ln>
        </p:spPr>
      </p:sp>
      <p:sp>
        <p:nvSpPr>
          <p:cNvPr id="82" name="Text 80"/>
          <p:cNvSpPr txBox="1"/>
          <p:nvPr/>
        </p:nvSpPr>
        <p:spPr>
          <a:xfrm>
            <a:off x="6306160" y="5519166"/>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Läspass 2 och 3</a:t>
            </a:r>
            <a:endParaRPr lang="en-US" sz="1100" dirty="0"/>
          </a:p>
        </p:txBody>
      </p:sp>
      <p:sp>
        <p:nvSpPr>
          <p:cNvPr id="83" name="Shape 81"/>
          <p:cNvSpPr/>
          <p:nvPr/>
        </p:nvSpPr>
        <p:spPr>
          <a:xfrm>
            <a:off x="8155229" y="5464302"/>
            <a:ext cx="9144" cy="284353"/>
          </a:xfrm>
          <a:prstGeom prst="rect">
            <a:avLst/>
          </a:prstGeom>
          <a:solidFill>
            <a:srgbClr val="E1E6EB"/>
          </a:solidFill>
          <a:ln w="12700">
            <a:solidFill>
              <a:srgbClr val="E1E6EB"/>
            </a:solidFill>
            <a:prstDash val="solid"/>
          </a:ln>
        </p:spPr>
      </p:sp>
      <p:sp>
        <p:nvSpPr>
          <p:cNvPr id="84" name="Text 82"/>
          <p:cNvSpPr txBox="1"/>
          <p:nvPr/>
        </p:nvSpPr>
        <p:spPr>
          <a:xfrm>
            <a:off x="8228381" y="5519166"/>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Tråden. Första samtalsregeln, med kortare läsning</a:t>
            </a:r>
            <a:endParaRPr lang="en-US" sz="1100" dirty="0"/>
          </a:p>
        </p:txBody>
      </p:sp>
      <p:sp>
        <p:nvSpPr>
          <p:cNvPr id="85" name="Shape 83"/>
          <p:cNvSpPr/>
          <p:nvPr/>
        </p:nvSpPr>
        <p:spPr>
          <a:xfrm>
            <a:off x="6233008" y="5748655"/>
            <a:ext cx="5766664" cy="458978"/>
          </a:xfrm>
          <a:prstGeom prst="rect">
            <a:avLst/>
          </a:prstGeom>
          <a:solidFill>
            <a:srgbClr val="F8FAFC"/>
          </a:solidFill>
          <a:ln w="12700">
            <a:solidFill>
              <a:srgbClr val="F8FAFC"/>
            </a:solidFill>
            <a:prstDash val="solid"/>
          </a:ln>
        </p:spPr>
      </p:sp>
      <p:sp>
        <p:nvSpPr>
          <p:cNvPr id="86" name="Shape 84"/>
          <p:cNvSpPr/>
          <p:nvPr/>
        </p:nvSpPr>
        <p:spPr>
          <a:xfrm>
            <a:off x="6233008" y="5748655"/>
            <a:ext cx="5766664" cy="9144"/>
          </a:xfrm>
          <a:prstGeom prst="rect">
            <a:avLst/>
          </a:prstGeom>
          <a:solidFill>
            <a:srgbClr val="E1E6EB"/>
          </a:solidFill>
          <a:ln w="12700">
            <a:solidFill>
              <a:srgbClr val="E1E6EB"/>
            </a:solidFill>
            <a:prstDash val="solid"/>
          </a:ln>
        </p:spPr>
      </p:sp>
      <p:sp>
        <p:nvSpPr>
          <p:cNvPr id="87" name="Text 85"/>
          <p:cNvSpPr txBox="1"/>
          <p:nvPr/>
        </p:nvSpPr>
        <p:spPr>
          <a:xfrm>
            <a:off x="6306160" y="580351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Tidigast läspass 4</a:t>
            </a:r>
            <a:endParaRPr lang="en-US" sz="1100" dirty="0"/>
          </a:p>
        </p:txBody>
      </p:sp>
      <p:sp>
        <p:nvSpPr>
          <p:cNvPr id="88" name="Shape 86"/>
          <p:cNvSpPr/>
          <p:nvPr/>
        </p:nvSpPr>
        <p:spPr>
          <a:xfrm>
            <a:off x="8155229" y="5748655"/>
            <a:ext cx="9144" cy="458978"/>
          </a:xfrm>
          <a:prstGeom prst="rect">
            <a:avLst/>
          </a:prstGeom>
          <a:solidFill>
            <a:srgbClr val="E1E6EB"/>
          </a:solidFill>
          <a:ln w="12700">
            <a:solidFill>
              <a:srgbClr val="E1E6EB"/>
            </a:solidFill>
            <a:prstDash val="solid"/>
          </a:ln>
        </p:spPr>
      </p:sp>
      <p:sp>
        <p:nvSpPr>
          <p:cNvPr id="89" name="Text 87"/>
          <p:cNvSpPr txBox="1"/>
          <p:nvPr/>
        </p:nvSpPr>
        <p:spPr>
          <a:xfrm>
            <a:off x="8228381" y="580351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En elev skriver på tavlan, och sedan tar eleverna över en bit i taget</a:t>
            </a:r>
            <a:endParaRPr lang="en-US" sz="1100" dirty="0"/>
          </a:p>
        </p:txBody>
      </p:sp>
      <p:sp>
        <p:nvSpPr>
          <p:cNvPr id="90" name="Shape 88"/>
          <p:cNvSpPr/>
          <p:nvPr/>
        </p:nvSpPr>
        <p:spPr>
          <a:xfrm>
            <a:off x="6233008" y="6207633"/>
            <a:ext cx="5766664" cy="9144"/>
          </a:xfrm>
          <a:prstGeom prst="rect">
            <a:avLst/>
          </a:prstGeom>
          <a:solidFill>
            <a:srgbClr val="E1E6EB"/>
          </a:solidFill>
          <a:ln w="12700">
            <a:solidFill>
              <a:srgbClr val="E1E6EB"/>
            </a:solidFill>
            <a:prstDash val="solid"/>
          </a:ln>
        </p:spPr>
      </p:sp>
      <p:sp>
        <p:nvSpPr>
          <p:cNvPr id="91" name="Text 89"/>
          <p:cNvSpPr txBox="1"/>
          <p:nvPr/>
        </p:nvSpPr>
        <p:spPr>
          <a:xfrm>
            <a:off x="6306160" y="6262497"/>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Slutet</a:t>
            </a:r>
            <a:endParaRPr lang="en-US" sz="1100" dirty="0"/>
          </a:p>
        </p:txBody>
      </p:sp>
      <p:sp>
        <p:nvSpPr>
          <p:cNvPr id="92" name="Shape 90"/>
          <p:cNvSpPr/>
          <p:nvPr/>
        </p:nvSpPr>
        <p:spPr>
          <a:xfrm>
            <a:off x="8155229" y="6207633"/>
            <a:ext cx="9144" cy="284353"/>
          </a:xfrm>
          <a:prstGeom prst="rect">
            <a:avLst/>
          </a:prstGeom>
          <a:solidFill>
            <a:srgbClr val="E1E6EB"/>
          </a:solidFill>
          <a:ln w="12700">
            <a:solidFill>
              <a:srgbClr val="E1E6EB"/>
            </a:solidFill>
            <a:prstDash val="solid"/>
          </a:ln>
        </p:spPr>
      </p:sp>
      <p:sp>
        <p:nvSpPr>
          <p:cNvPr id="93" name="Text 91"/>
          <p:cNvSpPr txBox="1"/>
          <p:nvPr/>
        </p:nvSpPr>
        <p:spPr>
          <a:xfrm>
            <a:off x="8228381" y="6262497"/>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Slutsamtalet om hela boken, och boktipset</a:t>
            </a:r>
            <a:endParaRPr lang="en-US" sz="1100" dirty="0"/>
          </a:p>
        </p:txBody>
      </p:sp>
      <p:sp>
        <p:nvSpPr>
          <p:cNvPr id="94" name="Shape 92"/>
          <p:cNvSpPr/>
          <p:nvPr/>
        </p:nvSpPr>
        <p:spPr>
          <a:xfrm>
            <a:off x="6233008" y="4602988"/>
            <a:ext cx="5766664" cy="1888998"/>
          </a:xfrm>
          <a:prstGeom prst="rect">
            <a:avLst/>
          </a:prstGeom>
          <a:ln w="12700">
            <a:solidFill>
              <a:srgbClr val="14202B"/>
            </a:solidFill>
            <a:prstDash val="solid"/>
          </a:ln>
        </p:spPr>
      </p:sp>
      <p:sp>
        <p:nvSpPr>
          <p:cNvPr id="95" name="Text 93"/>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niclasfohlin.se/stodundervisning/boksamtal-i-grupp/lathund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ett läspass</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BOKKRAV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Något att samtala om</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 lucka, ett val eller en känsla att tolka</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BOKKRAV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Ett tema för åldern</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Temat angår eleverna i gruppen. Boken får vara för svår att läsa själv.</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BOKKRAV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Lagom lång</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8 till 27 läspass. Över 20 kan du berätta ett mellanparti.</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BÖCKERNA FINNS</a:t>
            </a:r>
            <a:endParaRPr lang="en-US" sz="1200" dirty="0"/>
          </a:p>
        </p:txBody>
      </p:sp>
      <p:sp>
        <p:nvSpPr>
          <p:cNvPr id="21" name="Text 19"/>
          <p:cNvSpPr txBox="1"/>
          <p:nvPr/>
        </p:nvSpPr>
        <p:spPr>
          <a:xfrm>
            <a:off x="420624" y="2157984"/>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Tio böcker per nivå i metoden.</a:t>
            </a:r>
            <a:pPr algn="l" indent="0" marL="0">
              <a:buNone/>
            </a:pPr>
            <a:r>
              <a:rPr lang="en-US" sz="1225" dirty="0">
                <a:solidFill>
                  <a:srgbClr val="14202B"/>
                </a:solidFill>
                <a:latin typeface="Calibri" pitchFamily="34" charset="0"/>
                <a:ea typeface="Calibri" pitchFamily="34" charset="-122"/>
                <a:cs typeface="Calibri" pitchFamily="34" charset="-120"/>
              </a:rPr>
              <a:t> Listan visar läspassen, ljudboken och var boken finns.</a:t>
            </a:r>
            <a:endParaRPr lang="en-US" sz="1225" dirty="0"/>
          </a:p>
        </p:txBody>
      </p:sp>
      <p:sp>
        <p:nvSpPr>
          <p:cNvPr id="22" name="Text 20"/>
          <p:cNvSpPr txBox="1"/>
          <p:nvPr/>
        </p:nvSpPr>
        <p:spPr>
          <a:xfrm>
            <a:off x="420624" y="2674938"/>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Skolbiblioteket och folkbiblioteket.</a:t>
            </a:r>
            <a:pPr algn="l" indent="0" marL="0">
              <a:buNone/>
            </a:pPr>
            <a:r>
              <a:rPr lang="en-US" sz="1225" dirty="0">
                <a:solidFill>
                  <a:srgbClr val="14202B"/>
                </a:solidFill>
                <a:latin typeface="Calibri" pitchFamily="34" charset="0"/>
                <a:ea typeface="Calibri" pitchFamily="34" charset="-122"/>
                <a:cs typeface="Calibri" pitchFamily="34" charset="-120"/>
              </a:rPr>
              <a:t> Klassuppsättningar, skollån och bokcirkelkassar.</a:t>
            </a:r>
            <a:endParaRPr lang="en-US" sz="1225" dirty="0"/>
          </a:p>
        </p:txBody>
      </p:sp>
      <p:sp>
        <p:nvSpPr>
          <p:cNvPr id="23" name="Text 21"/>
          <p:cNvSpPr txBox="1"/>
          <p:nvPr/>
        </p:nvSpPr>
        <p:spPr>
          <a:xfrm>
            <a:off x="420624" y="3191891"/>
            <a:ext cx="5669280" cy="38404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Ljudbok och talbok.</a:t>
            </a:r>
            <a:pPr algn="l" indent="0" marL="0">
              <a:buNone/>
            </a:pPr>
            <a:r>
              <a:rPr lang="en-US" sz="1225" dirty="0">
                <a:solidFill>
                  <a:srgbClr val="14202B"/>
                </a:solidFill>
                <a:latin typeface="Calibri" pitchFamily="34" charset="0"/>
                <a:ea typeface="Calibri" pitchFamily="34" charset="-122"/>
                <a:cs typeface="Calibri" pitchFamily="34" charset="-120"/>
              </a:rPr>
              <a:t> Talboken i Legimus för en elev med läsnedsättning.</a:t>
            </a:r>
            <a:endParaRPr lang="en-US" sz="1225" dirty="0"/>
          </a:p>
        </p:txBody>
      </p:sp>
      <p:sp>
        <p:nvSpPr>
          <p:cNvPr id="24" name="Text 22"/>
          <p:cNvSpPr txBox="1"/>
          <p:nvPr/>
        </p:nvSpPr>
        <p:spPr>
          <a:xfrm>
            <a:off x="420624" y="3630803"/>
            <a:ext cx="5669280" cy="803402"/>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I planeringsmallarna finns bokens tavla, frågekortet med kortet Du som leder, sidan om Talkort, kortet Böcker jag har läst ut, röstsedlarna, boktipset, läsplanen, läsintervjun och protokollet. Bokvalet, läspass 1 och slutet har egna tabeller i beskrivningen.</a:t>
            </a:r>
            <a:endParaRPr lang="en-US" sz="1150" dirty="0"/>
          </a:p>
        </p:txBody>
      </p:sp>
      <p:sp>
        <p:nvSpPr>
          <p:cNvPr id="25" name="Shape 23"/>
          <p:cNvSpPr/>
          <p:nvPr/>
        </p:nvSpPr>
        <p:spPr>
          <a:xfrm>
            <a:off x="420624" y="5193792"/>
            <a:ext cx="5641848" cy="1463040"/>
          </a:xfrm>
          <a:prstGeom prst="rect">
            <a:avLst/>
          </a:prstGeom>
          <a:solidFill>
            <a:srgbClr val="FFFFFF"/>
          </a:solidFill>
          <a:ln w="12700">
            <a:solidFill>
              <a:srgbClr val="14202B"/>
            </a:solidFill>
            <a:prstDash val="solid"/>
          </a:ln>
        </p:spPr>
      </p:sp>
      <p:sp>
        <p:nvSpPr>
          <p:cNvPr id="26" name="Shape 24"/>
          <p:cNvSpPr/>
          <p:nvPr/>
        </p:nvSpPr>
        <p:spPr>
          <a:xfrm>
            <a:off x="429768" y="5202936"/>
            <a:ext cx="5623560" cy="310896"/>
          </a:xfrm>
          <a:prstGeom prst="rect">
            <a:avLst/>
          </a:prstGeom>
          <a:solidFill>
            <a:srgbClr val="14202B"/>
          </a:solidFill>
          <a:ln w="12700">
            <a:solidFill>
              <a:srgbClr val="14202B"/>
            </a:solidFill>
            <a:prstDash val="solid"/>
          </a:ln>
        </p:spPr>
      </p:sp>
      <p:sp>
        <p:nvSpPr>
          <p:cNvPr id="27" name="Text 25"/>
          <p:cNvSpPr txBox="1"/>
          <p:nvPr/>
        </p:nvSpPr>
        <p:spPr>
          <a:xfrm>
            <a:off x="557784" y="525780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8" name="Text 26"/>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Ett exemplar av boken per elev, och ditt med din post-it</a:t>
            </a:r>
            <a:endParaRPr lang="en-US" sz="1200" dirty="0"/>
          </a:p>
        </p:txBody>
      </p:sp>
      <p:sp>
        <p:nvSpPr>
          <p:cNvPr id="29" name="Text 27"/>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 post-it per elev, och frågekortet hos dig till Samtala</a:t>
            </a:r>
            <a:endParaRPr lang="en-US" sz="1200" dirty="0"/>
          </a:p>
        </p:txBody>
      </p:sp>
      <p:sp>
        <p:nvSpPr>
          <p:cNvPr id="30" name="Text 28"/>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Bokens tavla på väggen, med samtalsreglerna bredvid, och en penna</a:t>
            </a:r>
            <a:endParaRPr lang="en-US" sz="1200" dirty="0"/>
          </a:p>
        </p:txBody>
      </p:sp>
      <p:sp>
        <p:nvSpPr>
          <p:cNvPr id="31" name="Text 29"/>
          <p:cNvSpPr txBox="1"/>
          <p:nvPr/>
        </p:nvSpPr>
        <p:spPr>
          <a:xfrm>
            <a:off x="3328416"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Läsplanen hos dig</a:t>
            </a:r>
            <a:endParaRPr lang="en-US" sz="1200" dirty="0"/>
          </a:p>
        </p:txBody>
      </p:sp>
      <p:sp>
        <p:nvSpPr>
          <p:cNvPr id="32" name="Shape 30"/>
          <p:cNvSpPr/>
          <p:nvPr/>
        </p:nvSpPr>
        <p:spPr>
          <a:xfrm>
            <a:off x="6647688" y="1892808"/>
            <a:ext cx="5120640" cy="1995170"/>
          </a:xfrm>
          <a:prstGeom prst="rect">
            <a:avLst/>
          </a:prstGeom>
          <a:solidFill>
            <a:srgbClr val="FFFFFF"/>
          </a:solidFill>
          <a:ln w="12700">
            <a:solidFill>
              <a:srgbClr val="14202B"/>
            </a:solidFill>
            <a:prstDash val="solid"/>
          </a:ln>
        </p:spPr>
      </p:sp>
      <p:sp>
        <p:nvSpPr>
          <p:cNvPr id="33" name="Shape 31"/>
          <p:cNvSpPr/>
          <p:nvPr/>
        </p:nvSpPr>
        <p:spPr>
          <a:xfrm>
            <a:off x="6656832" y="1901952"/>
            <a:ext cx="5102352" cy="310896"/>
          </a:xfrm>
          <a:prstGeom prst="rect">
            <a:avLst/>
          </a:prstGeom>
          <a:solidFill>
            <a:srgbClr val="14202B"/>
          </a:solidFill>
          <a:ln w="12700">
            <a:solidFill>
              <a:srgbClr val="14202B"/>
            </a:solidFill>
            <a:prstDash val="solid"/>
          </a:ln>
        </p:spPr>
      </p:sp>
      <p:sp>
        <p:nvSpPr>
          <p:cNvPr id="34" name="Text 32"/>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PASSET</a:t>
            </a:r>
            <a:endParaRPr lang="en-US" sz="1200" dirty="0"/>
          </a:p>
        </p:txBody>
      </p:sp>
      <p:sp>
        <p:nvSpPr>
          <p:cNvPr id="35" name="Text 33"/>
          <p:cNvSpPr txBox="1"/>
          <p:nvPr/>
        </p:nvSpPr>
        <p:spPr>
          <a:xfrm>
            <a:off x="6793992" y="231343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Läst boken, lånat böckerna och gjort läsplanen.</a:t>
            </a:r>
            <a:endParaRPr lang="en-US" sz="1100" dirty="0"/>
          </a:p>
        </p:txBody>
      </p:sp>
      <p:sp>
        <p:nvSpPr>
          <p:cNvPr id="36" name="Text 34"/>
          <p:cNvSpPr txBox="1"/>
          <p:nvPr/>
        </p:nvSpPr>
        <p:spPr>
          <a:xfrm>
            <a:off x="6793992" y="2578608"/>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Läst om dagens sidor och skrivit min post-it.</a:t>
            </a:r>
            <a:endParaRPr lang="en-US" sz="1100" dirty="0"/>
          </a:p>
        </p:txBody>
      </p:sp>
      <p:sp>
        <p:nvSpPr>
          <p:cNvPr id="37" name="Text 35"/>
          <p:cNvSpPr txBox="1"/>
          <p:nvPr/>
        </p:nvSpPr>
        <p:spPr>
          <a:xfrm>
            <a:off x="6793992" y="2843784"/>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Tittat på tavlan och i läsplanen.</a:t>
            </a:r>
            <a:endParaRPr lang="en-US" sz="1100" dirty="0"/>
          </a:p>
        </p:txBody>
      </p:sp>
      <p:sp>
        <p:nvSpPr>
          <p:cNvPr id="38" name="Text 36"/>
          <p:cNvSpPr txBox="1"/>
          <p:nvPr/>
        </p:nvSpPr>
        <p:spPr>
          <a:xfrm>
            <a:off x="6793992" y="3108960"/>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Tagit med en post-it per elev, frågekortet och kortet Du som leder, och talkort om de behövs.</a:t>
            </a:r>
            <a:endParaRPr lang="en-US" sz="1100" dirty="0"/>
          </a:p>
        </p:txBody>
      </p:sp>
      <p:sp>
        <p:nvSpPr>
          <p:cNvPr id="39" name="Text 37"/>
          <p:cNvSpPr txBox="1"/>
          <p:nvPr/>
        </p:nvSpPr>
        <p:spPr>
          <a:xfrm>
            <a:off x="6793992" y="3494786"/>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Bestämt samtalsgrupperna, om vi är fler än fem.</a:t>
            </a:r>
            <a:endParaRPr lang="en-US" sz="1100" dirty="0"/>
          </a:p>
        </p:txBody>
      </p:sp>
      <p:sp>
        <p:nvSpPr>
          <p:cNvPr id="40" name="Shape 38"/>
          <p:cNvSpPr/>
          <p:nvPr/>
        </p:nvSpPr>
        <p:spPr>
          <a:xfrm>
            <a:off x="6647688" y="4089146"/>
            <a:ext cx="5120640" cy="2567686"/>
          </a:xfrm>
          <a:prstGeom prst="rect">
            <a:avLst/>
          </a:prstGeom>
          <a:solidFill>
            <a:srgbClr val="FFFFFF"/>
          </a:solidFill>
          <a:ln w="12700">
            <a:solidFill>
              <a:srgbClr val="14202B"/>
            </a:solidFill>
            <a:prstDash val="solid"/>
          </a:ln>
        </p:spPr>
      </p:sp>
      <p:sp>
        <p:nvSpPr>
          <p:cNvPr id="41" name="Shape 39"/>
          <p:cNvSpPr/>
          <p:nvPr/>
        </p:nvSpPr>
        <p:spPr>
          <a:xfrm>
            <a:off x="6656832" y="4098290"/>
            <a:ext cx="5102352" cy="310896"/>
          </a:xfrm>
          <a:prstGeom prst="rect">
            <a:avLst/>
          </a:prstGeom>
          <a:solidFill>
            <a:srgbClr val="14202B"/>
          </a:solidFill>
          <a:ln w="12700">
            <a:solidFill>
              <a:srgbClr val="14202B"/>
            </a:solidFill>
            <a:prstDash val="solid"/>
          </a:ln>
        </p:spPr>
      </p:sp>
      <p:sp>
        <p:nvSpPr>
          <p:cNvPr id="42" name="Text 40"/>
          <p:cNvSpPr txBox="1"/>
          <p:nvPr/>
        </p:nvSpPr>
        <p:spPr>
          <a:xfrm>
            <a:off x="6784848" y="4153154"/>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3" name="Text 41"/>
          <p:cNvSpPr txBox="1"/>
          <p:nvPr/>
        </p:nvSpPr>
        <p:spPr>
          <a:xfrm>
            <a:off x="6793992" y="4509770"/>
            <a:ext cx="4846320" cy="555784"/>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Före bokvalet:</a:t>
            </a:r>
            <a:pPr algn="l" indent="0" marL="0">
              <a:buNone/>
            </a:pPr>
            <a:r>
              <a:rPr lang="en-US" sz="975" dirty="0">
                <a:solidFill>
                  <a:srgbClr val="14202B"/>
                </a:solidFill>
                <a:latin typeface="Calibri" pitchFamily="34" charset="0"/>
                <a:ea typeface="Calibri" pitchFamily="34" charset="-122"/>
                <a:cs typeface="Calibri" pitchFamily="34" charset="-120"/>
              </a:rPr>
              <a:t> Gör läsintervjun, fem minuter per elev, om senaste boken, vad eleven gör när hen inte förstår och vad hen gillar. Eleven fyller i kortet Böcker jag har läst ut.</a:t>
            </a:r>
            <a:endParaRPr lang="en-US" sz="975" dirty="0"/>
          </a:p>
        </p:txBody>
      </p:sp>
      <p:sp>
        <p:nvSpPr>
          <p:cNvPr id="44" name="Text 42"/>
          <p:cNvSpPr txBox="1"/>
          <p:nvPr/>
        </p:nvSpPr>
        <p:spPr>
          <a:xfrm>
            <a:off x="6793992" y="5120418"/>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Under boken:</a:t>
            </a:r>
            <a:pPr algn="l" indent="0" marL="0">
              <a:buNone/>
            </a:pPr>
            <a:r>
              <a:rPr lang="en-US" sz="975" dirty="0">
                <a:solidFill>
                  <a:srgbClr val="14202B"/>
                </a:solidFill>
                <a:latin typeface="Calibri" pitchFamily="34" charset="0"/>
                <a:ea typeface="Calibri" pitchFamily="34" charset="-122"/>
                <a:cs typeface="Calibri" pitchFamily="34" charset="-120"/>
              </a:rPr>
              <a:t> Skriv i protokollet vad eleven säger i Var är vi? och Samtala, i bokens början, mitt och slut.</a:t>
            </a:r>
            <a:endParaRPr lang="en-US" sz="975" dirty="0"/>
          </a:p>
        </p:txBody>
      </p:sp>
      <p:sp>
        <p:nvSpPr>
          <p:cNvPr id="45" name="Text 43"/>
          <p:cNvSpPr txBox="1"/>
          <p:nvPr/>
        </p:nvSpPr>
        <p:spPr>
          <a:xfrm>
            <a:off x="6793992" y="5576284"/>
            <a:ext cx="4846320" cy="555784"/>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slutet:</a:t>
            </a:r>
            <a:pPr algn="l" indent="0" marL="0">
              <a:buNone/>
            </a:pPr>
            <a:r>
              <a:rPr lang="en-US" sz="975" dirty="0">
                <a:solidFill>
                  <a:srgbClr val="14202B"/>
                </a:solidFill>
                <a:latin typeface="Calibri" pitchFamily="34" charset="0"/>
                <a:ea typeface="Calibri" pitchFamily="34" charset="-122"/>
                <a:cs typeface="Calibri" pitchFamily="34" charset="-120"/>
              </a:rPr>
              <a:t> Gör läsintervjun igen, omkring tio minuter. Eleven återberättar hela boken. Ni väljer hens nästa bok, och du skriver vilket stöd hen behöver i den.</a:t>
            </a:r>
            <a:endParaRPr lang="en-US" sz="975" dirty="0"/>
          </a:p>
        </p:txBody>
      </p:sp>
      <p:sp>
        <p:nvSpPr>
          <p:cNvPr id="46" name="Text 44"/>
          <p:cNvSpPr txBox="1"/>
          <p:nvPr/>
        </p:nvSpPr>
        <p:spPr>
          <a:xfrm>
            <a:off x="6793992" y="6186932"/>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Varje pass:</a:t>
            </a:r>
            <a:pPr algn="l" indent="0" marL="0">
              <a:buNone/>
            </a:pPr>
            <a:r>
              <a:rPr lang="en-US" sz="975" dirty="0">
                <a:solidFill>
                  <a:srgbClr val="14202B"/>
                </a:solidFill>
                <a:latin typeface="Calibri" pitchFamily="34" charset="0"/>
                <a:ea typeface="Calibri" pitchFamily="34" charset="-122"/>
                <a:cs typeface="Calibri" pitchFamily="34" charset="-120"/>
              </a:rPr>
              <a:t> Fotografera tavlan, och skriv i läsplanen vad gruppen sa och vad du tar upp nästa gång.</a:t>
            </a:r>
            <a:endParaRPr lang="en-US" sz="975" dirty="0"/>
          </a:p>
        </p:txBody>
      </p:sp>
      <p:sp>
        <p:nvSpPr>
          <p:cNvPr id="47" name="Text 4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niclasfohlin.se/stodundervisning/boksamtal-i-grupp/lathund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Chambers boksamtal i grupp</dc:title>
  <dc:subject>En liten grupp i åk 4–9 läser en hel bok tillsammans och lär sig att hålla ihop berättelsen över flera veckor. Du läser högt, och eleverna följer med i sina egna exemplar. I samtalet använder ni Aidan Chambers ”Jag undrar” och hans fråga ”Hur vet du det?” Bokens tavla på väggen växer från pass till pass.</dc:subject>
  <dc:creator>Niclas Fohlin</dc:creator>
  <cp:lastModifiedBy>Niclas Fohlin</cp:lastModifiedBy>
  <cp:revision>1</cp:revision>
  <dcterms:created xsi:type="dcterms:W3CDTF">2026-11-01T00:00:00Z</dcterms:created>
  <dcterms:modified xsi:type="dcterms:W3CDTF">2026-11-01T00:00:00Z</dcterms:modified>
</cp:coreProperties>
</file>