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Bråkkurs i grupp: förstå, räkna och tänka i bråk, metoden. En intensiv kurs i fem veckor för två till tio elever i åk 4–6 som behöver stöd i att förstå bråk. Varje vecka går från material till tallinje och räkning. Läraren visar först och säger vad hen gör, och sedan gör gruppen likadant tillsammans, i par och var för sig. © Niclas Fohlin · niclasfohlin.se/stodundervisning/brakkurs-i-grupp/lathund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Bråkkurs i grupp: förstå, räkna och tänka i bråk, ett pass steg för steg med ett exempel. © Niclas Fohlin · niclasfohlin.se/stodundervisning/brakkurs-i-grupp/lathund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Bråkkurs i grupp: förstå, räkna och tänka i bråk, mallen som används under passet. © Niclas Fohlin · niclasfohlin.se/stodundervisning/brakkurs-i-grupp/lathund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Bråkkurs i grupp: förstå, räkna och tänka i bråk, materialet: krav, var det finns, vad som ligger på bordet, checklistan och uppföljningen. © Niclas Fohlin · niclasfohlin.se/stodundervisning/brakkurs-i-grupp/lathund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Bråkkurs i grupp: förstå, räkna och tänka i bråk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tio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pass i veckan och ett tredje när det går, i fem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fokus i veckan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385816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4818888" cy="11697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intensiv kurs i fem veckor för två till tio elever i åk 4–6 som behöver stöd i att förstå bråk. Före första passet gör du kartläggningen.</a:t>
            </a:r>
            <a:endParaRPr lang="en-US" sz="12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Veckorna: lika delar, bråk på tallinjen, likvärdiga bråk, addera och subtrahera, bråk av antal. Varje vecka har en mening som gruppen säger och sätter upp på väggen.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0624" y="3053398"/>
            <a:ext cx="4672584" cy="2120583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062542"/>
            <a:ext cx="4654296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117406"/>
            <a:ext cx="43982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 SAKER ATT HÅLLA FAST VID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3437446"/>
            <a:ext cx="4434840" cy="686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Visa först och säg bråket i ord.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Vik, lägg och peka framför eleverna, och säg bråket med ord, som tre fjärdedelar.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124198"/>
            <a:ext cx="4434840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Fråga efter det hela.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Det hela är det som delas: remsan, staven, sträckan från 0 till 1 eller knapparna.</a:t>
            </a:r>
            <a:endParaRPr lang="en-US" sz="12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4612513"/>
            <a:ext cx="4434840" cy="488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Från material till siffror.</a:t>
            </a:r>
            <a:pPr algn="l" indent="0" marL="0">
              <a:buNone/>
            </a:pPr>
            <a:r>
              <a:rPr lang="en-US" sz="12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Pass 1 med material, pass 2 med bild och tallinje. Materialet ligger kvar.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420624" y="531114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20624" y="5567172"/>
            <a:ext cx="4818888" cy="1043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visar (eleverna tittar och lyssnar) → gemensamt (alla gör likadant, ett handgrepp i taget) → i par (den ena gör och berättar, den andra kontrollerar) → enskilt (var och en visar och berättar) → gemensamt igen (alla visar och säger det tillsammans)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687568" y="1508760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 1 OCH 2 · FEM DELAR, TIDER OCH FRASER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5687568" y="1792224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824728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STEG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287768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434072" y="1856232"/>
            <a:ext cx="4215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687568" y="2112264"/>
            <a:ext cx="1600200" cy="84431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287768" y="2112264"/>
            <a:ext cx="9144" cy="84431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5824728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Första bråket</a:t>
            </a:r>
            <a:endParaRPr lang="en-US" sz="1150" dirty="0"/>
          </a:p>
        </p:txBody>
      </p:sp>
      <p:sp>
        <p:nvSpPr>
          <p:cNvPr id="38" name="Text 36"/>
          <p:cNvSpPr txBox="1"/>
          <p:nvPr/>
        </p:nvSpPr>
        <p:spPr>
          <a:xfrm>
            <a:off x="5824728" y="2468880"/>
            <a:ext cx="1371600" cy="4602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0–8 min</a:t>
            </a:r>
            <a:endParaRPr lang="en-US" sz="1000" dirty="0"/>
          </a:p>
        </p:txBody>
      </p:sp>
      <p:sp>
        <p:nvSpPr>
          <p:cNvPr id="39" name="Text 37"/>
          <p:cNvSpPr txBox="1"/>
          <p:nvPr/>
        </p:nvSpPr>
        <p:spPr>
          <a:xfrm>
            <a:off x="7434072" y="2203704"/>
            <a:ext cx="4215384" cy="7071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”Fyra lika stora delar. Jag skriver fyran under strecket.”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”Jag räknar delarna: en fjärdedel, två fjärdedelar, tre fjärdedelar.”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5687568" y="2956580"/>
            <a:ext cx="1600200" cy="6880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687568" y="295658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287768" y="2956580"/>
            <a:ext cx="9144" cy="68803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824728" y="3048020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Samma bråk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5824728" y="3313196"/>
            <a:ext cx="1371600" cy="303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8–18 min</a:t>
            </a:r>
            <a:endParaRPr lang="en-US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7434072" y="3048020"/>
            <a:ext cx="4215384" cy="55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”Räkna delarna med mig.”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är det hela? Hur många lika stora delar är det delat i?”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5687568" y="3644612"/>
            <a:ext cx="1600200" cy="6880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687568" y="3644612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287768" y="3644612"/>
            <a:ext cx="9144" cy="68803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824728" y="3736052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Korten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5824728" y="4001228"/>
            <a:ext cx="1371600" cy="303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18–38 min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7434072" y="3736052"/>
            <a:ext cx="4215384" cy="550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”Hur många lika stora delar är det hela delat i? Hur många delar tar du?”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”Är det mer eller mindre än en halv?”</a:t>
            </a:r>
            <a:endParaRPr lang="en-US" sz="1275" dirty="0"/>
          </a:p>
        </p:txBody>
      </p:sp>
      <p:sp>
        <p:nvSpPr>
          <p:cNvPr id="52" name="Shape 50"/>
          <p:cNvSpPr/>
          <p:nvPr/>
        </p:nvSpPr>
        <p:spPr>
          <a:xfrm>
            <a:off x="5687568" y="4332644"/>
            <a:ext cx="1600200" cy="58208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687568" y="4332644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287768" y="4332644"/>
            <a:ext cx="9144" cy="58208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5824728" y="442408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Fyra sätt</a:t>
            </a:r>
            <a:endParaRPr lang="en-US" sz="1150" dirty="0"/>
          </a:p>
        </p:txBody>
      </p:sp>
      <p:sp>
        <p:nvSpPr>
          <p:cNvPr id="56" name="Text 54"/>
          <p:cNvSpPr txBox="1"/>
          <p:nvPr/>
        </p:nvSpPr>
        <p:spPr>
          <a:xfrm>
            <a:off x="5824728" y="4689260"/>
            <a:ext cx="1371600" cy="198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38–50 min</a:t>
            </a:r>
            <a:endParaRPr lang="en-US" sz="1000" dirty="0"/>
          </a:p>
        </p:txBody>
      </p:sp>
      <p:sp>
        <p:nvSpPr>
          <p:cNvPr id="57" name="Text 55"/>
          <p:cNvSpPr txBox="1"/>
          <p:nvPr/>
        </p:nvSpPr>
        <p:spPr>
          <a:xfrm>
            <a:off x="7434072" y="4424084"/>
            <a:ext cx="4215384" cy="44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”Visa bråket på två sätt.”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”Berätta vad nämnaren och täljaren säger.”</a:t>
            </a:r>
            <a:endParaRPr lang="en-US" sz="1275" dirty="0"/>
          </a:p>
        </p:txBody>
      </p:sp>
      <p:sp>
        <p:nvSpPr>
          <p:cNvPr id="58" name="Shape 56"/>
          <p:cNvSpPr/>
          <p:nvPr/>
        </p:nvSpPr>
        <p:spPr>
          <a:xfrm>
            <a:off x="5687568" y="4914729"/>
            <a:ext cx="1600200" cy="58208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687568" y="4914729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7287768" y="4914729"/>
            <a:ext cx="9144" cy="58208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5824728" y="5006169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Veckans mening</a:t>
            </a:r>
            <a:endParaRPr lang="en-US" sz="1150" dirty="0"/>
          </a:p>
        </p:txBody>
      </p:sp>
      <p:sp>
        <p:nvSpPr>
          <p:cNvPr id="62" name="Text 60"/>
          <p:cNvSpPr txBox="1"/>
          <p:nvPr/>
        </p:nvSpPr>
        <p:spPr>
          <a:xfrm>
            <a:off x="5824728" y="5271345"/>
            <a:ext cx="1371600" cy="1980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50–60 min</a:t>
            </a:r>
            <a:endParaRPr lang="en-US" sz="1000" dirty="0"/>
          </a:p>
        </p:txBody>
      </p:sp>
      <p:sp>
        <p:nvSpPr>
          <p:cNvPr id="63" name="Text 61"/>
          <p:cNvSpPr txBox="1"/>
          <p:nvPr/>
        </p:nvSpPr>
        <p:spPr>
          <a:xfrm>
            <a:off x="7434072" y="5006169"/>
            <a:ext cx="4215384" cy="444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”Vem kan visa det på ett annat sätt?”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”Nu säger vi veckans mening tillsammans.”</a:t>
            </a:r>
            <a:endParaRPr lang="en-US" sz="1275" dirty="0"/>
          </a:p>
        </p:txBody>
      </p:sp>
      <p:sp>
        <p:nvSpPr>
          <p:cNvPr id="64" name="Shape 62"/>
          <p:cNvSpPr/>
          <p:nvPr/>
        </p:nvSpPr>
        <p:spPr>
          <a:xfrm>
            <a:off x="5687568" y="1792224"/>
            <a:ext cx="6089904" cy="3704590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5687568" y="5652262"/>
            <a:ext cx="6089904" cy="100457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5687568" y="5652262"/>
            <a:ext cx="36576" cy="100457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5879592" y="5761990"/>
            <a:ext cx="5724144" cy="7851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 3, när det går: Spelet 0–20 min i par. Problemet 20–55 min, där ni förstår och planerar gemensamt, löser i par och jämför gemensamt. Veckans mening 55–⁠60 min. Lärarens ord, meningarna och korten står under Kursens material på metodens sida, och korten att skriva ut i planeringsmallarna.</a:t>
            </a:r>
            <a:endParaRPr lang="en-US" sz="1150" dirty="0"/>
          </a:p>
        </p:txBody>
      </p:sp>
      <p:sp>
        <p:nvSpPr>
          <p:cNvPr id="68" name="Text 66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niclasfohlin.se/stodundervisning/brakkurs-i-grupp/lathund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kör ett pass: bråk på tallinjen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GRUPPEN · FEM ELEVER, ÅK 4–6, VECKA 2, PASS 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" y="1097280"/>
            <a:ext cx="4818888" cy="3311652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188720"/>
            <a:ext cx="4544568" cy="3128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lägger fjärdedelar mot tallinjen på bordet: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”Här är en fjärdedel. Talet står vid strecket, där delen slutar.”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Hen räknar till fyra fjärdedelar och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”Fyra fjärdedelar är 1. Fem fjärdedelar, nu är vi förbi 1.”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lägger fjärdedelar och räknar i kör.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”Var hamnar tre fjärdedelar?”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frågar läraren. Amira pekar: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”Mellan en halv och 1.”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läser kortet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”Sätt ut 3/5. Är det mer eller mindre än en halv?”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Hamza skriver 3/5 på tejpen mitt under staven.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”Var slutar tre femtedelar?”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frågar läraren. Hamza sätter strecket vid slutet. Noah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”Längre än halvan. Mer än en halv.”</a:t>
            </a:r>
            <a:endParaRPr lang="en-US" sz="115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Noah lägger 5/4 själv och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”En och en fjärdedel.”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Till sist lägger gruppen 7/4, och Elsa säger: </a:t>
            </a:r>
            <a:pPr algn="l" indent="0" marL="0">
              <a:spcAft>
                <a:spcPts val="5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”Det har en plats mellan 1 och 2.”</a:t>
            </a:r>
            <a:pPr algn="l" indent="0" marL="0">
              <a:spcAft>
                <a:spcPts val="5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Läraren noterar att Hamza skrev bråket mitt under staven i stället för vid strecket.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20624" y="4546092"/>
            <a:ext cx="4818888" cy="108204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0624" y="4546092"/>
            <a:ext cx="36576" cy="108204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12648" y="4655820"/>
            <a:ext cx="445312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FÖRBEREDDE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Tejpat en tallinje per elev, med en stavlängd mellan 0, 1 och 2. En sats bråkstavar per elev, dagens kort och spelkorten till Högst vinner, klippta. Lagt 5/4 och 7/4 själv och sagt orden högt.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20624" y="5765292"/>
            <a:ext cx="4818888" cy="89154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0624" y="5765292"/>
            <a:ext cx="36576" cy="89154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12648" y="5875020"/>
            <a:ext cx="4453128" cy="672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Spela veckans spel, som heter Högst vinner. Båda vänder ett kort, och den som har det största bråket tar båda, men bara om hen säger varför.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60 MINUTER, STEG FÖR STEG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417320"/>
            <a:ext cx="1325880" cy="1177523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013448" y="1417320"/>
            <a:ext cx="9144" cy="117752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159752" y="1508760"/>
            <a:ext cx="4489704" cy="10403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Förberedelse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 fram dagens material, tejpa tallinjerna och klipp dagens kort. Gör passets första och sista bråk ur veckans ruta Till läraren, under Kursens material eller först i veckan i planeringsmallarna, och säg orden högt.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5687568" y="2594843"/>
            <a:ext cx="1325880" cy="81239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687568" y="2594843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013448" y="2594843"/>
            <a:ext cx="9144" cy="81239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824728" y="2686283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0–8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7159752" y="2686283"/>
            <a:ext cx="4489704" cy="67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Första bråket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Visa bråket framför eleverna och säg vad det hela är, hur du delar och vad bråket heter.</a:t>
            </a:r>
            <a:endParaRPr lang="en-US" sz="1275" dirty="0"/>
          </a:p>
        </p:txBody>
      </p:sp>
      <p:sp>
        <p:nvSpPr>
          <p:cNvPr id="31" name="Shape 29"/>
          <p:cNvSpPr/>
          <p:nvPr/>
        </p:nvSpPr>
        <p:spPr>
          <a:xfrm>
            <a:off x="5687568" y="3407241"/>
            <a:ext cx="1325880" cy="81239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687568" y="3407241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013448" y="3407241"/>
            <a:ext cx="9144" cy="81239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24728" y="3498681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8–18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7159752" y="3498681"/>
            <a:ext cx="4489704" cy="67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Samma bråk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Alla gör bråket en gång till, ett handgrepp i taget, och räknar delarna i kör.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5687568" y="4219639"/>
            <a:ext cx="1325880" cy="81239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687568" y="4219639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13448" y="4219639"/>
            <a:ext cx="9144" cy="812398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824728" y="4311079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18–38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7159752" y="4311079"/>
            <a:ext cx="4489704" cy="67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Korten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ett kort. Paren gör och kontrollerar, sedan läser de för varandra.</a:t>
            </a:r>
            <a:endParaRPr lang="en-US" sz="1275" dirty="0"/>
          </a:p>
        </p:txBody>
      </p:sp>
      <p:sp>
        <p:nvSpPr>
          <p:cNvPr id="41" name="Shape 39"/>
          <p:cNvSpPr/>
          <p:nvPr/>
        </p:nvSpPr>
        <p:spPr>
          <a:xfrm>
            <a:off x="5687568" y="5032036"/>
            <a:ext cx="1325880" cy="99496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5032036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7013448" y="5032036"/>
            <a:ext cx="9144" cy="99496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5824728" y="5123476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38–50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7159752" y="5123476"/>
            <a:ext cx="4489704" cy="8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Fyra sätt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 och en får ett kort, gör bråket på bordet och visar det på bladet Bråket på fyra sätt. Lyssna på en i taget. Fler än sex elever: halva gruppen i pass 1, resten i pass 2.</a:t>
            </a:r>
            <a:endParaRPr lang="en-US" sz="1275" dirty="0"/>
          </a:p>
        </p:txBody>
      </p:sp>
      <p:sp>
        <p:nvSpPr>
          <p:cNvPr id="46" name="Shape 44"/>
          <p:cNvSpPr/>
          <p:nvPr/>
        </p:nvSpPr>
        <p:spPr>
          <a:xfrm>
            <a:off x="5687568" y="6026997"/>
            <a:ext cx="1325880" cy="629835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687568" y="6026997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013448" y="6026997"/>
            <a:ext cx="9144" cy="629835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824728" y="6118437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50–60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7159752" y="6118437"/>
            <a:ext cx="4489704" cy="492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Veckans mening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 det sista bråket tillsammans och säg veckans mening.</a:t>
            </a:r>
            <a:endParaRPr lang="en-US" sz="1275" dirty="0"/>
          </a:p>
        </p:txBody>
      </p:sp>
      <p:sp>
        <p:nvSpPr>
          <p:cNvPr id="51" name="Shape 49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niclasfohlin.se/stodundervisning/brakkurs-i-grupp/lathund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Bråket på fyra sätt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NAMN: ______________  KORTET: ________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192024" y="1143000"/>
            <a:ext cx="2828468" cy="4553712"/>
          </a:xfrm>
          <a:prstGeom prst="rect">
            <a:avLst/>
          </a:prstGeom>
          <a:solidFill>
            <a:srgbClr val="FFFFFF"/>
          </a:solidFill>
          <a:ln w="15875">
            <a:solidFill>
              <a:srgbClr val="14202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10312" y="1161288"/>
            <a:ext cx="2791892" cy="38404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20040" y="1225296"/>
            <a:ext cx="25724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material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3185084" y="1143000"/>
            <a:ext cx="2828468" cy="4553712"/>
          </a:xfrm>
          <a:prstGeom prst="rect">
            <a:avLst/>
          </a:prstGeom>
          <a:solidFill>
            <a:srgbClr val="FFFFFF"/>
          </a:solidFill>
          <a:ln w="15875">
            <a:solidFill>
              <a:srgbClr val="14202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03372" y="1161288"/>
            <a:ext cx="2791892" cy="38404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313100" y="1225296"/>
            <a:ext cx="25724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bild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8144" y="1143000"/>
            <a:ext cx="2828468" cy="4553712"/>
          </a:xfrm>
          <a:prstGeom prst="rect">
            <a:avLst/>
          </a:prstGeom>
          <a:solidFill>
            <a:srgbClr val="FFFFFF"/>
          </a:solidFill>
          <a:ln w="15875">
            <a:solidFill>
              <a:srgbClr val="14202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96432" y="1161288"/>
            <a:ext cx="2791892" cy="38404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06160" y="1225296"/>
            <a:ext cx="25724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 tallinjen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9171203" y="1143000"/>
            <a:ext cx="2828468" cy="4553712"/>
          </a:xfrm>
          <a:prstGeom prst="rect">
            <a:avLst/>
          </a:prstGeom>
          <a:solidFill>
            <a:srgbClr val="FFFFFF"/>
          </a:solidFill>
          <a:ln w="15875">
            <a:solidFill>
              <a:srgbClr val="14202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89491" y="1161288"/>
            <a:ext cx="2791892" cy="38404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299219" y="1225296"/>
            <a:ext cx="25724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 siffror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0" y="5833872"/>
            <a:ext cx="12191695" cy="82296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0" y="583387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20624" y="5925312"/>
            <a:ext cx="1135044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Nämnaren säger hur många lika stora delar det hela är delat i, och täljaren säger hur många sådana delar vi har.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niclasfohlin.se/stodundervisning/brakkurs-i-grupp/lathund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kursen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BRÅKKRAV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Finns i materialet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Nämnaren finns bland stavarna i pass 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BRÅKKRAV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Mellan 0 och 2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Bråket ryms på tallinjen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BRÅKKRAV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Visar veckans fokus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 eleverna ska se den här veckan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MATERIALET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Bråkstavar.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Mallen Bråkstavar att klippa, två sidor, en av varje per elev på tjockt papper, eller en köpt sats per par.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674938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Remsor.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A4-ark klippta på längden, lika långa som den längsta staven.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113850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Tallinjer.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Tejp längs bordskanten, och mallarna Tallinjer i delar och Tomma tallinjer till pass 2.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630803"/>
            <a:ext cx="5669280" cy="851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 och kartläggning.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Under Kursens material på metodens sida, en ram per vecka med kartläggningen först. I planeringsmallarna skriver du ut veckans kort med veckans ruta Till läraren, där det du visar först, veckans mening och det sista bråket står.</a:t>
            </a:r>
            <a:endParaRPr lang="en-US" sz="1225" dirty="0"/>
          </a:p>
        </p:txBody>
      </p:sp>
      <p:sp>
        <p:nvSpPr>
          <p:cNvPr id="25" name="Text 23"/>
          <p:cNvSpPr txBox="1"/>
          <p:nvPr/>
        </p:nvSpPr>
        <p:spPr>
          <a:xfrm>
            <a:off x="420624" y="4536694"/>
            <a:ext cx="5669280" cy="9859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Bråket på fyra sätt är lathundens tredje sida och står också i planeringsmallarna, efter diplomet och före Bråkplanket. Skriv ut det liggande, ett per elev, och laminera det gärna. Stavarna ryms inte i rutorna, så eleven gör bråket på bordet och ritar det. Skriv ut stavarna, planket och tallinjerna på samma sorts papper, A4 eller A3 liggande.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20624" y="5714683"/>
            <a:ext cx="5641848" cy="942149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9768" y="5723827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57784" y="5778691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557784" y="6135307"/>
            <a:ext cx="2697480" cy="16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Bråket på fyra sätt, ett per elev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3328416" y="6135307"/>
            <a:ext cx="2697480" cy="16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Stavar eller knappar, en sats per elev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557784" y="6296956"/>
            <a:ext cx="2697480" cy="16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Tallinjen på bordet, en per elev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3328416" y="6296956"/>
            <a:ext cx="2697480" cy="16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Dagens kort, klippta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57784" y="6458606"/>
            <a:ext cx="2697480" cy="16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Färgpennor, penna och papper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3328416" y="6458606"/>
            <a:ext cx="2697480" cy="16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egen sats och tallinje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647688" y="1892808"/>
            <a:ext cx="5120640" cy="2501646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CHECKLISTA INFÖR PASSET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313432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Tagit fram dagens material och bladet Bråket på fyra sätt, som finns i planeringsmallarna.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2699258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Tejpat tallinjerna från vecka 2, en stavlängd mellan 0, 1 och 2.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3085084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Kopierat korten till dagens pass, en kopia per par, och klippt dem.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470910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Gjort det första och det sista bråket och sagt orden högt.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793992" y="3736086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Bestämt paren.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793992" y="400126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Hängt upp affischen.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6647688" y="4595622"/>
            <a:ext cx="5120640" cy="206121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656832" y="4604766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784848" y="4659630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5016246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 insatsen: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Gör kartläggningen med hela gruppen, cirka 30 minuter, utanför passen. Anteckna R för rätt svar och R+ när eleven också förklarar med rätt ord, med en bild eller på tallinjen, i kolumnen Före.</a:t>
            </a:r>
            <a:endParaRPr lang="en-US" sz="97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5626894"/>
            <a:ext cx="4846320" cy="40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pass: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Vem kunde säga vad nämnaren och täljaren betyder, och vem gjorde veckans vanliga fel?</a:t>
            </a:r>
            <a:endParaRPr lang="en-US" sz="975" dirty="0"/>
          </a:p>
        </p:txBody>
      </p:sp>
      <p:sp>
        <p:nvSpPr>
          <p:cNvPr id="49" name="Text 47"/>
          <p:cNvSpPr txBox="1"/>
          <p:nvPr/>
        </p:nvSpPr>
        <p:spPr>
          <a:xfrm>
            <a:off x="6793992" y="6082760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fem veckor: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Gör samma kartläggning igen och anteckna i kolumnen Efter på samma kopia. Jämför uppgift för uppgift och berätta för klassläraren vad som behöver mer träning.</a:t>
            </a:r>
            <a:endParaRPr lang="en-US" sz="975" dirty="0"/>
          </a:p>
        </p:txBody>
      </p:sp>
      <p:sp>
        <p:nvSpPr>
          <p:cNvPr id="50" name="Text 48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niclasfohlin.se/stodundervisning/brakkurs-i-grupp/lathund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Bråkkurs i grupp: förstå, räkna och tänka i bråk</dc:title>
  <dc:subject>En intensiv kurs i fem veckor för två till tio elever i åk 4–6 som behöver stöd i att förstå bråk. Varje vecka går från material till tallinje och räkning. Läraren visar först och säger vad hen gör, och sedan gör gruppen likadant tillsammans, i par och var för sig.</dc:subject>
  <dc:creator>Niclas Fohlin</dc:creator>
  <cp:lastModifiedBy>Niclas Fohlin</cp:lastModifiedBy>
  <cp:revision>1</cp:revision>
  <dcterms:created xsi:type="dcterms:W3CDTF">2026-09-29T11:11:43Z</dcterms:created>
  <dcterms:modified xsi:type="dcterms:W3CDTF">2026-09-29T11:11:43Z</dcterms:modified>
</cp:coreProperties>
</file>