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Faktatextsamtal i grupp, filmerna: Ett avsnitt i fyra steg, Post-it-lapparna blir en modell. © Niclas Fohlin · niclasfohlin.se/stodundervisning/faktatextsamtal-i-grupp/lathund Bilderna i filmerna: Fluent Emoji, © Microsoft Corporation, MIT-licens.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Faktatextsamtal i grupp, metoden. En liten grupp i åk 4–9 läser en faktatext i veckan, ett avsnitt i taget. Eleverna reder ut det som skaver i texten, säger kärnan i varje avsnitt med högst tio ord och lägger kärnorna i en modell som visar hur texten är byggd. Metoden har faktatexter i teman på tre nivåer och fem modeller med blad. © Niclas Fohlin · niclasfohlin.se/stodundervisning/faktatextsamtal-i-grupp/lathund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Faktatextsamtal i grupp, ett pass del för del med ett exempel. © Niclas Fohlin · niclasfohlin.se/stodundervisning/faktatextsamtal-i-grupp/lathund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Faktatextsamtal i grupp, mallen som används under passet. © Niclas Fohlin · niclasfohlin.se/stodundervisning/faktatextsamtal-i-grupp/lathund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Faktatextsamtal i grupp, materialet: krav, var det finns, vad som ligger på bordet, checklistan och uppföljningen. © Niclas Fohlin · niclasfohlin.se/stodundervisning/faktatextsamtal-i-grupp/lathund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hyperlink" Target="https://niclasfohlin.se/stodundervisning/faktatextsamtal-i-grupp/lathund" TargetMode="External"/><Relationship Id="rId1" Type="http://schemas.openxmlformats.org/officeDocument/2006/relationships/video" Target="../media/media-1-1.mp4"/><Relationship Id="rId2" Type="http://schemas.microsoft.com/office/2007/relationships/media" Target="../media/media-1-1.mp4"/><Relationship Id="rId3" Type="http://schemas.openxmlformats.org/officeDocument/2006/relationships/image" Target="../media/image-1-3.png"/><Relationship Id="rId4" Type="http://schemas.openxmlformats.org/officeDocument/2006/relationships/video" Target="../media/media-1-4.mp4"/><Relationship Id="rId5" Type="http://schemas.microsoft.com/office/2007/relationships/media" Target="../media/media-1-4.mp4"/><Relationship Id="rId6" Type="http://schemas.openxmlformats.org/officeDocument/2006/relationships/image" Target="../media/image-1-6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Faktatextsamtal i grupp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FILMERNA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 rot="5400000">
            <a:off x="425196" y="790956"/>
            <a:ext cx="137160" cy="118872"/>
          </a:xfrm>
          <a:prstGeom prst="triangle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749808"/>
            <a:ext cx="52669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FILM 1 · 29 SEKUNDER</a:t>
            </a:r>
            <a:endParaRPr lang="en-US" sz="1200" dirty="0"/>
          </a:p>
        </p:txBody>
      </p:sp>
      <p:pic>
        <p:nvPicPr>
          <p:cNvPr id="8" name="Media 0" descr="Ett avsnitt i fyra steg, filmen: 1 Läs med pennan i handen. Läraren säger: ”Stryk under det som skaver.” 2 Red ut: förklaringen står i nästa mening. Läraren frågar: ”Var skavde det?” Kamraten säger: ”Glaciärer. Vi läste meningen efter.” 3 Kärnan: paret ringar in sötvattnet. Läraren frågar: ”Vem eller vad handlar avsnittet om?” Kamraten säger till Eleven: ”Sötvatten är inte sött.” Läraren frågar: ”Var finns det mesta sötvattnet?” Eleven läser om. Eleven säger: ”Det mesta sötvattnet är fruset.” 4 Lappen: kärnan har högst tio ord. Gruppen skriver: ”Det mesta sötvattnet är fruset.”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20624" y="1051560"/>
            <a:ext cx="5486400" cy="30861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20624" y="4686300"/>
            <a:ext cx="5486400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Ett avsnitt i fyra steg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420624" y="5056632"/>
            <a:ext cx="54864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Läs: eleven stryker under ett ord i andra stycket.</a:t>
            </a:r>
            <a:endParaRPr lang="en-US" sz="145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ut: kamraten läser meningen efter.</a:t>
            </a:r>
            <a:endParaRPr lang="en-US" sz="145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Kärnan: läraren frågar var sötvattnet finns.</a:t>
            </a:r>
            <a:endParaRPr lang="en-US" sz="145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Lappen: gruppen skriver på en post-it-lapp.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 rot="5400000">
            <a:off x="6289243" y="790956"/>
            <a:ext cx="137160" cy="118872"/>
          </a:xfrm>
          <a:prstGeom prst="triangle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504127" y="749808"/>
            <a:ext cx="52669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FILM 2 · 26 SEKUNDER</a:t>
            </a:r>
            <a:endParaRPr lang="en-US" sz="1200" dirty="0"/>
          </a:p>
        </p:txBody>
      </p:sp>
      <p:pic>
        <p:nvPicPr>
          <p:cNvPr id="13" name="Media 1" descr="Post-it-lapparna blir en modell, filmen: Modellpasset: gruppen lägger en lapp i taget. Läraren frågar: ”Var hör den här lappen hemma?” Eleven säger: ”Den handlar om isen.” Platsen får ett namn. Läraren frågar: ”Vad ska platsen heta?” Gruppen skriver: ”Isen”. Gruppen letar upp ordet och skriver det i fliken. Läraren frågar: ”Vilket ord i texten visar det?” Gruppen skriver: ”det mesta”. Eleven återger texten, och kamraten pekar. Läraren säger: ”Berätta texten ur modellen.” Eleven säger: ”Nästan allt vatten finns i haven.”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84671" y="1051560"/>
            <a:ext cx="5486400" cy="308610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6284671" y="4686300"/>
            <a:ext cx="5486400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Post-it-lapparna blir en modell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6284671" y="5056632"/>
            <a:ext cx="54864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frågar var lappen hör hemma i modellen.</a:t>
            </a:r>
            <a:endParaRPr lang="en-US" sz="145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 flyttar lappen och skriver platsens namn.</a:t>
            </a:r>
            <a:endParaRPr lang="en-US" sz="145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 hittar ordet i texten och skriver det i fliken.</a:t>
            </a:r>
            <a:endParaRPr lang="en-US" sz="145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Eleven återger texten ur modellen, och kamraten pekar.</a:t>
            </a:r>
            <a:endParaRPr lang="en-US" sz="1450" dirty="0"/>
          </a:p>
        </p:txBody>
      </p:sp>
      <p:sp>
        <p:nvSpPr>
          <p:cNvPr id="16" name="Text 12"/>
          <p:cNvSpPr txBox="1"/>
          <p:nvPr/>
        </p:nvSpPr>
        <p:spPr>
          <a:xfrm>
            <a:off x="420624" y="6345936"/>
            <a:ext cx="11350447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Klicka på en film för att spela den. Spelar filmen inte här? Se den på </a:t>
            </a:r>
            <a:pPr indent="0" marL="0">
              <a:buNone/>
            </a:pPr>
            <a:r>
              <a:rPr lang="en-US" sz="1100" u="sng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niclasfohlin.se/stodundervisning/faktatextsamtal-i-grupp/lathund</a:t>
            </a:r>
            <a:endParaRPr lang="en-US" sz="1100" dirty="0"/>
          </a:p>
        </p:txBody>
      </p:sp>
      <p:sp>
        <p:nvSpPr>
          <p:cNvPr id="17" name="Text 13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niclasfohlin.se/stodundervisning/faktatextsamtal-i-grupp/lathund</a:t>
            </a:r>
            <a:endParaRPr lang="en-US" sz="7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 fullScrn="1"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Faktatextsamtal i grupp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METODEN · 1/4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749808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335024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20624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PASSLÄNGD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420624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minuter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125648" y="603504"/>
            <a:ext cx="9144" cy="73152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363392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GRUPP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3363392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till åtta elever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68416" y="603504"/>
            <a:ext cx="9144" cy="73152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06160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FREKVENS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306160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pass i veckan i åtta veckor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011183" y="603504"/>
            <a:ext cx="9144" cy="73152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248927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INNEHÅLL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9248927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faktatext i veckan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086704" y="1353312"/>
            <a:ext cx="18288" cy="530352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20624" y="1508760"/>
            <a:ext cx="55197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SÅ FUNGERAR INSATSEN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20624" y="1792224"/>
            <a:ext cx="5519776" cy="1819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2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 läser en faktatext i veckan, ett avsnitt i taget. Eleverna stryker under det som skaver, ni reder ut det, och gruppen skriver avsnittets kärna på en post-it-lapp, med högst tio ord.</a:t>
            </a:r>
            <a:endParaRPr lang="en-US" sz="1275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12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Varje text har två pass: läspasset och modellpasset. I modellpasset lägger gruppen lapparna i veckans modell, skriver dit textens ord för sambanden och svarar på textens fråga. Var och en säger sin sak till den bredvid innan någon säger den till gruppen.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420624" y="3703320"/>
            <a:ext cx="5382616" cy="1726438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29768" y="3712464"/>
            <a:ext cx="5364328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57784" y="3767328"/>
            <a:ext cx="51082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TRE SAKER ATT HÅLLA FAST VID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557784" y="4087368"/>
            <a:ext cx="5144872" cy="488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Kärnan är gruppens.</a:t>
            </a:r>
            <a:pPr algn="l" indent="0" marL="0">
              <a:buNone/>
            </a:pPr>
            <a:r>
              <a:rPr lang="en-US" sz="12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Eleverna säger den med egna ord innan de skriver.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557784" y="4575683"/>
            <a:ext cx="51448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Fråga hellre än förklara.</a:t>
            </a:r>
            <a:pPr algn="l" indent="0" marL="0">
              <a:buNone/>
            </a:pPr>
            <a:r>
              <a:rPr lang="en-US" sz="12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”Var skavde det?” ”Var står det?”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557784" y="4868291"/>
            <a:ext cx="5144872" cy="488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 som skaver är textens sak.</a:t>
            </a:r>
            <a:pPr algn="l" indent="0" marL="0">
              <a:buNone/>
            </a:pPr>
            <a:r>
              <a:rPr lang="en-US" sz="12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Den som stannar har gjort det en god läsare gör.</a:t>
            </a:r>
            <a:endParaRPr lang="en-US" sz="1250" dirty="0"/>
          </a:p>
        </p:txBody>
      </p:sp>
      <p:sp>
        <p:nvSpPr>
          <p:cNvPr id="28" name="Text 26"/>
          <p:cNvSpPr txBox="1"/>
          <p:nvPr/>
        </p:nvSpPr>
        <p:spPr>
          <a:xfrm>
            <a:off x="420624" y="5566918"/>
            <a:ext cx="55197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ARBETSFORM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20624" y="5822950"/>
            <a:ext cx="5519776" cy="7881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Gemensamt (frågan, bilderna och orden) → i par (läser, prövar kortets sätt och säger kärnan) → gemensamt (post-it-lapparna i följd)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388456" y="1508760"/>
            <a:ext cx="53826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LÄSPASSET I TRE DELAR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388456" y="1792224"/>
            <a:ext cx="5382616" cy="32004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525616" y="1856232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7988656" y="1792224"/>
            <a:ext cx="9144" cy="320040"/>
          </a:xfrm>
          <a:prstGeom prst="rect">
            <a:avLst/>
          </a:prstGeom>
          <a:solidFill>
            <a:srgbClr val="4A5361"/>
          </a:solidFill>
          <a:ln w="12700">
            <a:solidFill>
              <a:srgbClr val="4A5361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8134960" y="1856232"/>
            <a:ext cx="35080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EXEMPELFRASER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388456" y="2112264"/>
            <a:ext cx="1600200" cy="999585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988656" y="2112264"/>
            <a:ext cx="9144" cy="999585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525616" y="220370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Förbered</a:t>
            </a:r>
            <a:endParaRPr lang="en-US" sz="1275" dirty="0"/>
          </a:p>
        </p:txBody>
      </p:sp>
      <p:sp>
        <p:nvSpPr>
          <p:cNvPr id="38" name="Text 36"/>
          <p:cNvSpPr txBox="1"/>
          <p:nvPr/>
        </p:nvSpPr>
        <p:spPr>
          <a:xfrm>
            <a:off x="6525616" y="2468880"/>
            <a:ext cx="1371600" cy="6155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Frågan, bilderna och orden</a:t>
            </a:r>
            <a:endParaRPr lang="en-US" sz="1150" dirty="0"/>
          </a:p>
        </p:txBody>
      </p:sp>
      <p:sp>
        <p:nvSpPr>
          <p:cNvPr id="39" name="Text 37"/>
          <p:cNvSpPr txBox="1"/>
          <p:nvPr/>
        </p:nvSpPr>
        <p:spPr>
          <a:xfrm>
            <a:off x="8134960" y="2203704"/>
            <a:ext cx="3508096" cy="862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75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”Vad tror ni?”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75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”Vad ser ni på bilderna?”</a:t>
            </a:r>
            <a:endParaRPr lang="en-US" sz="1275" dirty="0"/>
          </a:p>
        </p:txBody>
      </p:sp>
      <p:sp>
        <p:nvSpPr>
          <p:cNvPr id="40" name="Shape 38"/>
          <p:cNvSpPr/>
          <p:nvPr/>
        </p:nvSpPr>
        <p:spPr>
          <a:xfrm>
            <a:off x="6388456" y="3111849"/>
            <a:ext cx="1600200" cy="1859280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388456" y="3111849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988656" y="3111849"/>
            <a:ext cx="9144" cy="185928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6525616" y="3203289"/>
            <a:ext cx="1371600" cy="4048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Läs och fånga</a:t>
            </a:r>
            <a:endParaRPr lang="en-US" sz="1275" dirty="0"/>
          </a:p>
        </p:txBody>
      </p:sp>
      <p:sp>
        <p:nvSpPr>
          <p:cNvPr id="44" name="Text 42"/>
          <p:cNvSpPr txBox="1"/>
          <p:nvPr/>
        </p:nvSpPr>
        <p:spPr>
          <a:xfrm>
            <a:off x="6525616" y="3626390"/>
            <a:ext cx="1371600" cy="1317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Ett avsnitt i taget, i fyra steg</a:t>
            </a:r>
            <a:endParaRPr lang="en-US" sz="1150" dirty="0"/>
          </a:p>
        </p:txBody>
      </p:sp>
      <p:sp>
        <p:nvSpPr>
          <p:cNvPr id="45" name="Text 43"/>
          <p:cNvSpPr txBox="1"/>
          <p:nvPr/>
        </p:nvSpPr>
        <p:spPr>
          <a:xfrm>
            <a:off x="8134960" y="3203289"/>
            <a:ext cx="3508096" cy="1722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75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Läs: ”Stryk under det som skaver.”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75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ut: ”Var skavde det?” ”Var i bilden är vi nu?”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75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Kärnan: ”Vem eller vad? Vad är det viktigaste om det?”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75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Lappen: ”Hur hänger det ihop med det vi läste innan?”</a:t>
            </a:r>
            <a:endParaRPr lang="en-US" sz="1275" dirty="0"/>
          </a:p>
        </p:txBody>
      </p:sp>
      <p:sp>
        <p:nvSpPr>
          <p:cNvPr id="46" name="Shape 44"/>
          <p:cNvSpPr/>
          <p:nvPr/>
        </p:nvSpPr>
        <p:spPr>
          <a:xfrm>
            <a:off x="6388456" y="4971129"/>
            <a:ext cx="1600200" cy="817023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388456" y="4971129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988656" y="4971129"/>
            <a:ext cx="9144" cy="81702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6525616" y="5062569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Avsluta</a:t>
            </a:r>
            <a:endParaRPr lang="en-US" sz="1275" dirty="0"/>
          </a:p>
        </p:txBody>
      </p:sp>
      <p:sp>
        <p:nvSpPr>
          <p:cNvPr id="50" name="Text 48"/>
          <p:cNvSpPr txBox="1"/>
          <p:nvPr/>
        </p:nvSpPr>
        <p:spPr>
          <a:xfrm>
            <a:off x="6525616" y="5327745"/>
            <a:ext cx="1371600" cy="432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Lapparna i följd</a:t>
            </a:r>
            <a:endParaRPr lang="en-US" sz="1150" dirty="0"/>
          </a:p>
        </p:txBody>
      </p:sp>
      <p:sp>
        <p:nvSpPr>
          <p:cNvPr id="51" name="Text 49"/>
          <p:cNvSpPr txBox="1"/>
          <p:nvPr/>
        </p:nvSpPr>
        <p:spPr>
          <a:xfrm>
            <a:off x="8134960" y="5062569"/>
            <a:ext cx="3508096" cy="679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75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”Vet vi mer nu?”</a:t>
            </a:r>
            <a:endParaRPr lang="en-US" sz="1275" dirty="0"/>
          </a:p>
        </p:txBody>
      </p:sp>
      <p:sp>
        <p:nvSpPr>
          <p:cNvPr id="52" name="Shape 50"/>
          <p:cNvSpPr/>
          <p:nvPr/>
        </p:nvSpPr>
        <p:spPr>
          <a:xfrm>
            <a:off x="6388456" y="1792224"/>
            <a:ext cx="5382616" cy="3995928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388456" y="5943600"/>
            <a:ext cx="5382616" cy="713232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6388456" y="5943600"/>
            <a:ext cx="36576" cy="713232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6580480" y="6053328"/>
            <a:ext cx="501685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När det skaver: läs om, leta efter en ledtråd, dela ordet och fråga en kamrat. Sist förklarar du kort.</a:t>
            </a:r>
            <a:endParaRPr lang="en-US" sz="1150" dirty="0"/>
          </a:p>
        </p:txBody>
      </p:sp>
      <p:sp>
        <p:nvSpPr>
          <p:cNvPr id="56" name="Text 54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niclasfohlin.se/stodundervisning/faktatextsamtal-i-grupp/lathund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Läspasset med Vattenplaneten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ETT PASS · 2/4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385816" y="621792"/>
            <a:ext cx="18288" cy="603504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20624" y="804672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GRUPPEN · FYRA ELEVER I ÅK 5 · NIVÅN BAS · VECKA 1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20624" y="1097280"/>
            <a:ext cx="4818888" cy="3471672"/>
          </a:xfrm>
          <a:prstGeom prst="rect">
            <a:avLst/>
          </a:prstGeom>
          <a:solidFill>
            <a:srgbClr val="F8FAFC"/>
          </a:solidFill>
          <a:ln w="9525">
            <a:solidFill>
              <a:srgbClr val="E1E6E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57784" y="1188720"/>
            <a:ext cx="4544568" cy="3325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500"/>
              </a:spcAft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Vattenplaneten</a:t>
            </a:r>
            <a:endParaRPr lang="en-US" sz="11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Texten ligger nedvänd. Läraren läser textens fråga: hur många av hundra hinkar vatten kan vi dricka ur? Alla gissar i par: femtio, tjugo, tio och åttio.</a:t>
            </a:r>
            <a:endParaRPr lang="en-US" sz="11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läser det första avsnittet högt och tänker högt: var det skaver, vem eller vad avsnittet handlar om och det viktigaste om det. Läraren skriver den första post-it-lappen.</a:t>
            </a:r>
            <a:endParaRPr lang="en-US" sz="11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 läser nästa avsnitt.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”Var skavde det?”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Hugos kärna är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”Sötvatten är inte sött”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Läraren frågar var det mesta sötvattnet finns, och Amina säger: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”Det mesta sötvattnet är fruset.”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Hugo väljer Aminas kärna, och gruppen skriver lappen.</a:t>
            </a:r>
            <a:endParaRPr lang="en-US" sz="11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två sista avsnitten går likadant. Sist läser Amina de fyra lapparna, och Hugo ändrar sin gissning till en hink.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20624" y="4706112"/>
            <a:ext cx="4818888" cy="1082040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0624" y="4706112"/>
            <a:ext cx="36576" cy="1082040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12648" y="4815840"/>
            <a:ext cx="4453128" cy="862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DET JAG FÖRBERETT  </a:t>
            </a:r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Läst texten och lärarens sida. Orden före läsningen är sötvatten och grundvatten. I avsnitt 1 lockar 71 procent, och kärnan behöver ha med ”nästan allt vatten” och salt.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20624" y="5925312"/>
            <a:ext cx="4818888" cy="731520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20624" y="5925312"/>
            <a:ext cx="36576" cy="731520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12648" y="6035040"/>
            <a:ext cx="44531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KLAR TIDIGT  </a:t>
            </a:r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Paret skriver på textens baksida en fråga som avsnittet svarar på.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5687568" y="804672"/>
            <a:ext cx="6309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LÄSPASSET PÅ 40 MINUTER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687568" y="1097280"/>
            <a:ext cx="6089904" cy="32004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824728" y="1161288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TID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013448" y="1097280"/>
            <a:ext cx="9144" cy="320040"/>
          </a:xfrm>
          <a:prstGeom prst="rect">
            <a:avLst/>
          </a:prstGeom>
          <a:solidFill>
            <a:srgbClr val="4A5361"/>
          </a:solidFill>
          <a:ln w="12700">
            <a:solidFill>
              <a:srgbClr val="4A536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159752" y="1161288"/>
            <a:ext cx="44897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VAD HÄNDER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687568" y="1417320"/>
            <a:ext cx="1325880" cy="1309878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013448" y="1417320"/>
            <a:ext cx="9144" cy="13098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824728" y="1508760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Före</a:t>
            </a:r>
            <a:endParaRPr lang="en-US" sz="1275" dirty="0"/>
          </a:p>
        </p:txBody>
      </p:sp>
      <p:sp>
        <p:nvSpPr>
          <p:cNvPr id="25" name="Text 23"/>
          <p:cNvSpPr txBox="1"/>
          <p:nvPr/>
        </p:nvSpPr>
        <p:spPr>
          <a:xfrm>
            <a:off x="7159752" y="1508760"/>
            <a:ext cx="4489704" cy="11727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Förberedelse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 texten och lärarens sida. Lägg fram texterna, pennor, post-it-lappar, kortet När det skaver och bladet Kärnorna.</a:t>
            </a:r>
            <a:endParaRPr lang="en-US" sz="1275" dirty="0"/>
          </a:p>
        </p:txBody>
      </p:sp>
      <p:sp>
        <p:nvSpPr>
          <p:cNvPr id="26" name="Shape 24"/>
          <p:cNvSpPr/>
          <p:nvPr/>
        </p:nvSpPr>
        <p:spPr>
          <a:xfrm>
            <a:off x="5687568" y="2727198"/>
            <a:ext cx="1325880" cy="110747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687568" y="2727198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013448" y="2727198"/>
            <a:ext cx="9144" cy="110747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5824728" y="2818638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0–5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>
            <a:off x="7159752" y="2818638"/>
            <a:ext cx="4489704" cy="9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Förbered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 textens fråga med texten nedvänd. Alla gissar. Se på bilderna och rubrikerna, och red ut orden.</a:t>
            </a:r>
            <a:endParaRPr lang="en-US" sz="1275" dirty="0"/>
          </a:p>
        </p:txBody>
      </p:sp>
      <p:sp>
        <p:nvSpPr>
          <p:cNvPr id="31" name="Shape 29"/>
          <p:cNvSpPr/>
          <p:nvPr/>
        </p:nvSpPr>
        <p:spPr>
          <a:xfrm>
            <a:off x="5687568" y="3834670"/>
            <a:ext cx="1325880" cy="1714691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687568" y="3834670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013448" y="3834670"/>
            <a:ext cx="9144" cy="1714691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5824728" y="3926110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5–35</a:t>
            </a:r>
            <a:endParaRPr lang="en-US" sz="1275" dirty="0"/>
          </a:p>
        </p:txBody>
      </p:sp>
      <p:sp>
        <p:nvSpPr>
          <p:cNvPr id="35" name="Text 33"/>
          <p:cNvSpPr txBox="1"/>
          <p:nvPr/>
        </p:nvSpPr>
        <p:spPr>
          <a:xfrm>
            <a:off x="7159752" y="3926110"/>
            <a:ext cx="4489704" cy="1577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Läs och fånga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Avsnitt 1 läser du (sex minuter), paren de andra (omkring åtta var). Läs: paret stryker under. Red ut: paret med kortet, sedan gruppen. Kärnan: alla ringar in vem eller vad och säger kärnan i paret, sedan gruppen. Lappen: gruppen.</a:t>
            </a:r>
            <a:endParaRPr lang="en-US" sz="1275" dirty="0"/>
          </a:p>
        </p:txBody>
      </p:sp>
      <p:sp>
        <p:nvSpPr>
          <p:cNvPr id="36" name="Shape 34"/>
          <p:cNvSpPr/>
          <p:nvPr/>
        </p:nvSpPr>
        <p:spPr>
          <a:xfrm>
            <a:off x="5687568" y="5549360"/>
            <a:ext cx="1325880" cy="110747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687568" y="5549360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013448" y="5549360"/>
            <a:ext cx="9144" cy="110747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5824728" y="5640800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35–40</a:t>
            </a:r>
            <a:endParaRPr lang="en-US" sz="1275" dirty="0"/>
          </a:p>
        </p:txBody>
      </p:sp>
      <p:sp>
        <p:nvSpPr>
          <p:cNvPr id="40" name="Text 38"/>
          <p:cNvSpPr txBox="1"/>
          <p:nvPr/>
        </p:nvSpPr>
        <p:spPr>
          <a:xfrm>
            <a:off x="7159752" y="5640800"/>
            <a:ext cx="4489704" cy="9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Avsluta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elev läser lapparna i följd. Var och en säger till den bredvid vad hen tror nu. ”Vet vi mer nu?”</a:t>
            </a:r>
            <a:endParaRPr lang="en-US" sz="1275" dirty="0"/>
          </a:p>
        </p:txBody>
      </p:sp>
      <p:sp>
        <p:nvSpPr>
          <p:cNvPr id="41" name="Shape 39"/>
          <p:cNvSpPr/>
          <p:nvPr/>
        </p:nvSpPr>
        <p:spPr>
          <a:xfrm>
            <a:off x="5687568" y="1097280"/>
            <a:ext cx="6089904" cy="5559552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niclasfohlin.se/stodundervisning/faktatextsamtal-i-grupp/lathund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Modellpasset, modellerna och veckorna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MALLEN · 3/4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402336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987552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92024" y="694944"/>
            <a:ext cx="6583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TEXTENS ANDRA PASS · POST-IT-LAPPARNA BLIR EN BILD AV HELA TEXTEN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6035040" y="694944"/>
            <a:ext cx="5943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92024" y="1143000"/>
            <a:ext cx="57666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4F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MODELLPASSET I FEM DELAR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192024" y="1417320"/>
            <a:ext cx="5766664" cy="29260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265176" y="1472184"/>
            <a:ext cx="181249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Minut och del</a:t>
            </a:r>
            <a:endParaRPr lang="en-US" sz="1050" dirty="0"/>
          </a:p>
        </p:txBody>
      </p:sp>
      <p:sp>
        <p:nvSpPr>
          <p:cNvPr id="13" name="Text 11"/>
          <p:cNvSpPr txBox="1"/>
          <p:nvPr/>
        </p:nvSpPr>
        <p:spPr>
          <a:xfrm>
            <a:off x="2187397" y="1472184"/>
            <a:ext cx="373471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Det ni gör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192024" y="1709928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265176" y="1764792"/>
            <a:ext cx="1794205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0–6 · Fördjupningen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114245" y="1709928"/>
            <a:ext cx="9144" cy="458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2187397" y="1764792"/>
            <a:ext cx="3716426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elev läser lapparna, du läser fördjupningen, och gruppen skriver den femte lappen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192024" y="2168906"/>
            <a:ext cx="5766664" cy="458978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92024" y="2168906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265176" y="2223770"/>
            <a:ext cx="1794205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6–18 · Modellen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2114245" y="2168906"/>
            <a:ext cx="9144" cy="458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2187397" y="2223770"/>
            <a:ext cx="3716426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visar exemplet om skolan (vecka 1–5). Gruppen lägger lapparna: ”Var hör den här lappen hemma?”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92024" y="2627884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265176" y="2682748"/>
            <a:ext cx="1794205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18–23 · Orden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114245" y="2627884"/>
            <a:ext cx="9144" cy="458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2187397" y="2682748"/>
            <a:ext cx="3716426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 skriver textens ord i flikarna: ”Vilket ord i texten visar det?”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192024" y="3086862"/>
            <a:ext cx="5766664" cy="458978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92024" y="3086862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265176" y="3141726"/>
            <a:ext cx="1794205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23–33 · Svaret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114245" y="3086862"/>
            <a:ext cx="9144" cy="458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2187397" y="3141726"/>
            <a:ext cx="3716426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 och en återger texten ur modellen, skriver svaret och läser det för den bredvid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192024" y="3545840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265176" y="3600704"/>
            <a:ext cx="1794205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33–40 · Samtala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114245" y="3545840"/>
            <a:ext cx="9144" cy="458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2187397" y="3600704"/>
            <a:ext cx="3716426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Rutan Visste du att: ”Håller svaret utan den?” ”Skrev författaren tydligt, eller saknas något?”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192024" y="1417320"/>
            <a:ext cx="5766664" cy="2587498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192024" y="4141978"/>
            <a:ext cx="57666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4F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VECKA FÖR VECKA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192024" y="4416298"/>
            <a:ext cx="5766664" cy="29260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265176" y="4471162"/>
            <a:ext cx="181249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Vecka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2187397" y="4471162"/>
            <a:ext cx="373471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Det som är nytt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192024" y="4708906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265176" y="4763770"/>
            <a:ext cx="1794205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2114245" y="4708906"/>
            <a:ext cx="9144" cy="2843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2187397" y="4763770"/>
            <a:ext cx="3716426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tänker högt och lägger den första lappen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192024" y="4993259"/>
            <a:ext cx="5766664" cy="284353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92024" y="4993259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265176" y="5048123"/>
            <a:ext cx="1794205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2114245" y="4993259"/>
            <a:ext cx="9144" cy="2843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2187397" y="5048123"/>
            <a:ext cx="3716426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tänker högt. Gruppen prövar en känd modell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192024" y="5277612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1" name="Text 49"/>
          <p:cNvSpPr txBox="1"/>
          <p:nvPr/>
        </p:nvSpPr>
        <p:spPr>
          <a:xfrm>
            <a:off x="265176" y="5332476"/>
            <a:ext cx="1794205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3–4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2114245" y="5277612"/>
            <a:ext cx="9144" cy="2843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2187397" y="5332476"/>
            <a:ext cx="3716426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elever i taget har jobbkorten, från avsnitt 2</a:t>
            </a:r>
            <a:endParaRPr lang="en-US" sz="1100" dirty="0"/>
          </a:p>
        </p:txBody>
      </p:sp>
      <p:sp>
        <p:nvSpPr>
          <p:cNvPr id="54" name="Shape 52"/>
          <p:cNvSpPr/>
          <p:nvPr/>
        </p:nvSpPr>
        <p:spPr>
          <a:xfrm>
            <a:off x="192024" y="5561965"/>
            <a:ext cx="5766664" cy="284353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92024" y="5561965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6" name="Text 54"/>
          <p:cNvSpPr txBox="1"/>
          <p:nvPr/>
        </p:nvSpPr>
        <p:spPr>
          <a:xfrm>
            <a:off x="265176" y="5616829"/>
            <a:ext cx="1794205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57" name="Shape 55"/>
          <p:cNvSpPr/>
          <p:nvPr/>
        </p:nvSpPr>
        <p:spPr>
          <a:xfrm>
            <a:off x="2114245" y="5561965"/>
            <a:ext cx="9144" cy="2843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8" name="Text 56"/>
          <p:cNvSpPr txBox="1"/>
          <p:nvPr/>
        </p:nvSpPr>
        <p:spPr>
          <a:xfrm>
            <a:off x="2187397" y="5616829"/>
            <a:ext cx="3716426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med jobbkorten leder det sista avsnittet</a:t>
            </a:r>
            <a:endParaRPr lang="en-US" sz="1100" dirty="0"/>
          </a:p>
        </p:txBody>
      </p:sp>
      <p:sp>
        <p:nvSpPr>
          <p:cNvPr id="59" name="Shape 57"/>
          <p:cNvSpPr/>
          <p:nvPr/>
        </p:nvSpPr>
        <p:spPr>
          <a:xfrm>
            <a:off x="192024" y="5846318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60" name="Text 58"/>
          <p:cNvSpPr txBox="1"/>
          <p:nvPr/>
        </p:nvSpPr>
        <p:spPr>
          <a:xfrm>
            <a:off x="265176" y="5901182"/>
            <a:ext cx="1794205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61" name="Shape 59"/>
          <p:cNvSpPr/>
          <p:nvPr/>
        </p:nvSpPr>
        <p:spPr>
          <a:xfrm>
            <a:off x="2114245" y="5846318"/>
            <a:ext cx="9144" cy="2843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62" name="Text 60"/>
          <p:cNvSpPr txBox="1"/>
          <p:nvPr/>
        </p:nvSpPr>
        <p:spPr>
          <a:xfrm>
            <a:off x="2187397" y="5901182"/>
            <a:ext cx="3716426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Klassens text. Du tänker högt och väljer modell</a:t>
            </a:r>
            <a:endParaRPr lang="en-US" sz="1100" dirty="0"/>
          </a:p>
        </p:txBody>
      </p:sp>
      <p:sp>
        <p:nvSpPr>
          <p:cNvPr id="63" name="Shape 61"/>
          <p:cNvSpPr/>
          <p:nvPr/>
        </p:nvSpPr>
        <p:spPr>
          <a:xfrm>
            <a:off x="192024" y="6130671"/>
            <a:ext cx="5766664" cy="284353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192024" y="6130671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65" name="Text 63"/>
          <p:cNvSpPr txBox="1"/>
          <p:nvPr/>
        </p:nvSpPr>
        <p:spPr>
          <a:xfrm>
            <a:off x="265176" y="6185535"/>
            <a:ext cx="1794205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7–8</a:t>
            </a:r>
            <a:endParaRPr lang="en-US" sz="1100" dirty="0"/>
          </a:p>
        </p:txBody>
      </p:sp>
      <p:sp>
        <p:nvSpPr>
          <p:cNvPr id="66" name="Shape 64"/>
          <p:cNvSpPr/>
          <p:nvPr/>
        </p:nvSpPr>
        <p:spPr>
          <a:xfrm>
            <a:off x="2114245" y="6130671"/>
            <a:ext cx="9144" cy="2843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67" name="Text 65"/>
          <p:cNvSpPr txBox="1"/>
          <p:nvPr/>
        </p:nvSpPr>
        <p:spPr>
          <a:xfrm>
            <a:off x="2187397" y="6185535"/>
            <a:ext cx="3716426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med jobbkorten leder. Gruppen väljer modell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192024" y="4416298"/>
            <a:ext cx="5766664" cy="1998726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69" name="Text 67"/>
          <p:cNvSpPr txBox="1"/>
          <p:nvPr/>
        </p:nvSpPr>
        <p:spPr>
          <a:xfrm>
            <a:off x="6233008" y="1143000"/>
            <a:ext cx="57666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4F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 FEM MODELLERNA</a:t>
            </a:r>
            <a:endParaRPr lang="en-US" sz="1200" dirty="0"/>
          </a:p>
        </p:txBody>
      </p:sp>
      <p:sp>
        <p:nvSpPr>
          <p:cNvPr id="70" name="Shape 68"/>
          <p:cNvSpPr/>
          <p:nvPr/>
        </p:nvSpPr>
        <p:spPr>
          <a:xfrm>
            <a:off x="6233008" y="1417320"/>
            <a:ext cx="5766664" cy="29260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71" name="Text 69"/>
          <p:cNvSpPr txBox="1"/>
          <p:nvPr/>
        </p:nvSpPr>
        <p:spPr>
          <a:xfrm>
            <a:off x="6306160" y="1472184"/>
            <a:ext cx="167992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Modellens fråga</a:t>
            </a:r>
            <a:endParaRPr lang="en-US" sz="1050" dirty="0"/>
          </a:p>
        </p:txBody>
      </p:sp>
      <p:sp>
        <p:nvSpPr>
          <p:cNvPr id="72" name="Text 70"/>
          <p:cNvSpPr txBox="1"/>
          <p:nvPr/>
        </p:nvSpPr>
        <p:spPr>
          <a:xfrm>
            <a:off x="8095814" y="1472184"/>
            <a:ext cx="187877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Modellen</a:t>
            </a:r>
            <a:endParaRPr lang="en-US" sz="1050" dirty="0"/>
          </a:p>
        </p:txBody>
      </p:sp>
      <p:sp>
        <p:nvSpPr>
          <p:cNvPr id="73" name="Text 71"/>
          <p:cNvSpPr txBox="1"/>
          <p:nvPr/>
        </p:nvSpPr>
        <p:spPr>
          <a:xfrm>
            <a:off x="10084319" y="1472184"/>
            <a:ext cx="187877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Textens ord</a:t>
            </a:r>
            <a:endParaRPr lang="en-US" sz="1050" dirty="0"/>
          </a:p>
        </p:txBody>
      </p:sp>
      <p:sp>
        <p:nvSpPr>
          <p:cNvPr id="74" name="Shape 72"/>
          <p:cNvSpPr/>
          <p:nvPr/>
        </p:nvSpPr>
        <p:spPr>
          <a:xfrm>
            <a:off x="6233008" y="1709928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75" name="Text 73"/>
          <p:cNvSpPr txBox="1"/>
          <p:nvPr/>
        </p:nvSpPr>
        <p:spPr>
          <a:xfrm>
            <a:off x="6306160" y="1764792"/>
            <a:ext cx="1661638" cy="56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beskriver texten, och vilka delar har det?</a:t>
            </a:r>
            <a:endParaRPr lang="en-US" sz="1100" dirty="0"/>
          </a:p>
        </p:txBody>
      </p:sp>
      <p:sp>
        <p:nvSpPr>
          <p:cNvPr id="76" name="Shape 74"/>
          <p:cNvSpPr/>
          <p:nvPr/>
        </p:nvSpPr>
        <p:spPr>
          <a:xfrm>
            <a:off x="8022662" y="1709928"/>
            <a:ext cx="9144" cy="63360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77" name="Text 75"/>
          <p:cNvSpPr txBox="1"/>
          <p:nvPr/>
        </p:nvSpPr>
        <p:spPr>
          <a:xfrm>
            <a:off x="8095814" y="1764792"/>
            <a:ext cx="1860489" cy="56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Tankekartan</a:t>
            </a:r>
            <a:endParaRPr lang="en-US" sz="1100" dirty="0"/>
          </a:p>
        </p:txBody>
      </p:sp>
      <p:sp>
        <p:nvSpPr>
          <p:cNvPr id="78" name="Shape 76"/>
          <p:cNvSpPr/>
          <p:nvPr/>
        </p:nvSpPr>
        <p:spPr>
          <a:xfrm>
            <a:off x="10011167" y="1709928"/>
            <a:ext cx="9144" cy="63360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79" name="Text 77"/>
          <p:cNvSpPr txBox="1"/>
          <p:nvPr/>
        </p:nvSpPr>
        <p:spPr>
          <a:xfrm>
            <a:off x="10084319" y="1764792"/>
            <a:ext cx="1860489" cy="56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största, en annan del, också</a:t>
            </a:r>
            <a:endParaRPr lang="en-US" sz="1100" dirty="0"/>
          </a:p>
        </p:txBody>
      </p:sp>
      <p:sp>
        <p:nvSpPr>
          <p:cNvPr id="80" name="Shape 78"/>
          <p:cNvSpPr/>
          <p:nvPr/>
        </p:nvSpPr>
        <p:spPr>
          <a:xfrm>
            <a:off x="6233008" y="2343531"/>
            <a:ext cx="5766664" cy="458978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6233008" y="2343531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82" name="Text 80"/>
          <p:cNvSpPr txBox="1"/>
          <p:nvPr/>
        </p:nvSpPr>
        <p:spPr>
          <a:xfrm>
            <a:off x="6306160" y="2398395"/>
            <a:ext cx="1661638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händer, och i vilken ordning?</a:t>
            </a:r>
            <a:endParaRPr lang="en-US" sz="1100" dirty="0"/>
          </a:p>
        </p:txBody>
      </p:sp>
      <p:sp>
        <p:nvSpPr>
          <p:cNvPr id="83" name="Shape 81"/>
          <p:cNvSpPr/>
          <p:nvPr/>
        </p:nvSpPr>
        <p:spPr>
          <a:xfrm>
            <a:off x="8022662" y="2343531"/>
            <a:ext cx="9144" cy="458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84" name="Text 82"/>
          <p:cNvSpPr txBox="1"/>
          <p:nvPr/>
        </p:nvSpPr>
        <p:spPr>
          <a:xfrm>
            <a:off x="8095814" y="2398395"/>
            <a:ext cx="1860489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Tidslinjen</a:t>
            </a:r>
            <a:endParaRPr lang="en-US" sz="1100" dirty="0"/>
          </a:p>
        </p:txBody>
      </p:sp>
      <p:sp>
        <p:nvSpPr>
          <p:cNvPr id="85" name="Shape 83"/>
          <p:cNvSpPr/>
          <p:nvPr/>
        </p:nvSpPr>
        <p:spPr>
          <a:xfrm>
            <a:off x="10011167" y="2343531"/>
            <a:ext cx="9144" cy="458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86" name="Text 84"/>
          <p:cNvSpPr txBox="1"/>
          <p:nvPr/>
        </p:nvSpPr>
        <p:spPr>
          <a:xfrm>
            <a:off x="10084319" y="2398395"/>
            <a:ext cx="1860489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först, sedan, till sist</a:t>
            </a:r>
            <a:endParaRPr lang="en-US" sz="1100" dirty="0"/>
          </a:p>
        </p:txBody>
      </p:sp>
      <p:sp>
        <p:nvSpPr>
          <p:cNvPr id="87" name="Shape 85"/>
          <p:cNvSpPr/>
          <p:nvPr/>
        </p:nvSpPr>
        <p:spPr>
          <a:xfrm>
            <a:off x="6233008" y="2802509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88" name="Text 86"/>
          <p:cNvSpPr txBox="1"/>
          <p:nvPr/>
        </p:nvSpPr>
        <p:spPr>
          <a:xfrm>
            <a:off x="6306160" y="2857373"/>
            <a:ext cx="1661638" cy="56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Vilka två saker jämförs, och vad är lika och vad är olika?</a:t>
            </a:r>
            <a:endParaRPr lang="en-US" sz="1100" dirty="0"/>
          </a:p>
        </p:txBody>
      </p:sp>
      <p:sp>
        <p:nvSpPr>
          <p:cNvPr id="89" name="Shape 87"/>
          <p:cNvSpPr/>
          <p:nvPr/>
        </p:nvSpPr>
        <p:spPr>
          <a:xfrm>
            <a:off x="8022662" y="2802509"/>
            <a:ext cx="9144" cy="63360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90" name="Text 88"/>
          <p:cNvSpPr txBox="1"/>
          <p:nvPr/>
        </p:nvSpPr>
        <p:spPr>
          <a:xfrm>
            <a:off x="8095814" y="2857373"/>
            <a:ext cx="1860489" cy="56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Venndiagrammet</a:t>
            </a:r>
            <a:endParaRPr lang="en-US" sz="1100" dirty="0"/>
          </a:p>
        </p:txBody>
      </p:sp>
      <p:sp>
        <p:nvSpPr>
          <p:cNvPr id="91" name="Shape 89"/>
          <p:cNvSpPr/>
          <p:nvPr/>
        </p:nvSpPr>
        <p:spPr>
          <a:xfrm>
            <a:off x="10011167" y="2802509"/>
            <a:ext cx="9144" cy="63360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92" name="Text 90"/>
          <p:cNvSpPr txBox="1"/>
          <p:nvPr/>
        </p:nvSpPr>
        <p:spPr>
          <a:xfrm>
            <a:off x="10084319" y="2857373"/>
            <a:ext cx="1860489" cy="56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båda, medan, men</a:t>
            </a:r>
            <a:endParaRPr lang="en-US" sz="1100" dirty="0"/>
          </a:p>
        </p:txBody>
      </p:sp>
      <p:sp>
        <p:nvSpPr>
          <p:cNvPr id="93" name="Shape 91"/>
          <p:cNvSpPr/>
          <p:nvPr/>
        </p:nvSpPr>
        <p:spPr>
          <a:xfrm>
            <a:off x="6233008" y="3436112"/>
            <a:ext cx="5766664" cy="458978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6233008" y="3436112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95" name="Text 93"/>
          <p:cNvSpPr txBox="1"/>
          <p:nvPr/>
        </p:nvSpPr>
        <p:spPr>
          <a:xfrm>
            <a:off x="6306160" y="3490976"/>
            <a:ext cx="1661638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händer, och vad leder det till?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8022662" y="3436112"/>
            <a:ext cx="9144" cy="458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97" name="Text 95"/>
          <p:cNvSpPr txBox="1"/>
          <p:nvPr/>
        </p:nvSpPr>
        <p:spPr>
          <a:xfrm>
            <a:off x="8095814" y="3490976"/>
            <a:ext cx="1860489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Kedjan</a:t>
            </a:r>
            <a:endParaRPr lang="en-US" sz="1100" dirty="0"/>
          </a:p>
        </p:txBody>
      </p:sp>
      <p:sp>
        <p:nvSpPr>
          <p:cNvPr id="98" name="Shape 96"/>
          <p:cNvSpPr/>
          <p:nvPr/>
        </p:nvSpPr>
        <p:spPr>
          <a:xfrm>
            <a:off x="10011167" y="3436112"/>
            <a:ext cx="9144" cy="458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99" name="Text 97"/>
          <p:cNvSpPr txBox="1"/>
          <p:nvPr/>
        </p:nvSpPr>
        <p:spPr>
          <a:xfrm>
            <a:off x="10084319" y="3490976"/>
            <a:ext cx="1860489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därför, det gör att, eftersom</a:t>
            </a:r>
            <a:endParaRPr lang="en-US" sz="1100" dirty="0"/>
          </a:p>
        </p:txBody>
      </p:sp>
      <p:sp>
        <p:nvSpPr>
          <p:cNvPr id="100" name="Shape 98"/>
          <p:cNvSpPr/>
          <p:nvPr/>
        </p:nvSpPr>
        <p:spPr>
          <a:xfrm>
            <a:off x="6233008" y="3895090"/>
            <a:ext cx="576666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01" name="Text 99"/>
          <p:cNvSpPr txBox="1"/>
          <p:nvPr/>
        </p:nvSpPr>
        <p:spPr>
          <a:xfrm>
            <a:off x="6306160" y="3949954"/>
            <a:ext cx="1661638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är problemet, och hur löses det?</a:t>
            </a:r>
            <a:endParaRPr lang="en-US" sz="1100" dirty="0"/>
          </a:p>
        </p:txBody>
      </p:sp>
      <p:sp>
        <p:nvSpPr>
          <p:cNvPr id="102" name="Shape 100"/>
          <p:cNvSpPr/>
          <p:nvPr/>
        </p:nvSpPr>
        <p:spPr>
          <a:xfrm>
            <a:off x="8022662" y="3895090"/>
            <a:ext cx="9144" cy="458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03" name="Text 101"/>
          <p:cNvSpPr txBox="1"/>
          <p:nvPr/>
        </p:nvSpPr>
        <p:spPr>
          <a:xfrm>
            <a:off x="8095814" y="3949954"/>
            <a:ext cx="1860489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och lösning</a:t>
            </a:r>
            <a:endParaRPr lang="en-US" sz="1100" dirty="0"/>
          </a:p>
        </p:txBody>
      </p:sp>
      <p:sp>
        <p:nvSpPr>
          <p:cNvPr id="104" name="Shape 102"/>
          <p:cNvSpPr/>
          <p:nvPr/>
        </p:nvSpPr>
        <p:spPr>
          <a:xfrm>
            <a:off x="10011167" y="3895090"/>
            <a:ext cx="9144" cy="4589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05" name="Text 103"/>
          <p:cNvSpPr txBox="1"/>
          <p:nvPr/>
        </p:nvSpPr>
        <p:spPr>
          <a:xfrm>
            <a:off x="10084319" y="3949954"/>
            <a:ext cx="1860489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problemet är, en lösning är</a:t>
            </a:r>
            <a:endParaRPr lang="en-US" sz="1100" dirty="0"/>
          </a:p>
        </p:txBody>
      </p:sp>
      <p:sp>
        <p:nvSpPr>
          <p:cNvPr id="106" name="Shape 104"/>
          <p:cNvSpPr/>
          <p:nvPr/>
        </p:nvSpPr>
        <p:spPr>
          <a:xfrm>
            <a:off x="6233008" y="1417320"/>
            <a:ext cx="5766664" cy="2936748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6233008" y="4491228"/>
            <a:ext cx="5766664" cy="1226820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6233008" y="4491228"/>
            <a:ext cx="36576" cy="1226820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09" name="Text 107"/>
          <p:cNvSpPr txBox="1"/>
          <p:nvPr/>
        </p:nvSpPr>
        <p:spPr>
          <a:xfrm>
            <a:off x="6425032" y="4600956"/>
            <a:ext cx="5400904" cy="10073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vecka 2–5 prövar gruppen först en modell den kan: ”Passar den här? Varför inte?” I vecka 6–8 börjar passet med att var och en återger en gammal text ur en sparad modell. Klassens text har ingen fördjupning och ingen ruta Visste du att: låt gruppen välja en detalj att pröva.</a:t>
            </a:r>
            <a:endParaRPr lang="en-US" sz="1200" dirty="0"/>
          </a:p>
        </p:txBody>
      </p:sp>
      <p:sp>
        <p:nvSpPr>
          <p:cNvPr id="110" name="Text 108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niclasfohlin.se/stodundervisning/faktatextsamtal-i-grupp/lathund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du behöver för ett faktatextsamtal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MATERIAL · 4/4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1143000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28216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20624" y="704088"/>
            <a:ext cx="35579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KRAV PÅ EGEN TEXT 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420624" y="932688"/>
            <a:ext cx="35579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Tydligt byggd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420624" y="1188720"/>
            <a:ext cx="35122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 mesta av texten passar en av de fem modellerna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106570" y="603504"/>
            <a:ext cx="9144" cy="112471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344314" y="704088"/>
            <a:ext cx="35579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KRAV PÅ EGEN TEXT 2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344314" y="932688"/>
            <a:ext cx="35579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Fyra avsnitt</a:t>
            </a:r>
            <a:endParaRPr lang="en-US" sz="1425" dirty="0"/>
          </a:p>
        </p:txBody>
      </p:sp>
      <p:sp>
        <p:nvSpPr>
          <p:cNvPr id="14" name="Text 12"/>
          <p:cNvSpPr txBox="1"/>
          <p:nvPr/>
        </p:nvSpPr>
        <p:spPr>
          <a:xfrm>
            <a:off x="4344314" y="1188720"/>
            <a:ext cx="35122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Mellanrubriker, eller stycken att dela texten vid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030261" y="603504"/>
            <a:ext cx="9144" cy="112471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68005" y="704088"/>
            <a:ext cx="35579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KRAV PÅ EGEN TEXT 3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8268005" y="932688"/>
            <a:ext cx="35579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Något att reda ut</a:t>
            </a:r>
            <a:endParaRPr lang="en-US" sz="1425" dirty="0"/>
          </a:p>
        </p:txBody>
      </p:sp>
      <p:sp>
        <p:nvSpPr>
          <p:cNvPr id="18" name="Text 16"/>
          <p:cNvSpPr txBox="1"/>
          <p:nvPr/>
        </p:nvSpPr>
        <p:spPr>
          <a:xfrm>
            <a:off x="8268005" y="1188720"/>
            <a:ext cx="35122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Ämnesord och samband som gruppen klarar med stöd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345936" y="1746504"/>
            <a:ext cx="18288" cy="491032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20624" y="1892808"/>
            <a:ext cx="5760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VAR MATERIALET FINNS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20624" y="2157984"/>
            <a:ext cx="5669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Texterna.</a:t>
            </a:r>
            <a:pPr algn="l" indent="0" marL="0">
              <a:buNone/>
            </a:pPr>
            <a:r>
              <a:rPr lang="en-US" sz="12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Texterna i tre nivåer, med lärarens sida före varje.</a:t>
            </a:r>
            <a:endParaRPr lang="en-US" sz="1225" dirty="0"/>
          </a:p>
        </p:txBody>
      </p:sp>
      <p:sp>
        <p:nvSpPr>
          <p:cNvPr id="22" name="Text 20"/>
          <p:cNvSpPr txBox="1"/>
          <p:nvPr/>
        </p:nvSpPr>
        <p:spPr>
          <a:xfrm>
            <a:off x="420624" y="2596896"/>
            <a:ext cx="5669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Modellerna.</a:t>
            </a:r>
            <a:pPr algn="l" indent="0" marL="0">
              <a:buNone/>
            </a:pPr>
            <a:r>
              <a:rPr lang="en-US" sz="12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Fem modeller, med ett exempel och tre blad var.</a:t>
            </a:r>
            <a:endParaRPr lang="en-US" sz="1225" dirty="0"/>
          </a:p>
        </p:txBody>
      </p:sp>
      <p:sp>
        <p:nvSpPr>
          <p:cNvPr id="23" name="Text 21"/>
          <p:cNvSpPr txBox="1"/>
          <p:nvPr/>
        </p:nvSpPr>
        <p:spPr>
          <a:xfrm>
            <a:off x="420624" y="3035808"/>
            <a:ext cx="5669280" cy="46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Bladen och korten.</a:t>
            </a:r>
            <a:pPr algn="l" indent="0" marL="0">
              <a:buNone/>
            </a:pPr>
            <a:r>
              <a:rPr lang="en-US" sz="12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Kärnorna, När det skaver, Jobbkorten, Egen text och Kartläggningen.</a:t>
            </a:r>
            <a:endParaRPr lang="en-US" sz="1225" dirty="0"/>
          </a:p>
        </p:txBody>
      </p:sp>
      <p:sp>
        <p:nvSpPr>
          <p:cNvPr id="24" name="Text 22"/>
          <p:cNvSpPr txBox="1"/>
          <p:nvPr/>
        </p:nvSpPr>
        <p:spPr>
          <a:xfrm>
            <a:off x="420624" y="3552762"/>
            <a:ext cx="5669280" cy="2557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Allt står under Texterna och materialet.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20624" y="4690872"/>
            <a:ext cx="5641848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29768" y="4700016"/>
            <a:ext cx="5623560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557784" y="4754880"/>
            <a:ext cx="53675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PÅ BORDET NÄR PASSET BÖRJAR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557784" y="511149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Veckans text, enkelsidig, en per elev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3328416" y="511149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Pennor och post-it-lappar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557784" y="561441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Kortet När det skaver, ett per par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3328416" y="561441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Bladet Kärnorna, på A3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557784" y="611733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modellpasset: veckans modell på A3 och exemplet om skolan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3328416" y="611733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Gruppens sparade modeller: en i vecka 2–5, alla fem i vecka 6–8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6647688" y="1892808"/>
            <a:ext cx="5120640" cy="2236470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656832" y="1901952"/>
            <a:ext cx="5102352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6784848" y="1956816"/>
            <a:ext cx="4846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CHECKLISTA INFÖR PASSET</a:t>
            </a:r>
            <a:endParaRPr lang="en-US" sz="1200" dirty="0"/>
          </a:p>
        </p:txBody>
      </p:sp>
      <p:sp>
        <p:nvSpPr>
          <p:cNvPr id="37" name="Text 35"/>
          <p:cNvSpPr txBox="1"/>
          <p:nvPr/>
        </p:nvSpPr>
        <p:spPr>
          <a:xfrm>
            <a:off x="6793992" y="2313432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Läst texten, lärarens sida och modellens sida.</a:t>
            </a:r>
            <a:endParaRPr lang="en-US" sz="1100" dirty="0"/>
          </a:p>
        </p:txBody>
      </p:sp>
      <p:sp>
        <p:nvSpPr>
          <p:cNvPr id="38" name="Text 36"/>
          <p:cNvSpPr txBox="1"/>
          <p:nvPr/>
        </p:nvSpPr>
        <p:spPr>
          <a:xfrm>
            <a:off x="6793992" y="2578608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Kopierat texten enkelsidigt till varje elev.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6793992" y="2843784"/>
            <a:ext cx="4937760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Läspasset: pennor, post-it-lappar, kortet När det skaver och bladet Kärnorna på A3.</a:t>
            </a:r>
            <a:endParaRPr lang="en-US" sz="1100" dirty="0"/>
          </a:p>
        </p:txBody>
      </p:sp>
      <p:sp>
        <p:nvSpPr>
          <p:cNvPr id="40" name="Text 38"/>
          <p:cNvSpPr txBox="1"/>
          <p:nvPr/>
        </p:nvSpPr>
        <p:spPr>
          <a:xfrm>
            <a:off x="6793992" y="3229610"/>
            <a:ext cx="4937760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Modellpasset: veckans modell på A3, exemplet om skolan, elevernas texter och bladet Kärnorna med lapparna.</a:t>
            </a:r>
            <a:endParaRPr lang="en-US" sz="1100" dirty="0"/>
          </a:p>
        </p:txBody>
      </p:sp>
      <p:sp>
        <p:nvSpPr>
          <p:cNvPr id="41" name="Text 39"/>
          <p:cNvSpPr txBox="1"/>
          <p:nvPr/>
        </p:nvSpPr>
        <p:spPr>
          <a:xfrm>
            <a:off x="6793992" y="3615436"/>
            <a:ext cx="4937760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Bestämt paren, och från vecka 3 vilka som börjar med jobbkorten.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6647688" y="4330446"/>
            <a:ext cx="5120640" cy="2326386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656832" y="4339590"/>
            <a:ext cx="5102352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6784848" y="4394454"/>
            <a:ext cx="4846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UPPFÖLJNING</a:t>
            </a:r>
            <a:endParaRPr lang="en-US" sz="1200" dirty="0"/>
          </a:p>
        </p:txBody>
      </p:sp>
      <p:sp>
        <p:nvSpPr>
          <p:cNvPr id="45" name="Text 43"/>
          <p:cNvSpPr txBox="1"/>
          <p:nvPr/>
        </p:nvSpPr>
        <p:spPr>
          <a:xfrm>
            <a:off x="6793992" y="4751070"/>
            <a:ext cx="4846320" cy="416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Före perioden:</a:t>
            </a:r>
            <a:pPr algn="l" indent="0" marL="0">
              <a:buNone/>
            </a:pPr>
            <a:r>
              <a:rPr lang="en-US" sz="10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Kartläggningen, en kvart per elev. Den visar också nivån.</a:t>
            </a:r>
            <a:endParaRPr lang="en-US" sz="1025" dirty="0"/>
          </a:p>
        </p:txBody>
      </p:sp>
      <p:sp>
        <p:nvSpPr>
          <p:cNvPr id="46" name="Text 44"/>
          <p:cNvSpPr txBox="1"/>
          <p:nvPr/>
        </p:nvSpPr>
        <p:spPr>
          <a:xfrm>
            <a:off x="6793992" y="5222812"/>
            <a:ext cx="4846320" cy="416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Varje vecka:</a:t>
            </a:r>
            <a:pPr algn="l" indent="0" marL="0">
              <a:buNone/>
            </a:pPr>
            <a:r>
              <a:rPr lang="en-US" sz="10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Vad strök eleverna under, och hade kärnan det viktiga? Spara gruppens modell och svaren.</a:t>
            </a:r>
            <a:endParaRPr lang="en-US" sz="1025" dirty="0"/>
          </a:p>
        </p:txBody>
      </p:sp>
      <p:sp>
        <p:nvSpPr>
          <p:cNvPr id="47" name="Text 45"/>
          <p:cNvSpPr txBox="1"/>
          <p:nvPr/>
        </p:nvSpPr>
        <p:spPr>
          <a:xfrm>
            <a:off x="6793992" y="5694553"/>
            <a:ext cx="4846320" cy="416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Efter åtta veckor:</a:t>
            </a:r>
            <a:pPr algn="l" indent="0" marL="0">
              <a:buNone/>
            </a:pPr>
            <a:r>
              <a:rPr lang="en-US" sz="10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Kartläggningen igen med Björnens vinter. Jämför i protokollet.</a:t>
            </a:r>
            <a:endParaRPr lang="en-US" sz="1025" dirty="0"/>
          </a:p>
        </p:txBody>
      </p:sp>
      <p:sp>
        <p:nvSpPr>
          <p:cNvPr id="48" name="Text 46"/>
          <p:cNvSpPr txBox="1"/>
          <p:nvPr/>
        </p:nvSpPr>
        <p:spPr>
          <a:xfrm>
            <a:off x="6793992" y="6166295"/>
            <a:ext cx="4846320" cy="254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Varje pass:</a:t>
            </a:r>
            <a:pPr algn="l" indent="0" marL="0">
              <a:buNone/>
            </a:pPr>
            <a:r>
              <a:rPr lang="en-US" sz="10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Vad strök eleverna under, och hade kärnan med det viktiga?</a:t>
            </a:r>
            <a:endParaRPr lang="en-US" sz="1025" dirty="0"/>
          </a:p>
        </p:txBody>
      </p:sp>
      <p:sp>
        <p:nvSpPr>
          <p:cNvPr id="49" name="Text 47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niclasfohlin.se/stodundervisning/faktatextsamtal-i-grupp/lathund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niclasfohlin.se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Lathund: Faktatextsamtal i grupp</dc:title>
  <dc:subject>En liten grupp i åk 4–9 läser en faktatext i veckan, ett avsnitt i taget. Eleverna reder ut det som skaver i texten, säger kärnan i varje avsnitt med högst tio ord och lägger kärnorna i en modell som visar hur texten är byggd. Metoden har faktatexter i teman på tre nivåer och fem modeller med blad.</dc:subject>
  <dc:creator>Niclas Fohlin</dc:creator>
  <cp:lastModifiedBy>Niclas Fohlin</cp:lastModifiedBy>
  <cp:revision>1</cp:revision>
  <dcterms:created xsi:type="dcterms:W3CDTF">2026-10-28T00:00:00Z</dcterms:created>
  <dcterms:modified xsi:type="dcterms:W3CDTF">2026-10-28T00:00:00Z</dcterms:modified>
</cp:coreProperties>
</file>