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 fyra räknesätten i grupp, filmerna: Så gör eleven, Åt båda hållen på talraden, Rektangeln med multilink. © Niclas Fohlin · niclasfohlin.se/stodundervisning/fyra-raknesatten/lathund Bilderna i filmerna: Fluent Emoji, © Microsoft Corporation, MIT-licens.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 fyra räknesätten i grupp, metoden. En kurs i åtta veckor för två till tio elever i åk 3–7. Eleverna bygger, ritar och skriver talen i de fyra räknesätten tills de ser vad som händer. Läraren visar och tänker högt, gruppen gör tillsammans och eleven provar själv. I varje pass räknar gruppen samma tal åt båda hållen, plus med minus eller gånger med delat. © Niclas Fohlin · niclasfohlin.se/stodundervisning/fyra-raknesatten/lathund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 fyra räknesätten i grupp, ett pass steg för steg med ett exempel. © Niclas Fohlin · niclasfohlin.se/stodundervisning/fyra-raknesatten/lathund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 fyra räknesätten i grupp, mallen som används under passet. © Niclas Fohlin · niclasfohlin.se/stodundervisning/fyra-raknesatten/lathund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 fyra räknesätten i grupp, materialet: krav, var det finns, vad som ligger på bordet, checklistan och uppföljningen. © Niclas Fohlin · niclasfohlin.se/stodundervisning/fyra-raknesatten/lathund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0" Type="http://schemas.openxmlformats.org/officeDocument/2006/relationships/hyperlink" Target="https://niclasfohlin.se/stodundervisning/fyra-raknesatten/lathund" TargetMode="External"/><Relationship Id="rId1" Type="http://schemas.openxmlformats.org/officeDocument/2006/relationships/video" Target="../media/media-1-1.mp4"/><Relationship Id="rId2" Type="http://schemas.microsoft.com/office/2007/relationships/media" Target="../media/media-1-1.mp4"/><Relationship Id="rId3" Type="http://schemas.openxmlformats.org/officeDocument/2006/relationships/image" Target="../media/image-1-3.png"/><Relationship Id="rId4" Type="http://schemas.openxmlformats.org/officeDocument/2006/relationships/video" Target="../media/media-1-4.mp4"/><Relationship Id="rId5" Type="http://schemas.microsoft.com/office/2007/relationships/media" Target="../media/media-1-4.mp4"/><Relationship Id="rId6" Type="http://schemas.openxmlformats.org/officeDocument/2006/relationships/image" Target="../media/image-1-6.png"/><Relationship Id="rId7" Type="http://schemas.openxmlformats.org/officeDocument/2006/relationships/video" Target="../media/media-1-7.mp4"/><Relationship Id="rId8" Type="http://schemas.microsoft.com/office/2007/relationships/media" Target="../media/media-1-7.mp4"/><Relationship Id="rId9" Type="http://schemas.openxmlformats.org/officeDocument/2006/relationships/image" Target="../media/image-1-9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03504"/>
          </a:xfrm>
          <a:prstGeom prst="rect">
            <a:avLst/>
          </a:prstGeom>
          <a:solidFill>
            <a:srgbClr val="1D4F91"/>
          </a:solidFill>
          <a:ln w="12700">
            <a:solidFill>
              <a:srgbClr val="1D4F9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20624" y="192024"/>
            <a:ext cx="1371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LATHUND</a:t>
            </a:r>
            <a:endParaRPr lang="en-US" sz="1275" dirty="0"/>
          </a:p>
        </p:txBody>
      </p:sp>
      <p:sp>
        <p:nvSpPr>
          <p:cNvPr id="4" name="Text 2"/>
          <p:cNvSpPr txBox="1"/>
          <p:nvPr/>
        </p:nvSpPr>
        <p:spPr>
          <a:xfrm>
            <a:off x="1792224" y="146304"/>
            <a:ext cx="758952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7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fyra räknesätten i grupp</a:t>
            </a:r>
            <a:endParaRPr lang="en-US" sz="1875" dirty="0"/>
          </a:p>
        </p:txBody>
      </p:sp>
      <p:sp>
        <p:nvSpPr>
          <p:cNvPr id="5" name="Text 3"/>
          <p:cNvSpPr txBox="1"/>
          <p:nvPr/>
        </p:nvSpPr>
        <p:spPr>
          <a:xfrm>
            <a:off x="8961120" y="192024"/>
            <a:ext cx="28346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75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FILMERNA</a:t>
            </a:r>
            <a:endParaRPr lang="en-US" sz="1275" dirty="0"/>
          </a:p>
        </p:txBody>
      </p:sp>
      <p:sp>
        <p:nvSpPr>
          <p:cNvPr id="6" name="Shape 4"/>
          <p:cNvSpPr/>
          <p:nvPr/>
        </p:nvSpPr>
        <p:spPr>
          <a:xfrm rot="5400000">
            <a:off x="425196" y="790956"/>
            <a:ext cx="137160" cy="118872"/>
          </a:xfrm>
          <a:prstGeom prst="triangle">
            <a:avLst/>
          </a:prstGeom>
          <a:solidFill>
            <a:srgbClr val="8A5A1E"/>
          </a:solidFill>
          <a:ln w="12700">
            <a:solidFill>
              <a:srgbClr val="8A5A1E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40080" y="749808"/>
            <a:ext cx="338114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8A5A1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FILM 1 · 28 SEKUNDER</a:t>
            </a:r>
            <a:endParaRPr lang="en-US" sz="1200" dirty="0"/>
          </a:p>
        </p:txBody>
      </p:sp>
      <p:pic>
        <p:nvPicPr>
          <p:cNvPr id="8" name="Media 0" descr="Så gör eleven, filmen: 57 + 28. Skjut upp entalen. En elev säger: ”Fler än nio ental? Växla!” Tio ental blir ett tiotal. Skriv 5 och minnessiffran 1 ovanför tiotalen. Skjut upp tiotalen: 1 + 5 + 2 = 8. Åt andra hållet: 85 − 28. En elev säger: ”Räcker inte entalen? Växla!” Ett tiotal blir tio ental. Stryk åttan i 85, skriv 7 och en liten tia. Ta bort 8 ental: 15 − 8 = 7. Ta bort 2 tiotal: 7 − 2 = 5. Kvar är 57.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420624" y="1051560"/>
            <a:ext cx="3600602" cy="2025339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20624" y="3625539"/>
            <a:ext cx="3600602" cy="2633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Så gör eleven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420624" y="3980377"/>
            <a:ext cx="3600602" cy="2310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79400" indent="-279400">
              <a:spcAft>
                <a:spcPts val="500"/>
              </a:spcAft>
              <a:buSzPct val="100000"/>
              <a:buFont typeface="+mj-lt"/>
              <a:buAutoNum type="arabicPlain" startAt="1"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57 + 28: entalen är skjutna ihop till 15. Växla.</a:t>
            </a:r>
            <a:endParaRPr lang="en-US" sz="1400" dirty="0"/>
          </a:p>
          <a:p>
            <a:pPr marL="279400" indent="-279400">
              <a:spcAft>
                <a:spcPts val="500"/>
              </a:spcAft>
              <a:buSzPct val="100000"/>
              <a:buFont typeface="+mj-lt"/>
              <a:buAutoNum type="arabicPlain" startAt="1"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Tio ental blir ett tiotal, ettan ovanför tiotalen: 85.</a:t>
            </a:r>
            <a:endParaRPr lang="en-US" sz="1400" dirty="0"/>
          </a:p>
          <a:p>
            <a:pPr marL="279400" indent="-279400">
              <a:spcAft>
                <a:spcPts val="500"/>
              </a:spcAft>
              <a:buSzPct val="100000"/>
              <a:buFont typeface="+mj-lt"/>
              <a:buAutoNum type="arabicPlain" startAt="1"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Åt andra hållet: 85 − 28. Räcker inte entalen? Växla.</a:t>
            </a:r>
            <a:endParaRPr lang="en-US" sz="1400" dirty="0"/>
          </a:p>
          <a:p>
            <a:pPr marL="279400" indent="-279400">
              <a:spcAft>
                <a:spcPts val="500"/>
              </a:spcAft>
              <a:buSzPct val="100000"/>
              <a:buFont typeface="+mj-lt"/>
              <a:buAutoNum type="arabicPlain" startAt="1"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Ett tiotal blir tio ental. 57 överst, 28 under linjen.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 rot="5400000">
            <a:off x="4300118" y="790956"/>
            <a:ext cx="137160" cy="118872"/>
          </a:xfrm>
          <a:prstGeom prst="triangle">
            <a:avLst/>
          </a:prstGeom>
          <a:solidFill>
            <a:srgbClr val="8A5A1E"/>
          </a:solidFill>
          <a:ln w="12700">
            <a:solidFill>
              <a:srgbClr val="8A5A1E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4515002" y="749808"/>
            <a:ext cx="338114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8A5A1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FILM 2 · 29 SEKUNDER</a:t>
            </a:r>
            <a:endParaRPr lang="en-US" sz="1200" dirty="0"/>
          </a:p>
        </p:txBody>
      </p:sp>
      <p:pic>
        <p:nvPicPr>
          <p:cNvPr id="13" name="Media 1" descr="Åt båda hållen på talraden, filmen: 58 + 27. Dra isär 27 med sifferkorten: 20 och 7. Sätt ut 58. Hoppa tiotalen först. Sedan sju: två till 80 och fem till 85. Skriv hoppen som en uträkning. Åt andra hållet: 85 − 27. Långt isär: hoppa bakåt, tiotalen först. Sedan sju: fem till 60 och två till 58. Skriv hoppen som en uträkning.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95546" y="1051560"/>
            <a:ext cx="3600602" cy="2025339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295546" y="3625539"/>
            <a:ext cx="3600602" cy="2633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Åt båda hållen på talraden</a:t>
            </a:r>
            <a:endParaRPr lang="en-US" sz="1700" dirty="0"/>
          </a:p>
        </p:txBody>
      </p:sp>
      <p:sp>
        <p:nvSpPr>
          <p:cNvPr id="15" name="Text 11"/>
          <p:cNvSpPr txBox="1"/>
          <p:nvPr/>
        </p:nvSpPr>
        <p:spPr>
          <a:xfrm>
            <a:off x="4295546" y="3980377"/>
            <a:ext cx="3600602" cy="2310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79400" indent="-279400">
              <a:spcAft>
                <a:spcPts val="500"/>
              </a:spcAft>
              <a:buSzPct val="100000"/>
              <a:buFont typeface="+mj-lt"/>
              <a:buAutoNum type="arabicPlain" startAt="1"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 isär 27: 20 och 7. Först tiotalen, till 78.</a:t>
            </a:r>
            <a:endParaRPr lang="en-US" sz="1400" dirty="0"/>
          </a:p>
          <a:p>
            <a:pPr marL="279400" indent="-279400">
              <a:spcAft>
                <a:spcPts val="500"/>
              </a:spcAft>
              <a:buSzPct val="100000"/>
              <a:buFont typeface="+mj-lt"/>
              <a:buAutoNum type="arabicPlain" startAt="1"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58 + 20 = 78 och 78 + 7 = 85.</a:t>
            </a:r>
            <a:endParaRPr lang="en-US" sz="1400" dirty="0"/>
          </a:p>
          <a:p>
            <a:pPr marL="279400" indent="-279400">
              <a:spcAft>
                <a:spcPts val="500"/>
              </a:spcAft>
              <a:buSzPct val="100000"/>
              <a:buFont typeface="+mj-lt"/>
              <a:buAutoNum type="arabicPlain" startAt="1"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Långt isär: hoppa bakåt från 85, först 20.</a:t>
            </a:r>
            <a:endParaRPr lang="en-US" sz="1400" dirty="0"/>
          </a:p>
          <a:p>
            <a:pPr marL="279400" indent="-279400">
              <a:spcAft>
                <a:spcPts val="500"/>
              </a:spcAft>
              <a:buSzPct val="100000"/>
              <a:buFont typeface="+mj-lt"/>
              <a:buAutoNum type="arabicPlain" startAt="1"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85 − 20 = 65 och 65 − 7 = 58.</a:t>
            </a:r>
            <a:endParaRPr lang="en-US" sz="1400" dirty="0"/>
          </a:p>
        </p:txBody>
      </p:sp>
      <p:sp>
        <p:nvSpPr>
          <p:cNvPr id="16" name="Shape 12"/>
          <p:cNvSpPr/>
          <p:nvPr/>
        </p:nvSpPr>
        <p:spPr>
          <a:xfrm rot="5400000">
            <a:off x="8175041" y="790956"/>
            <a:ext cx="137160" cy="118872"/>
          </a:xfrm>
          <a:prstGeom prst="triangle">
            <a:avLst/>
          </a:prstGeom>
          <a:solidFill>
            <a:srgbClr val="8A5A1E"/>
          </a:solidFill>
          <a:ln w="12700">
            <a:solidFill>
              <a:srgbClr val="8A5A1E"/>
            </a:solidFill>
            <a:prstDash val="solid"/>
          </a:ln>
        </p:spPr>
      </p:sp>
      <p:sp>
        <p:nvSpPr>
          <p:cNvPr id="17" name="Text 13"/>
          <p:cNvSpPr txBox="1"/>
          <p:nvPr/>
        </p:nvSpPr>
        <p:spPr>
          <a:xfrm>
            <a:off x="8389925" y="749808"/>
            <a:ext cx="338114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8A5A1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FILM 3 · 29 SEKUNDER</a:t>
            </a:r>
            <a:endParaRPr lang="en-US" sz="1200" dirty="0"/>
          </a:p>
        </p:txBody>
      </p:sp>
      <p:pic>
        <p:nvPicPr>
          <p:cNvPr id="18" name="Media 2" descr="Rektangeln med multilink, filmen: Bygg rader med fyra kuber, en hel rad i taget. Tre rader med fyra är en rektangel: 3 · 4 = 12. Åt andra hållet: hur många rader med fyra? Tre, 12/4 = 3. Samma tolv kuber, andra frågan: 12 i tre rader. En kub i varje rad i taget. Fyra i varje rad: 12/3 = 4. Samma rektangel, byggd på två sät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70469" y="1051560"/>
            <a:ext cx="3600602" cy="2025339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170469" y="3625539"/>
            <a:ext cx="3600602" cy="2633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Rektangeln med multilink</a:t>
            </a:r>
            <a:endParaRPr lang="en-US" sz="1700" dirty="0"/>
          </a:p>
        </p:txBody>
      </p:sp>
      <p:sp>
        <p:nvSpPr>
          <p:cNvPr id="20" name="Text 15"/>
          <p:cNvSpPr txBox="1"/>
          <p:nvPr/>
        </p:nvSpPr>
        <p:spPr>
          <a:xfrm>
            <a:off x="8170469" y="3980377"/>
            <a:ext cx="3600602" cy="2310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79400" indent="-279400">
              <a:spcAft>
                <a:spcPts val="500"/>
              </a:spcAft>
              <a:buSzPct val="100000"/>
              <a:buFont typeface="+mj-lt"/>
              <a:buAutoNum type="arabicPlain" startAt="1"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 rader med fyra är en rektangel: 3 · 4 = 12.</a:t>
            </a:r>
            <a:endParaRPr lang="en-US" sz="1400" dirty="0"/>
          </a:p>
          <a:p>
            <a:pPr marL="279400" indent="-279400">
              <a:spcAft>
                <a:spcPts val="500"/>
              </a:spcAft>
              <a:buSzPct val="100000"/>
              <a:buFont typeface="+mj-lt"/>
              <a:buAutoNum type="arabicPlain" startAt="1"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Hur många rader med fyra? Tre: 12/4 = 3.</a:t>
            </a:r>
            <a:endParaRPr lang="en-US" sz="1400" dirty="0"/>
          </a:p>
          <a:p>
            <a:pPr marL="279400" indent="-279400">
              <a:spcAft>
                <a:spcPts val="500"/>
              </a:spcAft>
              <a:buSzPct val="100000"/>
              <a:buFont typeface="+mj-lt"/>
              <a:buAutoNum type="arabicPlain" startAt="1"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Dela i tre rader: en kub i varje rad i taget.</a:t>
            </a:r>
            <a:endParaRPr lang="en-US" sz="1400" dirty="0"/>
          </a:p>
          <a:p>
            <a:pPr marL="279400" indent="-279400">
              <a:spcAft>
                <a:spcPts val="500"/>
              </a:spcAft>
              <a:buSzPct val="100000"/>
              <a:buFont typeface="+mj-lt"/>
              <a:buAutoNum type="arabicPlain" startAt="1"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Fyra i varje rad: 12/3 = 4. Samma rektangel.</a:t>
            </a:r>
            <a:endParaRPr lang="en-US" sz="1400" dirty="0"/>
          </a:p>
        </p:txBody>
      </p:sp>
      <p:sp>
        <p:nvSpPr>
          <p:cNvPr id="21" name="Text 16"/>
          <p:cNvSpPr txBox="1"/>
          <p:nvPr/>
        </p:nvSpPr>
        <p:spPr>
          <a:xfrm>
            <a:off x="420624" y="6345936"/>
            <a:ext cx="11350447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Klicka på en film för att spela den. Spelar filmen inte här? Se den på </a:t>
            </a:r>
            <a:pPr indent="0" marL="0">
              <a:buNone/>
            </a:pPr>
            <a:r>
              <a:rPr lang="en-US" sz="1100" u="sng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0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niclasfohlin.se/stodundervisning/fyra-raknesatten/lathund</a:t>
            </a:r>
            <a:endParaRPr lang="en-US" sz="1100" dirty="0"/>
          </a:p>
        </p:txBody>
      </p:sp>
      <p:sp>
        <p:nvSpPr>
          <p:cNvPr id="22" name="Text 17"/>
          <p:cNvSpPr txBox="1"/>
          <p:nvPr/>
        </p:nvSpPr>
        <p:spPr>
          <a:xfrm>
            <a:off x="420624" y="6675120"/>
            <a:ext cx="11350447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75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© Niclas Fohlin · niclasfohlin.se/stodundervisning/fyra-raknesatten/lathund</a:t>
            </a:r>
            <a:endParaRPr lang="en-US" sz="75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video fullScrn="1"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 fullScrn="1">
              <p:cMediaNode vol="80000">
                <p:cTn id="18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video fullScrn="1"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03504"/>
          </a:xfrm>
          <a:prstGeom prst="rect">
            <a:avLst/>
          </a:prstGeom>
          <a:solidFill>
            <a:srgbClr val="1D4F91"/>
          </a:solidFill>
          <a:ln w="12700">
            <a:solidFill>
              <a:srgbClr val="1D4F9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20624" y="192024"/>
            <a:ext cx="1371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LATHUND</a:t>
            </a:r>
            <a:endParaRPr lang="en-US" sz="1275" dirty="0"/>
          </a:p>
        </p:txBody>
      </p:sp>
      <p:sp>
        <p:nvSpPr>
          <p:cNvPr id="4" name="Text 2"/>
          <p:cNvSpPr txBox="1"/>
          <p:nvPr/>
        </p:nvSpPr>
        <p:spPr>
          <a:xfrm>
            <a:off x="1792224" y="146304"/>
            <a:ext cx="758952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7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fyra räknesätten i grupp</a:t>
            </a:r>
            <a:endParaRPr lang="en-US" sz="1875" dirty="0"/>
          </a:p>
        </p:txBody>
      </p:sp>
      <p:sp>
        <p:nvSpPr>
          <p:cNvPr id="5" name="Text 3"/>
          <p:cNvSpPr txBox="1"/>
          <p:nvPr/>
        </p:nvSpPr>
        <p:spPr>
          <a:xfrm>
            <a:off x="8961120" y="192024"/>
            <a:ext cx="28346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75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METODEN · 1/4</a:t>
            </a:r>
            <a:endParaRPr lang="en-US" sz="1275" dirty="0"/>
          </a:p>
        </p:txBody>
      </p:sp>
      <p:sp>
        <p:nvSpPr>
          <p:cNvPr id="6" name="Shape 4"/>
          <p:cNvSpPr/>
          <p:nvPr/>
        </p:nvSpPr>
        <p:spPr>
          <a:xfrm>
            <a:off x="0" y="603504"/>
            <a:ext cx="12191695" cy="749808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1335024"/>
            <a:ext cx="12191695" cy="18288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20624" y="704088"/>
            <a:ext cx="25770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PASSLÄNGD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420624" y="932688"/>
            <a:ext cx="25770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 minuter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125648" y="603504"/>
            <a:ext cx="9144" cy="731520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363392" y="704088"/>
            <a:ext cx="25770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GRUPP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3363392" y="932688"/>
            <a:ext cx="25770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Två till tio elever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068416" y="603504"/>
            <a:ext cx="9144" cy="731520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306160" y="704088"/>
            <a:ext cx="25770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FREKVENS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6306160" y="932688"/>
            <a:ext cx="25770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Två till tre pass i veckan i åtta veckor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9011183" y="603504"/>
            <a:ext cx="9144" cy="731520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9248927" y="704088"/>
            <a:ext cx="25770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INNEHÅLL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9248927" y="932688"/>
            <a:ext cx="25770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Samma tal åt båda hållen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086704" y="1353312"/>
            <a:ext cx="18288" cy="5303520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420624" y="1508760"/>
            <a:ext cx="55197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8A5A1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SÅ FUNGERAR INSATSEN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420624" y="1792224"/>
            <a:ext cx="5519776" cy="13681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800"/>
              </a:spcAft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kurs i åtta veckor för två till tio elever i åk 3–7. Varje pass har samma grund. Du visar först och tänker högt, gruppen gör tillsammans, eleven provar själv och ni samlas kring en lärdom.</a:t>
            </a:r>
            <a:endParaRPr lang="en-US" sz="12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 räknar samma tal åt båda hållen, som 57 + 28 och 85 − 28. Vecka 1–4 är addition och subtraktion med tiobas och talrad, och vecka 5–8 multiplikation och division med multilink. Ni bygger i pass 1 och ritar och skriver i pass 2, och ett tredje pass befäster. Gör kartläggningen veckan före kursen.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20624" y="3251835"/>
            <a:ext cx="5382616" cy="1922145"/>
          </a:xfrm>
          <a:prstGeom prst="rect">
            <a:avLst/>
          </a:prstGeom>
          <a:solidFill>
            <a:srgbClr val="FFFFFF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429768" y="3260979"/>
            <a:ext cx="5364328" cy="310896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557784" y="3315843"/>
            <a:ext cx="510829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TRE SAKER ATT HÅLLA FAST VID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557784" y="3635883"/>
            <a:ext cx="5144872" cy="4883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Räkna åt båda hållen i varje pass.</a:t>
            </a:r>
            <a:pPr algn="l" indent="0" marL="0">
              <a:buNone/>
            </a:pPr>
            <a:r>
              <a:rPr lang="en-US" sz="12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Samma tal, och den andra uträkningen kontrollerar den första.</a:t>
            </a:r>
            <a:endParaRPr lang="en-US" sz="1250" dirty="0"/>
          </a:p>
        </p:txBody>
      </p:sp>
      <p:sp>
        <p:nvSpPr>
          <p:cNvPr id="26" name="Text 24"/>
          <p:cNvSpPr txBox="1"/>
          <p:nvPr/>
        </p:nvSpPr>
        <p:spPr>
          <a:xfrm>
            <a:off x="557784" y="4124198"/>
            <a:ext cx="5144872" cy="4883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Bygg innan ni skriver.</a:t>
            </a:r>
            <a:pPr algn="l" indent="0" marL="0">
              <a:buNone/>
            </a:pPr>
            <a:r>
              <a:rPr lang="en-US" sz="12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Skriv i samma kolumner som materialet ligger i.</a:t>
            </a:r>
            <a:endParaRPr lang="en-US" sz="1250" dirty="0"/>
          </a:p>
        </p:txBody>
      </p:sp>
      <p:sp>
        <p:nvSpPr>
          <p:cNvPr id="27" name="Text 25"/>
          <p:cNvSpPr txBox="1"/>
          <p:nvPr/>
        </p:nvSpPr>
        <p:spPr>
          <a:xfrm>
            <a:off x="557784" y="4612513"/>
            <a:ext cx="5144872" cy="4883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Säg talsorten varje gång.</a:t>
            </a:r>
            <a:pPr algn="l" indent="0" marL="0">
              <a:buNone/>
            </a:pPr>
            <a:r>
              <a:rPr lang="en-US" sz="12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Ental, tiotal och hundratal, och samma fras varje gång.</a:t>
            </a:r>
            <a:endParaRPr lang="en-US" sz="1250" dirty="0"/>
          </a:p>
        </p:txBody>
      </p:sp>
      <p:sp>
        <p:nvSpPr>
          <p:cNvPr id="28" name="Text 26"/>
          <p:cNvSpPr txBox="1"/>
          <p:nvPr/>
        </p:nvSpPr>
        <p:spPr>
          <a:xfrm>
            <a:off x="420624" y="5311140"/>
            <a:ext cx="55197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8A5A1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ARBETSFORM</a:t>
            </a:r>
            <a:endParaRPr lang="en-US" sz="1200" dirty="0"/>
          </a:p>
        </p:txBody>
      </p:sp>
      <p:sp>
        <p:nvSpPr>
          <p:cNvPr id="29" name="Text 27"/>
          <p:cNvSpPr txBox="1"/>
          <p:nvPr/>
        </p:nvSpPr>
        <p:spPr>
          <a:xfrm>
            <a:off x="420624" y="5567172"/>
            <a:ext cx="5519776" cy="10439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Tillsammans (alla svarar, och läraren frågar och skriver) → jag gör (läraren gör och tänker högt, eleverna tittar och svarar) → vi gör (alla gör samma handgrepp, en bygger och en skriver) → du gör (var och en provar själv, läraren går runt och frågar) → vi samlas (paren säger en mening, och alla skriver sin lärdom)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6388456" y="1508760"/>
            <a:ext cx="53826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8A5A1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PASSETS FEM STEG · TIDER OCH FRASER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388456" y="1792224"/>
            <a:ext cx="5382616" cy="320040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6525616" y="1856232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STEG</a:t>
            </a:r>
            <a:endParaRPr lang="en-US" sz="1200" dirty="0"/>
          </a:p>
        </p:txBody>
      </p:sp>
      <p:sp>
        <p:nvSpPr>
          <p:cNvPr id="33" name="Shape 31"/>
          <p:cNvSpPr/>
          <p:nvPr/>
        </p:nvSpPr>
        <p:spPr>
          <a:xfrm>
            <a:off x="7988656" y="1792224"/>
            <a:ext cx="9144" cy="320040"/>
          </a:xfrm>
          <a:prstGeom prst="rect">
            <a:avLst/>
          </a:prstGeom>
          <a:solidFill>
            <a:srgbClr val="4A5361"/>
          </a:solidFill>
          <a:ln w="12700">
            <a:solidFill>
              <a:srgbClr val="4A5361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8134960" y="1856232"/>
            <a:ext cx="350809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EXEMPELFRASER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6388456" y="2112264"/>
            <a:ext cx="1600200" cy="761365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7988656" y="2112264"/>
            <a:ext cx="9144" cy="761365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6525616" y="2203704"/>
            <a:ext cx="1371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· Uppvärmningen</a:t>
            </a:r>
            <a:endParaRPr lang="en-US" sz="1150" dirty="0"/>
          </a:p>
        </p:txBody>
      </p:sp>
      <p:sp>
        <p:nvSpPr>
          <p:cNvPr id="38" name="Text 36"/>
          <p:cNvSpPr txBox="1"/>
          <p:nvPr/>
        </p:nvSpPr>
        <p:spPr>
          <a:xfrm>
            <a:off x="6525616" y="2468880"/>
            <a:ext cx="1371600" cy="3773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0–⁠8 min</a:t>
            </a:r>
            <a:endParaRPr lang="en-US" sz="1000" dirty="0"/>
          </a:p>
        </p:txBody>
      </p:sp>
      <p:sp>
        <p:nvSpPr>
          <p:cNvPr id="39" name="Text 37"/>
          <p:cNvSpPr txBox="1"/>
          <p:nvPr/>
        </p:nvSpPr>
        <p:spPr>
          <a:xfrm>
            <a:off x="8134960" y="2203704"/>
            <a:ext cx="3508096" cy="6242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15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”Läs förra lärdomen. Kan du visa den med materialet?”</a:t>
            </a:r>
            <a:endParaRPr lang="en-US" sz="1275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15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”Sju plus fem. Hur tänkte du?”</a:t>
            </a:r>
            <a:endParaRPr lang="en-US" sz="1275" dirty="0"/>
          </a:p>
        </p:txBody>
      </p:sp>
      <p:sp>
        <p:nvSpPr>
          <p:cNvPr id="40" name="Shape 38"/>
          <p:cNvSpPr/>
          <p:nvPr/>
        </p:nvSpPr>
        <p:spPr>
          <a:xfrm>
            <a:off x="6388456" y="2873629"/>
            <a:ext cx="1600200" cy="644125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6388456" y="2873629"/>
            <a:ext cx="5382616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7988656" y="2873629"/>
            <a:ext cx="9144" cy="644125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43" name="Text 41"/>
          <p:cNvSpPr txBox="1"/>
          <p:nvPr/>
        </p:nvSpPr>
        <p:spPr>
          <a:xfrm>
            <a:off x="6525616" y="2965069"/>
            <a:ext cx="1371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· Genomgången</a:t>
            </a:r>
            <a:endParaRPr lang="en-US" sz="1150" dirty="0"/>
          </a:p>
        </p:txBody>
      </p:sp>
      <p:sp>
        <p:nvSpPr>
          <p:cNvPr id="44" name="Text 42"/>
          <p:cNvSpPr txBox="1"/>
          <p:nvPr/>
        </p:nvSpPr>
        <p:spPr>
          <a:xfrm>
            <a:off x="6525616" y="3230245"/>
            <a:ext cx="1371600" cy="260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8–⁠18 min</a:t>
            </a:r>
            <a:endParaRPr lang="en-US" sz="1000" dirty="0"/>
          </a:p>
        </p:txBody>
      </p:sp>
      <p:sp>
        <p:nvSpPr>
          <p:cNvPr id="45" name="Text 43"/>
          <p:cNvSpPr txBox="1"/>
          <p:nvPr/>
        </p:nvSpPr>
        <p:spPr>
          <a:xfrm>
            <a:off x="8134960" y="2965069"/>
            <a:ext cx="3508096" cy="5069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15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”Vad kan talen handla om?”</a:t>
            </a:r>
            <a:endParaRPr lang="en-US" sz="1275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15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”Ungefär hur mycket blir det?”</a:t>
            </a:r>
            <a:endParaRPr lang="en-US" sz="1275" dirty="0"/>
          </a:p>
        </p:txBody>
      </p:sp>
      <p:sp>
        <p:nvSpPr>
          <p:cNvPr id="46" name="Shape 44"/>
          <p:cNvSpPr/>
          <p:nvPr/>
        </p:nvSpPr>
        <p:spPr>
          <a:xfrm>
            <a:off x="6388456" y="3517754"/>
            <a:ext cx="1600200" cy="756132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6388456" y="3517754"/>
            <a:ext cx="5382616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7988656" y="3517754"/>
            <a:ext cx="9144" cy="756132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49" name="Text 47"/>
          <p:cNvSpPr txBox="1"/>
          <p:nvPr/>
        </p:nvSpPr>
        <p:spPr>
          <a:xfrm>
            <a:off x="6525616" y="3609194"/>
            <a:ext cx="1371600" cy="365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· Åt andra hållet</a:t>
            </a:r>
            <a:endParaRPr lang="en-US" sz="1150" dirty="0"/>
          </a:p>
        </p:txBody>
      </p:sp>
      <p:sp>
        <p:nvSpPr>
          <p:cNvPr id="50" name="Text 48"/>
          <p:cNvSpPr txBox="1"/>
          <p:nvPr/>
        </p:nvSpPr>
        <p:spPr>
          <a:xfrm>
            <a:off x="6525616" y="3992607"/>
            <a:ext cx="1371600" cy="2538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18–⁠30 min</a:t>
            </a:r>
            <a:endParaRPr lang="en-US" sz="1000" dirty="0"/>
          </a:p>
        </p:txBody>
      </p:sp>
      <p:sp>
        <p:nvSpPr>
          <p:cNvPr id="51" name="Text 49"/>
          <p:cNvSpPr txBox="1"/>
          <p:nvPr/>
        </p:nvSpPr>
        <p:spPr>
          <a:xfrm>
            <a:off x="8134960" y="3609194"/>
            <a:ext cx="3508096" cy="618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15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”Vi räknar åt andra hållet. Vad bygger vi?”</a:t>
            </a:r>
            <a:endParaRPr lang="en-US" sz="1275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15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”Vad vet vi, och vad söker vi?”</a:t>
            </a:r>
            <a:endParaRPr lang="en-US" sz="1275" dirty="0"/>
          </a:p>
        </p:txBody>
      </p:sp>
      <p:sp>
        <p:nvSpPr>
          <p:cNvPr id="52" name="Shape 50"/>
          <p:cNvSpPr/>
          <p:nvPr/>
        </p:nvSpPr>
        <p:spPr>
          <a:xfrm>
            <a:off x="6388456" y="4273886"/>
            <a:ext cx="1600200" cy="644125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6388456" y="4273886"/>
            <a:ext cx="5382616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7988656" y="4273886"/>
            <a:ext cx="9144" cy="644125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55" name="Text 53"/>
          <p:cNvSpPr txBox="1"/>
          <p:nvPr/>
        </p:nvSpPr>
        <p:spPr>
          <a:xfrm>
            <a:off x="6525616" y="4365326"/>
            <a:ext cx="1371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· Bladet</a:t>
            </a:r>
            <a:endParaRPr lang="en-US" sz="1150" dirty="0"/>
          </a:p>
        </p:txBody>
      </p:sp>
      <p:sp>
        <p:nvSpPr>
          <p:cNvPr id="56" name="Text 54"/>
          <p:cNvSpPr txBox="1"/>
          <p:nvPr/>
        </p:nvSpPr>
        <p:spPr>
          <a:xfrm>
            <a:off x="6525616" y="4630502"/>
            <a:ext cx="1371600" cy="260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30–⁠52 min</a:t>
            </a:r>
            <a:endParaRPr lang="en-US" sz="1000" dirty="0"/>
          </a:p>
        </p:txBody>
      </p:sp>
      <p:sp>
        <p:nvSpPr>
          <p:cNvPr id="57" name="Text 55"/>
          <p:cNvSpPr txBox="1"/>
          <p:nvPr/>
        </p:nvSpPr>
        <p:spPr>
          <a:xfrm>
            <a:off x="8134960" y="4365326"/>
            <a:ext cx="3508096" cy="5069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15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”Visa med materialet vad du gjorde.”</a:t>
            </a:r>
            <a:endParaRPr lang="en-US" sz="1275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15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”Stämmer det? Räkna åt andra hållet.”</a:t>
            </a:r>
            <a:endParaRPr lang="en-US" sz="1275" dirty="0"/>
          </a:p>
        </p:txBody>
      </p:sp>
      <p:sp>
        <p:nvSpPr>
          <p:cNvPr id="58" name="Shape 56"/>
          <p:cNvSpPr/>
          <p:nvPr/>
        </p:nvSpPr>
        <p:spPr>
          <a:xfrm>
            <a:off x="6388456" y="4918012"/>
            <a:ext cx="1600200" cy="761365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6388456" y="4918012"/>
            <a:ext cx="5382616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7988656" y="4918012"/>
            <a:ext cx="9144" cy="761365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61" name="Text 59"/>
          <p:cNvSpPr txBox="1"/>
          <p:nvPr/>
        </p:nvSpPr>
        <p:spPr>
          <a:xfrm>
            <a:off x="6525616" y="5009452"/>
            <a:ext cx="1371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· Lärdomen</a:t>
            </a:r>
            <a:endParaRPr lang="en-US" sz="1150" dirty="0"/>
          </a:p>
        </p:txBody>
      </p:sp>
      <p:sp>
        <p:nvSpPr>
          <p:cNvPr id="62" name="Text 60"/>
          <p:cNvSpPr txBox="1"/>
          <p:nvPr/>
        </p:nvSpPr>
        <p:spPr>
          <a:xfrm>
            <a:off x="6525616" y="5274628"/>
            <a:ext cx="1371600" cy="3773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52–⁠60 min</a:t>
            </a:r>
            <a:endParaRPr lang="en-US" sz="1000" dirty="0"/>
          </a:p>
        </p:txBody>
      </p:sp>
      <p:sp>
        <p:nvSpPr>
          <p:cNvPr id="63" name="Text 61"/>
          <p:cNvSpPr txBox="1"/>
          <p:nvPr/>
        </p:nvSpPr>
        <p:spPr>
          <a:xfrm>
            <a:off x="8134960" y="5009452"/>
            <a:ext cx="3508096" cy="6242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15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”Vilka tre tal finns i båda? Vilket är helheten?”</a:t>
            </a:r>
            <a:endParaRPr lang="en-US" sz="1275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15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”Säg det till din kamrat först.”</a:t>
            </a:r>
            <a:endParaRPr lang="en-US" sz="1275" dirty="0"/>
          </a:p>
        </p:txBody>
      </p:sp>
      <p:sp>
        <p:nvSpPr>
          <p:cNvPr id="64" name="Shape 62"/>
          <p:cNvSpPr/>
          <p:nvPr/>
        </p:nvSpPr>
        <p:spPr>
          <a:xfrm>
            <a:off x="6388456" y="1792224"/>
            <a:ext cx="5382616" cy="3887153"/>
          </a:xfrm>
          <a:prstGeom prst="rect">
            <a:avLst/>
          </a:prstGeom>
          <a:ln w="12700">
            <a:solidFill>
              <a:srgbClr val="14202B"/>
            </a:solidFill>
            <a:prstDash val="solid"/>
          </a:ln>
        </p:spPr>
      </p:sp>
      <p:sp>
        <p:nvSpPr>
          <p:cNvPr id="65" name="Shape 63"/>
          <p:cNvSpPr/>
          <p:nvPr/>
        </p:nvSpPr>
        <p:spPr>
          <a:xfrm>
            <a:off x="6388456" y="5834825"/>
            <a:ext cx="5382616" cy="822008"/>
          </a:xfrm>
          <a:prstGeom prst="rect">
            <a:avLst/>
          </a:prstGeom>
          <a:solidFill>
            <a:srgbClr val="FBF3E4"/>
          </a:solidFill>
          <a:ln w="12700">
            <a:solidFill>
              <a:srgbClr val="FBF3E4"/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6388456" y="5834825"/>
            <a:ext cx="36576" cy="822008"/>
          </a:xfrm>
          <a:prstGeom prst="rect">
            <a:avLst/>
          </a:prstGeom>
          <a:solidFill>
            <a:srgbClr val="8A5A1E"/>
          </a:solidFill>
          <a:ln w="12700">
            <a:solidFill>
              <a:srgbClr val="8A5A1E"/>
            </a:solidFill>
            <a:prstDash val="solid"/>
          </a:ln>
        </p:spPr>
      </p:sp>
      <p:sp>
        <p:nvSpPr>
          <p:cNvPr id="67" name="Text 65"/>
          <p:cNvSpPr txBox="1"/>
          <p:nvPr/>
        </p:nvSpPr>
        <p:spPr>
          <a:xfrm>
            <a:off x="6580480" y="5944553"/>
            <a:ext cx="5016856" cy="602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 fler än sex elever arbetar de i fasta par, och du börjar hos paren som tvekade. Med ett udda antal arbetar tre tillsammans och turas om.</a:t>
            </a:r>
            <a:endParaRPr lang="en-US" sz="1150" dirty="0"/>
          </a:p>
        </p:txBody>
      </p:sp>
      <p:sp>
        <p:nvSpPr>
          <p:cNvPr id="68" name="Text 66"/>
          <p:cNvSpPr txBox="1"/>
          <p:nvPr/>
        </p:nvSpPr>
        <p:spPr>
          <a:xfrm>
            <a:off x="420624" y="6675120"/>
            <a:ext cx="11350447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75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© Niclas Fohlin · niclasfohlin.se/stodundervisning/fyra-raknesatten/lathund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03504"/>
          </a:xfrm>
          <a:prstGeom prst="rect">
            <a:avLst/>
          </a:prstGeom>
          <a:solidFill>
            <a:srgbClr val="1D4F91"/>
          </a:solidFill>
          <a:ln w="12700">
            <a:solidFill>
              <a:srgbClr val="1D4F9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20624" y="192024"/>
            <a:ext cx="1371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LATHUND</a:t>
            </a:r>
            <a:endParaRPr lang="en-US" sz="1275" dirty="0"/>
          </a:p>
        </p:txBody>
      </p:sp>
      <p:sp>
        <p:nvSpPr>
          <p:cNvPr id="4" name="Text 2"/>
          <p:cNvSpPr txBox="1"/>
          <p:nvPr/>
        </p:nvSpPr>
        <p:spPr>
          <a:xfrm>
            <a:off x="1792224" y="146304"/>
            <a:ext cx="758952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7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 kör ett pass: tio ental blir ett tiotal</a:t>
            </a:r>
            <a:endParaRPr lang="en-US" sz="1875" dirty="0"/>
          </a:p>
        </p:txBody>
      </p:sp>
      <p:sp>
        <p:nvSpPr>
          <p:cNvPr id="5" name="Text 3"/>
          <p:cNvSpPr txBox="1"/>
          <p:nvPr/>
        </p:nvSpPr>
        <p:spPr>
          <a:xfrm>
            <a:off x="8961120" y="192024"/>
            <a:ext cx="28346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75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ETT PASS · 2/4</a:t>
            </a:r>
            <a:endParaRPr lang="en-US" sz="1275" dirty="0"/>
          </a:p>
        </p:txBody>
      </p:sp>
      <p:sp>
        <p:nvSpPr>
          <p:cNvPr id="6" name="Shape 4"/>
          <p:cNvSpPr/>
          <p:nvPr/>
        </p:nvSpPr>
        <p:spPr>
          <a:xfrm>
            <a:off x="0" y="603504"/>
            <a:ext cx="12191695" cy="18288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385816" y="621792"/>
            <a:ext cx="18288" cy="6035040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20624" y="804672"/>
            <a:ext cx="4937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8A5A1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GRUPPEN · SEX ELEVER, NIVÅN MEDEL, VECKA 2, PASS 1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20624" y="1097280"/>
            <a:ext cx="4818888" cy="3471672"/>
          </a:xfrm>
          <a:prstGeom prst="rect">
            <a:avLst/>
          </a:prstGeom>
          <a:solidFill>
            <a:srgbClr val="F8FAFC"/>
          </a:solidFill>
          <a:ln w="9525">
            <a:solidFill>
              <a:srgbClr val="E1E6EB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57784" y="1188720"/>
            <a:ext cx="4544568" cy="3325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500"/>
              </a:spcAft>
              <a:buNone/>
            </a:pPr>
            <a:r>
              <a:rPr lang="en-US" sz="11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Läraren lägger 57 på räknemattans övre rad och 28 på den nedre och skjuter upp entalen och säger </a:t>
            </a:r>
            <a:pPr algn="l" indent="0" marL="0">
              <a:spcAft>
                <a:spcPts val="500"/>
              </a:spcAft>
              <a:buNone/>
            </a:pPr>
            <a:r>
              <a:rPr lang="en-US" sz="115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”Femton ental. Fler än nio ental? Växla.”</a:t>
            </a:r>
            <a:pPr algn="l" indent="0" marL="0">
              <a:spcAft>
                <a:spcPts val="500"/>
              </a:spcAft>
              <a:buNone/>
            </a:pPr>
            <a:r>
              <a:rPr lang="en-US" sz="11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Läraren byter tio ental mot en tiostav, skjuter upp tiotalen och skriver uppställningen bredvid, med en liten etta ovanför tiotalen.</a:t>
            </a:r>
            <a:endParaRPr lang="en-US" sz="1150" dirty="0"/>
          </a:p>
          <a:p>
            <a:pPr algn="l" indent="0" marL="0">
              <a:spcAft>
                <a:spcPts val="500"/>
              </a:spcAft>
              <a:buNone/>
            </a:pPr>
            <a:r>
              <a:rPr lang="en-US" sz="11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Alla räknar samma tal åt andra hållet, 85 − 28. Sara säger </a:t>
            </a:r>
            <a:pPr algn="l" indent="0" marL="0">
              <a:spcAft>
                <a:spcPts val="500"/>
              </a:spcAft>
              <a:buNone/>
            </a:pPr>
            <a:r>
              <a:rPr lang="en-US" sz="115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”Vi bygger bara 85, och 28 står på lappen.”</a:t>
            </a:r>
            <a:pPr algn="l" indent="0" marL="0">
              <a:spcAft>
                <a:spcPts val="500"/>
              </a:spcAft>
              <a:buNone/>
            </a:pPr>
            <a:r>
              <a:rPr lang="en-US" sz="11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Paren växlar en tiostav och lägger det de tar bort på den nedre raden. Melvin säger </a:t>
            </a:r>
            <a:pPr algn="l" indent="0" marL="0">
              <a:spcAft>
                <a:spcPts val="500"/>
              </a:spcAft>
              <a:buNone/>
            </a:pPr>
            <a:r>
              <a:rPr lang="en-US" sz="115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”57 är kvar, och raderna är 85 tillsammans.”</a:t>
            </a:r>
            <a:endParaRPr lang="en-US" sz="1150" dirty="0"/>
          </a:p>
          <a:p>
            <a:pPr algn="l" indent="0" marL="0">
              <a:spcAft>
                <a:spcPts val="500"/>
              </a:spcAft>
              <a:buNone/>
            </a:pPr>
            <a:r>
              <a:rPr lang="en-US" sz="11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På bladet skriver Melvin 46 + 38 = 714. Läraren frågar </a:t>
            </a:r>
            <a:pPr algn="l" indent="0" marL="0">
              <a:spcAft>
                <a:spcPts val="500"/>
              </a:spcAft>
              <a:buNone/>
            </a:pPr>
            <a:r>
              <a:rPr lang="en-US" sz="115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”Vad betyder ettan? Var finns den på mattan?”</a:t>
            </a:r>
            <a:pPr algn="l" indent="0" marL="0">
              <a:spcAft>
                <a:spcPts val="500"/>
              </a:spcAft>
              <a:buNone/>
            </a:pPr>
            <a:r>
              <a:rPr lang="en-US" sz="11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Melvin bygger om och skriver 84. Alva säger lärdomen, och läraren skriver </a:t>
            </a:r>
            <a:pPr algn="l" indent="0" marL="0">
              <a:spcAft>
                <a:spcPts val="500"/>
              </a:spcAft>
              <a:buNone/>
            </a:pPr>
            <a:r>
              <a:rPr lang="en-US" sz="115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”I addition blir tio ental ett tiotal, och i subtraktion blir ett tiotal tio ental.”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420624" y="4706112"/>
            <a:ext cx="4818888" cy="1082040"/>
          </a:xfrm>
          <a:prstGeom prst="rect">
            <a:avLst/>
          </a:prstGeom>
          <a:solidFill>
            <a:srgbClr val="FBF3E4"/>
          </a:solidFill>
          <a:ln w="12700">
            <a:solidFill>
              <a:srgbClr val="FBF3E4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20624" y="4706112"/>
            <a:ext cx="36576" cy="1082040"/>
          </a:xfrm>
          <a:prstGeom prst="rect">
            <a:avLst/>
          </a:prstGeom>
          <a:solidFill>
            <a:srgbClr val="8A5A1E"/>
          </a:solidFill>
          <a:ln w="12700">
            <a:solidFill>
              <a:srgbClr val="8A5A1E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12648" y="4815840"/>
            <a:ext cx="4453128" cy="862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5A1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DET JAG FÖRBEREDDE  </a:t>
            </a:r>
            <a:pPr algn="l" indent="0" marL="0"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Gjort 57 + 28 och 85 − 28 med tiobas och sagt orden högt. Arken för tiotal och ental, tiobas och en lapp per elev, bladen Addition 2 och Subtraktion 2, och Mina lärdomar.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420624" y="5925312"/>
            <a:ext cx="4818888" cy="731520"/>
          </a:xfrm>
          <a:prstGeom prst="rect">
            <a:avLst/>
          </a:prstGeom>
          <a:solidFill>
            <a:srgbClr val="FBF3E4"/>
          </a:solidFill>
          <a:ln w="12700">
            <a:solidFill>
              <a:srgbClr val="FBF3E4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20624" y="5925312"/>
            <a:ext cx="36576" cy="731520"/>
          </a:xfrm>
          <a:prstGeom prst="rect">
            <a:avLst/>
          </a:prstGeom>
          <a:solidFill>
            <a:srgbClr val="8A5A1E"/>
          </a:solidFill>
          <a:ln w="12700">
            <a:solidFill>
              <a:srgbClr val="8A5A1E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12648" y="6035040"/>
            <a:ext cx="44531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5A1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KLAR TIDIGT  </a:t>
            </a:r>
            <a:pPr algn="l" indent="0" marL="0"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Veckans andra blad, eller uppgifter ur matematikboken som passar veckans fokus.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5687568" y="804672"/>
            <a:ext cx="6309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8A5A1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60 MINUTER, STEG FÖR STEG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5687568" y="1097280"/>
            <a:ext cx="6089904" cy="320040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5824728" y="1161288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TID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7013448" y="1097280"/>
            <a:ext cx="9144" cy="320040"/>
          </a:xfrm>
          <a:prstGeom prst="rect">
            <a:avLst/>
          </a:prstGeom>
          <a:solidFill>
            <a:srgbClr val="4A5361"/>
          </a:solidFill>
          <a:ln w="12700">
            <a:solidFill>
              <a:srgbClr val="4A5361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7159752" y="1161288"/>
            <a:ext cx="448970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VAD HÄNDER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5687568" y="1417320"/>
            <a:ext cx="1325880" cy="1032002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7013448" y="1417320"/>
            <a:ext cx="9144" cy="1032002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5824728" y="1508760"/>
            <a:ext cx="10972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Före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7159752" y="1508760"/>
            <a:ext cx="4489704" cy="8948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Förberedelse</a:t>
            </a:r>
            <a:endParaRPr lang="en-US" sz="1275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Räkna 57 + 28 och 85 − 28 själv med tiobas. Lägg fram arken för tiotal och ental, tiobas, lappar, tavlor och Addition 2 och Subtraktion 2.</a:t>
            </a:r>
            <a:endParaRPr lang="en-US" sz="1275" dirty="0"/>
          </a:p>
        </p:txBody>
      </p:sp>
      <p:sp>
        <p:nvSpPr>
          <p:cNvPr id="26" name="Shape 24"/>
          <p:cNvSpPr/>
          <p:nvPr/>
        </p:nvSpPr>
        <p:spPr>
          <a:xfrm>
            <a:off x="5687568" y="2449322"/>
            <a:ext cx="1325880" cy="841502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5687568" y="2449322"/>
            <a:ext cx="608990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7013448" y="2449322"/>
            <a:ext cx="9144" cy="841502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5824728" y="2540762"/>
            <a:ext cx="10972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0–8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7159752" y="2540762"/>
            <a:ext cx="4489704" cy="7043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· Uppvärmningen</a:t>
            </a:r>
            <a:endParaRPr lang="en-US" sz="1275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Förra lärdomen, 52 med sifferkort och tiobas, och talfakta som sju plus fem.</a:t>
            </a:r>
            <a:endParaRPr lang="en-US" sz="1275" dirty="0"/>
          </a:p>
        </p:txBody>
      </p:sp>
      <p:sp>
        <p:nvSpPr>
          <p:cNvPr id="31" name="Shape 29"/>
          <p:cNvSpPr/>
          <p:nvPr/>
        </p:nvSpPr>
        <p:spPr>
          <a:xfrm>
            <a:off x="5687568" y="3290824"/>
            <a:ext cx="1325880" cy="841502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5687568" y="3290824"/>
            <a:ext cx="608990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7013448" y="3290824"/>
            <a:ext cx="9144" cy="841502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5824728" y="3382264"/>
            <a:ext cx="10972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8–18</a:t>
            </a:r>
            <a:endParaRPr lang="en-US" sz="1200" dirty="0"/>
          </a:p>
        </p:txBody>
      </p:sp>
      <p:sp>
        <p:nvSpPr>
          <p:cNvPr id="35" name="Text 33"/>
          <p:cNvSpPr txBox="1"/>
          <p:nvPr/>
        </p:nvSpPr>
        <p:spPr>
          <a:xfrm>
            <a:off x="7159752" y="3382264"/>
            <a:ext cx="4489704" cy="7043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· Genomgången</a:t>
            </a:r>
            <a:endParaRPr lang="en-US" sz="1275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 visar 57 + 28 och tänker högt. Visa sist felet 57 + 28 = 715.</a:t>
            </a:r>
            <a:endParaRPr lang="en-US" sz="1275" dirty="0"/>
          </a:p>
        </p:txBody>
      </p:sp>
      <p:sp>
        <p:nvSpPr>
          <p:cNvPr id="36" name="Shape 34"/>
          <p:cNvSpPr/>
          <p:nvPr/>
        </p:nvSpPr>
        <p:spPr>
          <a:xfrm>
            <a:off x="5687568" y="4132326"/>
            <a:ext cx="1325880" cy="841502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687568" y="4132326"/>
            <a:ext cx="608990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7013448" y="4132326"/>
            <a:ext cx="9144" cy="841502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39" name="Text 37"/>
          <p:cNvSpPr txBox="1"/>
          <p:nvPr/>
        </p:nvSpPr>
        <p:spPr>
          <a:xfrm>
            <a:off x="5824728" y="4223766"/>
            <a:ext cx="10972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18–30</a:t>
            </a:r>
            <a:endParaRPr lang="en-US" sz="1200" dirty="0"/>
          </a:p>
        </p:txBody>
      </p:sp>
      <p:sp>
        <p:nvSpPr>
          <p:cNvPr id="40" name="Text 38"/>
          <p:cNvSpPr txBox="1"/>
          <p:nvPr/>
        </p:nvSpPr>
        <p:spPr>
          <a:xfrm>
            <a:off x="7159752" y="4223766"/>
            <a:ext cx="4489704" cy="7043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· Åt andra hållet</a:t>
            </a:r>
            <a:endParaRPr lang="en-US" sz="1275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Paren räknar 85 − 28. En bygger och en skriver, och de byter till nästa uppgift med samma tal, som 85 − 57.</a:t>
            </a:r>
            <a:endParaRPr lang="en-US" sz="1275" dirty="0"/>
          </a:p>
        </p:txBody>
      </p:sp>
      <p:sp>
        <p:nvSpPr>
          <p:cNvPr id="41" name="Shape 39"/>
          <p:cNvSpPr/>
          <p:nvPr/>
        </p:nvSpPr>
        <p:spPr>
          <a:xfrm>
            <a:off x="5687568" y="4973828"/>
            <a:ext cx="1325880" cy="841502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687568" y="4973828"/>
            <a:ext cx="608990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7013448" y="4973828"/>
            <a:ext cx="9144" cy="841502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44" name="Text 42"/>
          <p:cNvSpPr txBox="1"/>
          <p:nvPr/>
        </p:nvSpPr>
        <p:spPr>
          <a:xfrm>
            <a:off x="5824728" y="5065268"/>
            <a:ext cx="10972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30–52</a:t>
            </a:r>
            <a:endParaRPr lang="en-US" sz="1200" dirty="0"/>
          </a:p>
        </p:txBody>
      </p:sp>
      <p:sp>
        <p:nvSpPr>
          <p:cNvPr id="45" name="Text 43"/>
          <p:cNvSpPr txBox="1"/>
          <p:nvPr/>
        </p:nvSpPr>
        <p:spPr>
          <a:xfrm>
            <a:off x="7159752" y="5065268"/>
            <a:ext cx="4489704" cy="7043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· Bladet</a:t>
            </a:r>
            <a:endParaRPr lang="en-US" sz="1275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Eleven räknar 46 + 38 och vidare på bladet. Du går runt och frågar.</a:t>
            </a:r>
            <a:endParaRPr lang="en-US" sz="1275" dirty="0"/>
          </a:p>
        </p:txBody>
      </p:sp>
      <p:sp>
        <p:nvSpPr>
          <p:cNvPr id="46" name="Shape 44"/>
          <p:cNvSpPr/>
          <p:nvPr/>
        </p:nvSpPr>
        <p:spPr>
          <a:xfrm>
            <a:off x="5687568" y="5815330"/>
            <a:ext cx="1325880" cy="841502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5687568" y="5815330"/>
            <a:ext cx="608990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7013448" y="5815330"/>
            <a:ext cx="9144" cy="841502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49" name="Text 47"/>
          <p:cNvSpPr txBox="1"/>
          <p:nvPr/>
        </p:nvSpPr>
        <p:spPr>
          <a:xfrm>
            <a:off x="5824728" y="5906770"/>
            <a:ext cx="10972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52–60</a:t>
            </a:r>
            <a:endParaRPr lang="en-US" sz="1200" dirty="0"/>
          </a:p>
        </p:txBody>
      </p:sp>
      <p:sp>
        <p:nvSpPr>
          <p:cNvPr id="50" name="Text 48"/>
          <p:cNvSpPr txBox="1"/>
          <p:nvPr/>
        </p:nvSpPr>
        <p:spPr>
          <a:xfrm>
            <a:off x="7159752" y="5906770"/>
            <a:ext cx="4489704" cy="7043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· Lärdomen</a:t>
            </a:r>
            <a:endParaRPr lang="en-US" sz="1275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57 + 28 och 85 − 28 bredvid varandra, och 85 är helheten. Elevens mening på väggplanschen och i Mina lärdomar.</a:t>
            </a:r>
            <a:endParaRPr lang="en-US" sz="1275" dirty="0"/>
          </a:p>
        </p:txBody>
      </p:sp>
      <p:sp>
        <p:nvSpPr>
          <p:cNvPr id="51" name="Shape 49"/>
          <p:cNvSpPr/>
          <p:nvPr/>
        </p:nvSpPr>
        <p:spPr>
          <a:xfrm>
            <a:off x="5687568" y="1097280"/>
            <a:ext cx="6089904" cy="5559552"/>
          </a:xfrm>
          <a:prstGeom prst="rect">
            <a:avLst/>
          </a:prstGeom>
          <a:ln w="12700">
            <a:solidFill>
              <a:srgbClr val="14202B"/>
            </a:solidFill>
            <a:prstDash val="solid"/>
          </a:ln>
        </p:spPr>
      </p:sp>
      <p:sp>
        <p:nvSpPr>
          <p:cNvPr id="52" name="Text 50"/>
          <p:cNvSpPr txBox="1"/>
          <p:nvPr/>
        </p:nvSpPr>
        <p:spPr>
          <a:xfrm>
            <a:off x="420624" y="6675120"/>
            <a:ext cx="11350447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75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© Niclas Fohlin · niclasfohlin.se/stodundervisning/fyra-raknesatten/lathund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03504"/>
          </a:xfrm>
          <a:prstGeom prst="rect">
            <a:avLst/>
          </a:prstGeom>
          <a:solidFill>
            <a:srgbClr val="1D4F91"/>
          </a:solidFill>
          <a:ln w="12700">
            <a:solidFill>
              <a:srgbClr val="1D4F9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20624" y="192024"/>
            <a:ext cx="1371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LATHUND</a:t>
            </a:r>
            <a:endParaRPr lang="en-US" sz="1275" dirty="0"/>
          </a:p>
        </p:txBody>
      </p:sp>
      <p:sp>
        <p:nvSpPr>
          <p:cNvPr id="4" name="Text 2"/>
          <p:cNvSpPr txBox="1"/>
          <p:nvPr/>
        </p:nvSpPr>
        <p:spPr>
          <a:xfrm>
            <a:off x="1792224" y="146304"/>
            <a:ext cx="758952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7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Säg varje gång</a:t>
            </a:r>
            <a:endParaRPr lang="en-US" sz="1875" dirty="0"/>
          </a:p>
        </p:txBody>
      </p:sp>
      <p:sp>
        <p:nvSpPr>
          <p:cNvPr id="5" name="Text 3"/>
          <p:cNvSpPr txBox="1"/>
          <p:nvPr/>
        </p:nvSpPr>
        <p:spPr>
          <a:xfrm>
            <a:off x="8961120" y="192024"/>
            <a:ext cx="28346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75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MALLEN · 3/4</a:t>
            </a:r>
            <a:endParaRPr lang="en-US" sz="1275" dirty="0"/>
          </a:p>
        </p:txBody>
      </p:sp>
      <p:sp>
        <p:nvSpPr>
          <p:cNvPr id="6" name="Shape 4"/>
          <p:cNvSpPr/>
          <p:nvPr/>
        </p:nvSpPr>
        <p:spPr>
          <a:xfrm>
            <a:off x="0" y="603504"/>
            <a:ext cx="12191695" cy="402336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987552"/>
            <a:ext cx="12191695" cy="18288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192024" y="694944"/>
            <a:ext cx="6583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ETT KORT PER ELEV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6035040" y="694944"/>
            <a:ext cx="5943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NAMN: ______________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92024" y="1143000"/>
            <a:ext cx="1180764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D4F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SÄG DET HÖGT FÖR DIG SJÄLV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329184" y="1472184"/>
            <a:ext cx="562950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NÄR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6233008" y="1472184"/>
            <a:ext cx="562950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SÄG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192024" y="1783080"/>
            <a:ext cx="11807647" cy="13716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329184" y="1783080"/>
            <a:ext cx="5629504" cy="7827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Talraden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6233008" y="1783080"/>
            <a:ext cx="5629504" cy="7827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Ligger talen nära i subtraktion? Räkna upp. Annars tiotalen först.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192024" y="2565806"/>
            <a:ext cx="11807647" cy="13716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329184" y="2565806"/>
            <a:ext cx="5629504" cy="7827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Addition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6233008" y="2565806"/>
            <a:ext cx="5629504" cy="7827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Entalen under entalen. Fler än nio ental? Växla.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192024" y="3348533"/>
            <a:ext cx="11807647" cy="13716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329184" y="3348533"/>
            <a:ext cx="5629504" cy="7827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Subtraktion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6233008" y="3348533"/>
            <a:ext cx="5629504" cy="7827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Räcker inte entalen? Växla.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192024" y="4131259"/>
            <a:ext cx="11807647" cy="13716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329184" y="4131259"/>
            <a:ext cx="5629504" cy="7827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Multiplikation</a:t>
            </a:r>
            <a:endParaRPr lang="en-US" sz="1400" dirty="0"/>
          </a:p>
        </p:txBody>
      </p:sp>
      <p:sp>
        <p:nvSpPr>
          <p:cNvPr id="24" name="Text 22"/>
          <p:cNvSpPr txBox="1"/>
          <p:nvPr/>
        </p:nvSpPr>
        <p:spPr>
          <a:xfrm>
            <a:off x="6233008" y="4131259"/>
            <a:ext cx="5629504" cy="7827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Hur många rader? Hur många i varje rad?</a:t>
            </a:r>
            <a:endParaRPr lang="en-US" sz="1400" dirty="0"/>
          </a:p>
        </p:txBody>
      </p:sp>
      <p:sp>
        <p:nvSpPr>
          <p:cNvPr id="25" name="Shape 23"/>
          <p:cNvSpPr/>
          <p:nvPr/>
        </p:nvSpPr>
        <p:spPr>
          <a:xfrm>
            <a:off x="192024" y="4913986"/>
            <a:ext cx="11807647" cy="13716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329184" y="4913986"/>
            <a:ext cx="5629504" cy="7827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Division</a:t>
            </a:r>
            <a:endParaRPr lang="en-US" sz="1400" dirty="0"/>
          </a:p>
        </p:txBody>
      </p:sp>
      <p:sp>
        <p:nvSpPr>
          <p:cNvPr id="27" name="Text 25"/>
          <p:cNvSpPr txBox="1"/>
          <p:nvPr/>
        </p:nvSpPr>
        <p:spPr>
          <a:xfrm>
            <a:off x="6233008" y="4913986"/>
            <a:ext cx="5629504" cy="7827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Hur många rader, eller hur många i varje rad? Blir ett tiotal över? Växla.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192024" y="5696712"/>
            <a:ext cx="11807647" cy="13716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0" y="5833872"/>
            <a:ext cx="12191695" cy="822960"/>
          </a:xfrm>
          <a:prstGeom prst="rect">
            <a:avLst/>
          </a:prstGeom>
          <a:solidFill>
            <a:srgbClr val="FBF3E4"/>
          </a:solidFill>
          <a:ln w="12700">
            <a:solidFill>
              <a:srgbClr val="FBF3E4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0" y="5833872"/>
            <a:ext cx="12191695" cy="18288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420624" y="5925312"/>
            <a:ext cx="11350447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Räkna åt andra hållet, och i division lägger du till resten. Stämmer det?</a:t>
            </a:r>
            <a:endParaRPr lang="en-US" sz="1250" dirty="0"/>
          </a:p>
        </p:txBody>
      </p:sp>
      <p:sp>
        <p:nvSpPr>
          <p:cNvPr id="32" name="Text 30"/>
          <p:cNvSpPr txBox="1"/>
          <p:nvPr/>
        </p:nvSpPr>
        <p:spPr>
          <a:xfrm>
            <a:off x="420624" y="6675120"/>
            <a:ext cx="11350447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75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© Niclas Fohlin · niclasfohlin.se/stodundervisning/fyra-raknesatten/lathund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03504"/>
          </a:xfrm>
          <a:prstGeom prst="rect">
            <a:avLst/>
          </a:prstGeom>
          <a:solidFill>
            <a:srgbClr val="1D4F91"/>
          </a:solidFill>
          <a:ln w="12700">
            <a:solidFill>
              <a:srgbClr val="1D4F9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20624" y="192024"/>
            <a:ext cx="1371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LATHUND</a:t>
            </a:r>
            <a:endParaRPr lang="en-US" sz="1275" dirty="0"/>
          </a:p>
        </p:txBody>
      </p:sp>
      <p:sp>
        <p:nvSpPr>
          <p:cNvPr id="4" name="Text 2"/>
          <p:cNvSpPr txBox="1"/>
          <p:nvPr/>
        </p:nvSpPr>
        <p:spPr>
          <a:xfrm>
            <a:off x="1792224" y="146304"/>
            <a:ext cx="758952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7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Vad du behöver för kursen</a:t>
            </a:r>
            <a:endParaRPr lang="en-US" sz="1875" dirty="0"/>
          </a:p>
        </p:txBody>
      </p:sp>
      <p:sp>
        <p:nvSpPr>
          <p:cNvPr id="5" name="Text 3"/>
          <p:cNvSpPr txBox="1"/>
          <p:nvPr/>
        </p:nvSpPr>
        <p:spPr>
          <a:xfrm>
            <a:off x="8961120" y="192024"/>
            <a:ext cx="28346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75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MATERIAL · 4/4</a:t>
            </a:r>
            <a:endParaRPr lang="en-US" sz="1275" dirty="0"/>
          </a:p>
        </p:txBody>
      </p:sp>
      <p:sp>
        <p:nvSpPr>
          <p:cNvPr id="6" name="Shape 4"/>
          <p:cNvSpPr/>
          <p:nvPr/>
        </p:nvSpPr>
        <p:spPr>
          <a:xfrm>
            <a:off x="0" y="603504"/>
            <a:ext cx="12191695" cy="1143000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1728216"/>
            <a:ext cx="12191695" cy="18288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20624" y="704088"/>
            <a:ext cx="355793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TALKRAV 1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420624" y="932688"/>
            <a:ext cx="355793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Samma tal åt båda hållen</a:t>
            </a:r>
            <a:endParaRPr lang="en-US" sz="1425" dirty="0"/>
          </a:p>
        </p:txBody>
      </p:sp>
      <p:sp>
        <p:nvSpPr>
          <p:cNvPr id="10" name="Text 8"/>
          <p:cNvSpPr txBox="1"/>
          <p:nvPr/>
        </p:nvSpPr>
        <p:spPr>
          <a:xfrm>
            <a:off x="420624" y="1188720"/>
            <a:ext cx="351221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Uppgiften och uträkningen åt andra hållet har samma tal, så att sambandet syns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106570" y="603504"/>
            <a:ext cx="9144" cy="1124712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344314" y="704088"/>
            <a:ext cx="355793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TALKRAV 2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4344314" y="932688"/>
            <a:ext cx="355793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 och utan växling</a:t>
            </a:r>
            <a:endParaRPr lang="en-US" sz="1425" dirty="0"/>
          </a:p>
        </p:txBody>
      </p:sp>
      <p:sp>
        <p:nvSpPr>
          <p:cNvPr id="14" name="Text 12"/>
          <p:cNvSpPr txBox="1"/>
          <p:nvPr/>
        </p:nvSpPr>
        <p:spPr>
          <a:xfrm>
            <a:off x="4344314" y="1188720"/>
            <a:ext cx="351221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Blanda uppgifter med och utan växling, så att eleven avgör när det behövs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8030261" y="603504"/>
            <a:ext cx="9144" cy="1124712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68005" y="704088"/>
            <a:ext cx="355793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TALKRAV 3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8268005" y="932688"/>
            <a:ext cx="355793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Kända talfakta</a:t>
            </a:r>
            <a:endParaRPr lang="en-US" sz="1425" dirty="0"/>
          </a:p>
        </p:txBody>
      </p:sp>
      <p:sp>
        <p:nvSpPr>
          <p:cNvPr id="18" name="Text 16"/>
          <p:cNvSpPr txBox="1"/>
          <p:nvPr/>
        </p:nvSpPr>
        <p:spPr>
          <a:xfrm>
            <a:off x="8268005" y="1188720"/>
            <a:ext cx="351221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Välj tal där eleven kan talfakta, så att det nya får all uppmärksamhet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345936" y="1746504"/>
            <a:ext cx="18288" cy="4910328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420624" y="1892808"/>
            <a:ext cx="5760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8A5A1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VAR MATERIALET FINNS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420624" y="2157984"/>
            <a:ext cx="5669280" cy="462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2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Tiobas och sifferkort.</a:t>
            </a:r>
            <a:pPr algn="l" indent="0" marL="0">
              <a:buNone/>
            </a:pPr>
            <a:r>
              <a:rPr lang="en-US" sz="122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20 ental, 15 tiostavar och 6 hundraplattor per elev, och en sats sifferkort eller NCM:s positionskort.</a:t>
            </a:r>
            <a:endParaRPr lang="en-US" sz="1225" dirty="0"/>
          </a:p>
        </p:txBody>
      </p:sp>
      <p:sp>
        <p:nvSpPr>
          <p:cNvPr id="22" name="Text 20"/>
          <p:cNvSpPr txBox="1"/>
          <p:nvPr/>
        </p:nvSpPr>
        <p:spPr>
          <a:xfrm>
            <a:off x="420624" y="2674938"/>
            <a:ext cx="5669280" cy="462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2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Multilink.</a:t>
            </a:r>
            <a:pPr algn="l" indent="0" marL="0">
              <a:buNone/>
            </a:pPr>
            <a:r>
              <a:rPr lang="en-US" sz="122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Kuber på 2 cm som går att sätta ihop, omkring 100 per elev i vecka 5–⁠8.</a:t>
            </a:r>
            <a:endParaRPr lang="en-US" sz="1225" dirty="0"/>
          </a:p>
        </p:txBody>
      </p:sp>
      <p:sp>
        <p:nvSpPr>
          <p:cNvPr id="23" name="Text 21"/>
          <p:cNvSpPr txBox="1"/>
          <p:nvPr/>
        </p:nvSpPr>
        <p:spPr>
          <a:xfrm>
            <a:off x="420624" y="3191891"/>
            <a:ext cx="5669280" cy="656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2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Bladen och mallarna.</a:t>
            </a:r>
            <a:pPr algn="l" indent="0" marL="0">
              <a:buNone/>
            </a:pPr>
            <a:r>
              <a:rPr lang="en-US" sz="122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Övningsbladen, kartläggningen, Mina lärdomar och läxan under Kursens material i metoden, och räknemattan, talrutan och talraderna i planeringsmallarna.</a:t>
            </a:r>
            <a:endParaRPr lang="en-US" sz="1225" dirty="0"/>
          </a:p>
        </p:txBody>
      </p:sp>
      <p:sp>
        <p:nvSpPr>
          <p:cNvPr id="24" name="Text 22"/>
          <p:cNvSpPr txBox="1"/>
          <p:nvPr/>
        </p:nvSpPr>
        <p:spPr>
          <a:xfrm>
            <a:off x="420624" y="3903313"/>
            <a:ext cx="5669280" cy="462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2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Talen.</a:t>
            </a:r>
            <a:pPr algn="l" indent="0" marL="0">
              <a:buNone/>
            </a:pPr>
            <a:r>
              <a:rPr lang="en-US" sz="122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Tabellen Talen och bladen i veckorna i metoden, för gruppens nivå.</a:t>
            </a:r>
            <a:endParaRPr lang="en-US" sz="1225" dirty="0"/>
          </a:p>
        </p:txBody>
      </p:sp>
      <p:sp>
        <p:nvSpPr>
          <p:cNvPr id="25" name="Text 23"/>
          <p:cNvSpPr txBox="1"/>
          <p:nvPr/>
        </p:nvSpPr>
        <p:spPr>
          <a:xfrm>
            <a:off x="420624" y="4420267"/>
            <a:ext cx="5669280" cy="438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50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Räknemattan är tre stående A4, ett per talsort. Kortet på tredje sidan ligger framför eleven.</a:t>
            </a:r>
            <a:endParaRPr lang="en-US" sz="1150" dirty="0"/>
          </a:p>
        </p:txBody>
      </p:sp>
      <p:sp>
        <p:nvSpPr>
          <p:cNvPr id="26" name="Shape 24"/>
          <p:cNvSpPr/>
          <p:nvPr/>
        </p:nvSpPr>
        <p:spPr>
          <a:xfrm>
            <a:off x="420624" y="5050568"/>
            <a:ext cx="5641848" cy="1606264"/>
          </a:xfrm>
          <a:prstGeom prst="rect">
            <a:avLst/>
          </a:prstGeom>
          <a:solidFill>
            <a:srgbClr val="FFFFFF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29768" y="5059712"/>
            <a:ext cx="5623560" cy="310896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557784" y="5114576"/>
            <a:ext cx="536752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PÅ BORDET NÄR PASSET BÖRJAR</a:t>
            </a:r>
            <a:endParaRPr lang="en-US" sz="1200" dirty="0"/>
          </a:p>
        </p:txBody>
      </p:sp>
      <p:sp>
        <p:nvSpPr>
          <p:cNvPr id="29" name="Text 27"/>
          <p:cNvSpPr txBox="1"/>
          <p:nvPr/>
        </p:nvSpPr>
        <p:spPr>
          <a:xfrm>
            <a:off x="557784" y="5471192"/>
            <a:ext cx="2697480" cy="38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Räknemattan, tiobas och sifferkort i vecka 1–4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3328416" y="5471192"/>
            <a:ext cx="2697480" cy="38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Multilink och talrutan i vecka 5–8, sifferkort i vecka 6–7</a:t>
            </a:r>
            <a:endParaRPr lang="en-US" sz="1200" dirty="0"/>
          </a:p>
        </p:txBody>
      </p:sp>
      <p:sp>
        <p:nvSpPr>
          <p:cNvPr id="31" name="Text 29"/>
          <p:cNvSpPr txBox="1"/>
          <p:nvPr/>
        </p:nvSpPr>
        <p:spPr>
          <a:xfrm>
            <a:off x="557784" y="5854213"/>
            <a:ext cx="2697480" cy="38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Tomma talrader i vecka 1 och 4, och en lapp för talet som tas bort</a:t>
            </a:r>
            <a:endParaRPr lang="en-US" sz="1200" dirty="0"/>
          </a:p>
        </p:txBody>
      </p:sp>
      <p:sp>
        <p:nvSpPr>
          <p:cNvPr id="32" name="Text 30"/>
          <p:cNvSpPr txBox="1"/>
          <p:nvPr/>
        </p:nvSpPr>
        <p:spPr>
          <a:xfrm>
            <a:off x="3328416" y="5854213"/>
            <a:ext cx="2697480" cy="38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liten tavla, en penna och kortet per elev</a:t>
            </a:r>
            <a:endParaRPr lang="en-US" sz="1200" dirty="0"/>
          </a:p>
        </p:txBody>
      </p:sp>
      <p:sp>
        <p:nvSpPr>
          <p:cNvPr id="33" name="Text 31"/>
          <p:cNvSpPr txBox="1"/>
          <p:nvPr/>
        </p:nvSpPr>
        <p:spPr>
          <a:xfrm>
            <a:off x="557784" y="6237235"/>
            <a:ext cx="2697480" cy="38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Veckans blad</a:t>
            </a:r>
            <a:endParaRPr lang="en-US" sz="1200" dirty="0"/>
          </a:p>
        </p:txBody>
      </p:sp>
      <p:sp>
        <p:nvSpPr>
          <p:cNvPr id="34" name="Text 32"/>
          <p:cNvSpPr txBox="1"/>
          <p:nvPr/>
        </p:nvSpPr>
        <p:spPr>
          <a:xfrm>
            <a:off x="3328416" y="6237235"/>
            <a:ext cx="2697480" cy="38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Mina lärdomar i elevens mapp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6647688" y="1892808"/>
            <a:ext cx="5120640" cy="2555621"/>
          </a:xfrm>
          <a:prstGeom prst="rect">
            <a:avLst/>
          </a:prstGeom>
          <a:solidFill>
            <a:srgbClr val="FFFFFF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656832" y="1901952"/>
            <a:ext cx="5102352" cy="310896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6784848" y="1956816"/>
            <a:ext cx="4846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FÖRE FÖRSTA PASSET</a:t>
            </a:r>
            <a:endParaRPr lang="en-US" sz="1200" dirty="0"/>
          </a:p>
        </p:txBody>
      </p:sp>
      <p:sp>
        <p:nvSpPr>
          <p:cNvPr id="38" name="Text 36"/>
          <p:cNvSpPr txBox="1"/>
          <p:nvPr/>
        </p:nvSpPr>
        <p:spPr>
          <a:xfrm>
            <a:off x="6793992" y="2313432"/>
            <a:ext cx="493776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Skriv ut kartläggningens blad och lärarens protokoll.</a:t>
            </a:r>
            <a:endParaRPr lang="en-US" sz="1100" dirty="0"/>
          </a:p>
        </p:txBody>
      </p:sp>
      <p:sp>
        <p:nvSpPr>
          <p:cNvPr id="39" name="Text 37"/>
          <p:cNvSpPr txBox="1"/>
          <p:nvPr/>
        </p:nvSpPr>
        <p:spPr>
          <a:xfrm>
            <a:off x="6793992" y="2578608"/>
            <a:ext cx="493776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Gör kartläggningen veckan före kursen och bestäm gruppens nivå.</a:t>
            </a:r>
            <a:endParaRPr lang="en-US" sz="1100" dirty="0"/>
          </a:p>
        </p:txBody>
      </p:sp>
      <p:sp>
        <p:nvSpPr>
          <p:cNvPr id="40" name="Text 38"/>
          <p:cNvSpPr txBox="1"/>
          <p:nvPr/>
        </p:nvSpPr>
        <p:spPr>
          <a:xfrm>
            <a:off x="6793992" y="2843784"/>
            <a:ext cx="4937760" cy="56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Samla och skriv ut per elev: tiobas, sifferkort, multilink, räknemattans ark, Tomma talrader, Addition 1, Subtraktion 1, Mina lärdomar, läxan Åt båda hållen och kortet Säg varje gång.</a:t>
            </a:r>
            <a:endParaRPr lang="en-US" sz="1100" dirty="0"/>
          </a:p>
        </p:txBody>
      </p:sp>
      <p:sp>
        <p:nvSpPr>
          <p:cNvPr id="41" name="Text 39"/>
          <p:cNvSpPr txBox="1"/>
          <p:nvPr/>
        </p:nvSpPr>
        <p:spPr>
          <a:xfrm>
            <a:off x="6793992" y="3404235"/>
            <a:ext cx="4937760" cy="385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Läs vecka 1 under Kursens material i metoden, och räkna första talet åt båda hållen.</a:t>
            </a:r>
            <a:endParaRPr lang="en-US" sz="1100" dirty="0"/>
          </a:p>
        </p:txBody>
      </p:sp>
      <p:sp>
        <p:nvSpPr>
          <p:cNvPr id="42" name="Text 40"/>
          <p:cNvSpPr txBox="1"/>
          <p:nvPr/>
        </p:nvSpPr>
        <p:spPr>
          <a:xfrm>
            <a:off x="6793992" y="3790061"/>
            <a:ext cx="493776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Sätt upp en väggplansch för lärdomarna.</a:t>
            </a:r>
            <a:endParaRPr lang="en-US" sz="1100" dirty="0"/>
          </a:p>
        </p:txBody>
      </p:sp>
      <p:sp>
        <p:nvSpPr>
          <p:cNvPr id="43" name="Text 41"/>
          <p:cNvSpPr txBox="1"/>
          <p:nvPr/>
        </p:nvSpPr>
        <p:spPr>
          <a:xfrm>
            <a:off x="6793992" y="4055237"/>
            <a:ext cx="493776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Prata med varje elev i åk 7 om ett eget mål.</a:t>
            </a:r>
            <a:endParaRPr lang="en-US" sz="1100" dirty="0"/>
          </a:p>
        </p:txBody>
      </p:sp>
      <p:sp>
        <p:nvSpPr>
          <p:cNvPr id="44" name="Shape 42"/>
          <p:cNvSpPr/>
          <p:nvPr/>
        </p:nvSpPr>
        <p:spPr>
          <a:xfrm>
            <a:off x="6647688" y="4649597"/>
            <a:ext cx="5120640" cy="2007235"/>
          </a:xfrm>
          <a:prstGeom prst="rect">
            <a:avLst/>
          </a:prstGeom>
          <a:solidFill>
            <a:srgbClr val="FFFFFF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6656832" y="4658741"/>
            <a:ext cx="5102352" cy="310896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46" name="Text 44"/>
          <p:cNvSpPr txBox="1"/>
          <p:nvPr/>
        </p:nvSpPr>
        <p:spPr>
          <a:xfrm>
            <a:off x="6784848" y="4713605"/>
            <a:ext cx="4846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UPPFÖLJNING</a:t>
            </a:r>
            <a:endParaRPr lang="en-US" sz="1200" dirty="0"/>
          </a:p>
        </p:txBody>
      </p:sp>
      <p:sp>
        <p:nvSpPr>
          <p:cNvPr id="47" name="Text 45"/>
          <p:cNvSpPr txBox="1"/>
          <p:nvPr/>
        </p:nvSpPr>
        <p:spPr>
          <a:xfrm>
            <a:off x="6793992" y="5070221"/>
            <a:ext cx="4846320" cy="2700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Före kursen:</a:t>
            </a:r>
            <a:pPr algn="l" indent="0" marL="0">
              <a:buNone/>
            </a:pPr>
            <a:r>
              <a:rPr lang="en-US" sz="112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Kartläggningen, med lärarens protokoll.</a:t>
            </a:r>
            <a:endParaRPr lang="en-US" sz="1125" dirty="0"/>
          </a:p>
        </p:txBody>
      </p:sp>
      <p:sp>
        <p:nvSpPr>
          <p:cNvPr id="48" name="Text 46"/>
          <p:cNvSpPr txBox="1"/>
          <p:nvPr/>
        </p:nvSpPr>
        <p:spPr>
          <a:xfrm>
            <a:off x="6793992" y="5395119"/>
            <a:ext cx="4846320" cy="448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Efter varje pass:</a:t>
            </a:r>
            <a:pPr algn="l" indent="0" marL="0">
              <a:buNone/>
            </a:pPr>
            <a:r>
              <a:rPr lang="en-US" sz="112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Din notering och elevens lärdom i Mina lärdomar.</a:t>
            </a:r>
            <a:endParaRPr lang="en-US" sz="1125" dirty="0"/>
          </a:p>
        </p:txBody>
      </p:sp>
      <p:sp>
        <p:nvSpPr>
          <p:cNvPr id="49" name="Text 47"/>
          <p:cNvSpPr txBox="1"/>
          <p:nvPr/>
        </p:nvSpPr>
        <p:spPr>
          <a:xfrm>
            <a:off x="6793992" y="5898610"/>
            <a:ext cx="4846320" cy="2700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Vecka 4:</a:t>
            </a:r>
            <a:pPr algn="l" indent="0" marL="0">
              <a:buNone/>
            </a:pPr>
            <a:r>
              <a:rPr lang="en-US" sz="112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Den blandade repetitionen.</a:t>
            </a:r>
            <a:endParaRPr lang="en-US" sz="1125" dirty="0"/>
          </a:p>
        </p:txBody>
      </p:sp>
      <p:sp>
        <p:nvSpPr>
          <p:cNvPr id="50" name="Text 48"/>
          <p:cNvSpPr txBox="1"/>
          <p:nvPr/>
        </p:nvSpPr>
        <p:spPr>
          <a:xfrm>
            <a:off x="6793992" y="6223508"/>
            <a:ext cx="4846320" cy="2700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Efter kursen:</a:t>
            </a:r>
            <a:pPr algn="l" indent="0" marL="0">
              <a:buNone/>
            </a:pPr>
            <a:r>
              <a:rPr lang="en-US" sz="112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Samma kartläggning veckan efter, och nästa steg.</a:t>
            </a:r>
            <a:endParaRPr lang="en-US" sz="1125" dirty="0"/>
          </a:p>
        </p:txBody>
      </p:sp>
      <p:sp>
        <p:nvSpPr>
          <p:cNvPr id="51" name="Text 49"/>
          <p:cNvSpPr txBox="1"/>
          <p:nvPr/>
        </p:nvSpPr>
        <p:spPr>
          <a:xfrm>
            <a:off x="420624" y="6675120"/>
            <a:ext cx="11350447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75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© Niclas Fohlin · niclasfohlin.se/stodundervisning/fyra-raknesatten/lathund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niclasfohlin.se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Lathund: De fyra räknesätten i grupp</dc:title>
  <dc:subject>En kurs i åtta veckor för två till tio elever i åk 3–7. Eleverna bygger, ritar och skriver talen i de fyra räknesätten tills de ser vad som händer. Läraren visar och tänker högt, gruppen gör tillsammans och eleven provar själv. I varje pass räknar gruppen samma tal åt båda hållen, plus med minus eller gånger med delat.</dc:subject>
  <dc:creator>Niclas Fohlin</dc:creator>
  <cp:lastModifiedBy>Niclas Fohlin</cp:lastModifiedBy>
  <cp:revision>1</cp:revision>
  <dcterms:created xsi:type="dcterms:W3CDTF">2026-10-28T00:00:00Z</dcterms:created>
  <dcterms:modified xsi:type="dcterms:W3CDTF">2026-10-28T00:00:00Z</dcterms:modified>
</cp:coreProperties>
</file>