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Gruppstärkande aktiviteter, filmen: Så gör gruppen. © Niclas Fohlin · niclasfohlin.se/stodundervisning/gruppstarkande-aktiviteter/lathund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Gruppstärkande aktiviteter, metoden. En eller två gånger i veckan gör en klass eller en mindre grupp en aktivitet där alla behövs och ingen åker ut, och du leder den i fem delar. Varje vecka skattar du hur gruppen mår och samarbetar, och varannan vecka svarar eleverna på ett blad och samtalar om gruppen. Aktiviteterna står på kort, ordnade i kategorier. © Niclas Fohlin · niclasfohlin.se/stodundervisning/gruppstarkande-aktiviteter/lathund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Gruppstärkande aktiviteter, ett pass steg för steg med ett exempel. © Niclas Fohlin · niclasfohlin.se/stodundervisning/gruppstarkande-aktiviteter/lathund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Gruppstärkande aktiviteter, mallen som används under passet. © Niclas Fohlin · niclasfohlin.se/stodundervisning/gruppstarkande-aktiviteter/lathund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Gruppstärkande aktiviteter, materialet: krav, var det finns, vad som ligger på bordet, checklistan och uppföljningen. © Niclas Fohlin · niclasfohlin.se/stodundervisning/gruppstarkande-aktiviteter/lathund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niclasfohlin.se/stodundervisning/gruppstarkande-aktiviteter/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Gruppstärkande aktiviteter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FILMEN</a:t>
            </a:r>
            <a:endParaRPr lang="en-US" sz="1275" dirty="0"/>
          </a:p>
        </p:txBody>
      </p:sp>
      <p:sp>
        <p:nvSpPr>
          <p:cNvPr id="6" name="Shape 4"/>
          <p:cNvSpPr/>
          <p:nvPr/>
        </p:nvSpPr>
        <p:spPr>
          <a:xfrm rot="5400000">
            <a:off x="3311500" y="763524"/>
            <a:ext cx="137160" cy="118872"/>
          </a:xfrm>
          <a:prstGeom prst="triangle">
            <a:avLst/>
          </a:prstGeom>
          <a:solidFill>
            <a:srgbClr val="8A5A1E"/>
          </a:solidFill>
          <a:ln w="12700">
            <a:solidFill>
              <a:srgbClr val="8A5A1E"/>
            </a:solidFill>
            <a:prstDash val="solid"/>
          </a:ln>
        </p:spPr>
      </p:sp>
      <p:sp>
        <p:nvSpPr>
          <p:cNvPr id="7" name="Text 5"/>
          <p:cNvSpPr txBox="1"/>
          <p:nvPr/>
        </p:nvSpPr>
        <p:spPr>
          <a:xfrm>
            <a:off x="3526384" y="722376"/>
            <a:ext cx="5358384"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FILMEN · 30 SEKUNDER</a:t>
            </a:r>
            <a:endParaRPr lang="en-US" sz="1200" dirty="0"/>
          </a:p>
        </p:txBody>
      </p:sp>
      <p:pic>
        <p:nvPicPr>
          <p:cNvPr id="8" name="Media 0" descr="Så gör gruppen, filmen: Leo tar tiden. De andra håller händer. Läraren säger: ”Ni är klara när rockringen är tillbaka hos mig.” Elias fastnar i rockringen, och Sara hjälper. Sara säger: ”Böj dig, så lyfter jag armen.” Läraren säger vad Sara gjorde. Läraren säger: ”Sara lyfte armen, och då kom rockringen vidare.” Rockringen är tillbaka. Leo säger: ”Fyrtio sekunder!” Läraren frågar efteråt. Läraren frågar: ”Vad gjorde någon som hjälpte gruppen?” Elias säger: ”Sara visade hur jag skulle böja mig.”">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306928" y="1024128"/>
            <a:ext cx="5577840" cy="3137535"/>
          </a:xfrm>
          <a:prstGeom prst="rect">
            <a:avLst/>
          </a:prstGeom>
        </p:spPr>
      </p:pic>
      <p:sp>
        <p:nvSpPr>
          <p:cNvPr id="9" name="Text 6"/>
          <p:cNvSpPr txBox="1"/>
          <p:nvPr/>
        </p:nvSpPr>
        <p:spPr>
          <a:xfrm>
            <a:off x="3306928" y="4710303"/>
            <a:ext cx="5577840" cy="278892"/>
          </a:xfrm>
          <a:prstGeom prst="rect">
            <a:avLst/>
          </a:prstGeom>
          <a:noFill/>
          <a:ln/>
        </p:spPr>
        <p:txBody>
          <a:bodyPr wrap="square" lIns="0" tIns="0" rIns="0" bIns="0" rtlCol="0" anchor="t"/>
          <a:lstStyle/>
          <a:p>
            <a:pPr algn="l" indent="0" marL="0">
              <a:buNone/>
            </a:pPr>
            <a:r>
              <a:rPr lang="en-US" sz="1800" b="1" dirty="0">
                <a:solidFill>
                  <a:srgbClr val="14202B"/>
                </a:solidFill>
                <a:latin typeface="Calibri" pitchFamily="34" charset="0"/>
                <a:ea typeface="Calibri" pitchFamily="34" charset="-122"/>
                <a:cs typeface="Calibri" pitchFamily="34" charset="-120"/>
              </a:rPr>
              <a:t>Så gör gruppen</a:t>
            </a:r>
            <a:endParaRPr lang="en-US" sz="1800" dirty="0"/>
          </a:p>
        </p:txBody>
      </p:sp>
      <p:sp>
        <p:nvSpPr>
          <p:cNvPr id="10" name="Text 7"/>
          <p:cNvSpPr txBox="1"/>
          <p:nvPr/>
        </p:nvSpPr>
        <p:spPr>
          <a:xfrm>
            <a:off x="3306928" y="5080635"/>
            <a:ext cx="5577840" cy="121043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säger målet, och Leo tar tiden.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Sara hjälper Elias, och läraren säger vad Sara gjorde.</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Rockringen kommer runt, och Leo säger tiden.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frågar, och Elias säger vad Sara gjorde.</a:t>
            </a:r>
            <a:endParaRPr lang="en-US" sz="1400" dirty="0"/>
          </a:p>
        </p:txBody>
      </p:sp>
      <p:sp>
        <p:nvSpPr>
          <p:cNvPr id="11" name="Text 8"/>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filmen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niclasfohlin.se/stodundervisning/gruppstarkande-aktiviteter/lathund</a:t>
            </a:r>
            <a:endParaRPr lang="en-US" sz="1100" dirty="0"/>
          </a:p>
        </p:txBody>
      </p:sp>
      <p:sp>
        <p:nvSpPr>
          <p:cNvPr id="12" name="Text 9"/>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niclasfohlin.se/stodundervisning/gruppstarkande-aktiviteter/lathund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fullScrn="1">
              <p:cMediaNode vol="80000">
                <p:cTn id="7" fill="hold" display="0">
                  <p:stCondLst>
                    <p:cond delay="indefinite"/>
                  </p:st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Gruppstärkande aktiviteter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10–40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Från fyra elever till en hel klass</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eller två gånger i veckan i tolv veckor eller mer, så länge gruppen behöver det</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aktivitet i fem delar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819656"/>
          </a:xfrm>
          <a:prstGeom prst="rect">
            <a:avLst/>
          </a:prstGeom>
          <a:noFill/>
          <a:ln/>
        </p:spPr>
        <p:txBody>
          <a:bodyPr wrap="square" lIns="0" tIns="0" rIns="0" bIns="0" rtlCol="0" anchor="t"/>
          <a:lstStyle/>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En eller två gånger i veckan gör gruppen en aktivitet där alla behövs och ingen åker ut. Du väljer den på sidan Ta fram en aktivitet.</a:t>
            </a:r>
            <a:endParaRPr lang="en-US" sz="1275" dirty="0"/>
          </a:p>
          <a:p>
            <a:pPr algn="l" indent="0" marL="0">
              <a:spcAft>
                <a:spcPts val="800"/>
              </a:spcAft>
              <a:buNone/>
            </a:pPr>
            <a:r>
              <a:rPr lang="en-US" sz="1275" dirty="0">
                <a:solidFill>
                  <a:srgbClr val="14202B"/>
                </a:solidFill>
                <a:latin typeface="Calibri" pitchFamily="34" charset="0"/>
                <a:ea typeface="Calibri" pitchFamily="34" charset="-122"/>
                <a:cs typeface="Calibri" pitchFamily="34" charset="-120"/>
              </a:rPr>
              <a:t>Varannan vecka fyller eleverna i bladet Vår grupp, och du leder en gruppreflektion. I veckorna efter modellerar du det gruppen ska bli bättre på. Varje vecka skattar du i Lärarens skattning hur gruppen mår och samarbetar.</a:t>
            </a:r>
            <a:endParaRPr lang="en-US" sz="1275" dirty="0"/>
          </a:p>
        </p:txBody>
      </p:sp>
      <p:sp>
        <p:nvSpPr>
          <p:cNvPr id="22" name="Shape 20"/>
          <p:cNvSpPr/>
          <p:nvPr/>
        </p:nvSpPr>
        <p:spPr>
          <a:xfrm>
            <a:off x="420624" y="3703320"/>
            <a:ext cx="5382616" cy="1726438"/>
          </a:xfrm>
          <a:prstGeom prst="rect">
            <a:avLst/>
          </a:prstGeom>
          <a:solidFill>
            <a:srgbClr val="FFFFFF"/>
          </a:solidFill>
          <a:ln w="12700">
            <a:solidFill>
              <a:srgbClr val="14202B"/>
            </a:solidFill>
            <a:prstDash val="solid"/>
          </a:ln>
        </p:spPr>
      </p:sp>
      <p:sp>
        <p:nvSpPr>
          <p:cNvPr id="23" name="Shape 21"/>
          <p:cNvSpPr/>
          <p:nvPr/>
        </p:nvSpPr>
        <p:spPr>
          <a:xfrm>
            <a:off x="429768" y="3712464"/>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767328"/>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87368"/>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Alla behövs.</a:t>
            </a:r>
            <a:pPr algn="l" indent="0" marL="0">
              <a:buNone/>
            </a:pPr>
            <a:r>
              <a:rPr lang="en-US" sz="1250" dirty="0">
                <a:solidFill>
                  <a:srgbClr val="14202B"/>
                </a:solidFill>
                <a:latin typeface="Calibri" pitchFamily="34" charset="0"/>
                <a:ea typeface="Calibri" pitchFamily="34" charset="-122"/>
                <a:cs typeface="Calibri" pitchFamily="34" charset="-120"/>
              </a:rPr>
              <a:t> Ingen åker ut eller vinner över någon annan.</a:t>
            </a:r>
            <a:endParaRPr lang="en-US" sz="1250" dirty="0"/>
          </a:p>
        </p:txBody>
      </p:sp>
      <p:sp>
        <p:nvSpPr>
          <p:cNvPr id="26" name="Text 24"/>
          <p:cNvSpPr txBox="1"/>
          <p:nvPr/>
        </p:nvSpPr>
        <p:spPr>
          <a:xfrm>
            <a:off x="557784" y="4379976"/>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Ingen tvingas.</a:t>
            </a:r>
            <a:pPr algn="l" indent="0" marL="0">
              <a:buNone/>
            </a:pPr>
            <a:r>
              <a:rPr lang="en-US" sz="1250" dirty="0">
                <a:solidFill>
                  <a:srgbClr val="14202B"/>
                </a:solidFill>
                <a:latin typeface="Calibri" pitchFamily="34" charset="0"/>
                <a:ea typeface="Calibri" pitchFamily="34" charset="-122"/>
                <a:cs typeface="Calibri" pitchFamily="34" charset="-120"/>
              </a:rPr>
              <a:t> Den som tvekar får en riktig roll, som att ta tiden.</a:t>
            </a:r>
            <a:endParaRPr lang="en-US" sz="1250" dirty="0"/>
          </a:p>
        </p:txBody>
      </p:sp>
      <p:sp>
        <p:nvSpPr>
          <p:cNvPr id="27" name="Text 25"/>
          <p:cNvSpPr txBox="1"/>
          <p:nvPr/>
        </p:nvSpPr>
        <p:spPr>
          <a:xfrm>
            <a:off x="557784" y="4868291"/>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Säg högt vad någon gör för gruppen.</a:t>
            </a:r>
            <a:pPr algn="l" indent="0" marL="0">
              <a:buNone/>
            </a:pPr>
            <a:r>
              <a:rPr lang="en-US" sz="1250" dirty="0">
                <a:solidFill>
                  <a:srgbClr val="14202B"/>
                </a:solidFill>
                <a:latin typeface="Calibri" pitchFamily="34" charset="0"/>
                <a:ea typeface="Calibri" pitchFamily="34" charset="-122"/>
                <a:cs typeface="Calibri" pitchFamily="34" charset="-120"/>
              </a:rPr>
              <a:t> Återkopplingen och tacket hör till varje gång.</a:t>
            </a:r>
            <a:endParaRPr lang="en-US" sz="1250" dirty="0"/>
          </a:p>
        </p:txBody>
      </p:sp>
      <p:sp>
        <p:nvSpPr>
          <p:cNvPr id="28" name="Text 26"/>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EN AKTIVITET I FEM DELAR</a:t>
            </a:r>
            <a:endParaRPr lang="en-US" sz="1200" dirty="0"/>
          </a:p>
        </p:txBody>
      </p:sp>
      <p:sp>
        <p:nvSpPr>
          <p:cNvPr id="29" name="Shape 27"/>
          <p:cNvSpPr/>
          <p:nvPr/>
        </p:nvSpPr>
        <p:spPr>
          <a:xfrm>
            <a:off x="6388456" y="1792224"/>
            <a:ext cx="5382616" cy="320040"/>
          </a:xfrm>
          <a:prstGeom prst="rect">
            <a:avLst/>
          </a:prstGeom>
          <a:solidFill>
            <a:srgbClr val="14202B"/>
          </a:solidFill>
          <a:ln w="12700">
            <a:solidFill>
              <a:srgbClr val="14202B"/>
            </a:solidFill>
            <a:prstDash val="solid"/>
          </a:ln>
        </p:spPr>
      </p:sp>
      <p:sp>
        <p:nvSpPr>
          <p:cNvPr id="30" name="Text 28"/>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1" name="Shape 29"/>
          <p:cNvSpPr/>
          <p:nvPr/>
        </p:nvSpPr>
        <p:spPr>
          <a:xfrm>
            <a:off x="7988656" y="1792224"/>
            <a:ext cx="9144" cy="320040"/>
          </a:xfrm>
          <a:prstGeom prst="rect">
            <a:avLst/>
          </a:prstGeom>
          <a:solidFill>
            <a:srgbClr val="4A5361"/>
          </a:solidFill>
          <a:ln w="12700">
            <a:solidFill>
              <a:srgbClr val="4A5361"/>
            </a:solidFill>
            <a:prstDash val="solid"/>
          </a:ln>
        </p:spPr>
      </p:sp>
      <p:sp>
        <p:nvSpPr>
          <p:cNvPr id="32" name="Text 30"/>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DU GÖR OCH SÄGER</a:t>
            </a:r>
            <a:endParaRPr lang="en-US" sz="1200" dirty="0"/>
          </a:p>
        </p:txBody>
      </p:sp>
      <p:sp>
        <p:nvSpPr>
          <p:cNvPr id="33" name="Shape 31"/>
          <p:cNvSpPr/>
          <p:nvPr/>
        </p:nvSpPr>
        <p:spPr>
          <a:xfrm>
            <a:off x="6388456" y="2112264"/>
            <a:ext cx="1600200" cy="767888"/>
          </a:xfrm>
          <a:prstGeom prst="rect">
            <a:avLst/>
          </a:prstGeom>
          <a:solidFill>
            <a:srgbClr val="F3F6FA"/>
          </a:solidFill>
          <a:ln w="12700">
            <a:solidFill>
              <a:srgbClr val="F3F6FA"/>
            </a:solidFill>
            <a:prstDash val="solid"/>
          </a:ln>
        </p:spPr>
      </p:sp>
      <p:sp>
        <p:nvSpPr>
          <p:cNvPr id="34" name="Shape 32"/>
          <p:cNvSpPr/>
          <p:nvPr/>
        </p:nvSpPr>
        <p:spPr>
          <a:xfrm>
            <a:off x="7988656" y="2112264"/>
            <a:ext cx="9144" cy="767888"/>
          </a:xfrm>
          <a:prstGeom prst="rect">
            <a:avLst/>
          </a:prstGeom>
          <a:solidFill>
            <a:srgbClr val="E1E6EB"/>
          </a:solidFill>
          <a:ln w="12700">
            <a:solidFill>
              <a:srgbClr val="E1E6EB"/>
            </a:solidFill>
            <a:prstDash val="solid"/>
          </a:ln>
        </p:spPr>
      </p:sp>
      <p:sp>
        <p:nvSpPr>
          <p:cNvPr id="35" name="Text 33"/>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Förklara</a:t>
            </a:r>
            <a:endParaRPr lang="en-US" sz="1150" dirty="0"/>
          </a:p>
        </p:txBody>
      </p:sp>
      <p:sp>
        <p:nvSpPr>
          <p:cNvPr id="36" name="Text 34"/>
          <p:cNvSpPr txBox="1"/>
          <p:nvPr/>
        </p:nvSpPr>
        <p:spPr>
          <a:xfrm>
            <a:off x="6525616" y="2468880"/>
            <a:ext cx="1371600" cy="383840"/>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1–⁠3 min</a:t>
            </a:r>
            <a:endParaRPr lang="en-US" sz="1000" dirty="0"/>
          </a:p>
        </p:txBody>
      </p:sp>
      <p:sp>
        <p:nvSpPr>
          <p:cNvPr id="37" name="Text 35"/>
          <p:cNvSpPr txBox="1"/>
          <p:nvPr/>
        </p:nvSpPr>
        <p:spPr>
          <a:xfrm>
            <a:off x="8134960" y="2203704"/>
            <a:ext cx="3508096" cy="630728"/>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Säg målet, och från vecka 3 också det gruppen ska bli bättre på. En elev säger målet med egna ord. Säg vem var och en ska tacka.</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”Ni är klara när alla …”</a:t>
            </a:r>
            <a:endParaRPr lang="en-US" sz="1275" dirty="0"/>
          </a:p>
        </p:txBody>
      </p:sp>
      <p:sp>
        <p:nvSpPr>
          <p:cNvPr id="38" name="Shape 36"/>
          <p:cNvSpPr/>
          <p:nvPr/>
        </p:nvSpPr>
        <p:spPr>
          <a:xfrm>
            <a:off x="6388456" y="2880152"/>
            <a:ext cx="1600200" cy="625750"/>
          </a:xfrm>
          <a:prstGeom prst="rect">
            <a:avLst/>
          </a:prstGeom>
          <a:solidFill>
            <a:srgbClr val="F3F6FA"/>
          </a:solidFill>
          <a:ln w="12700">
            <a:solidFill>
              <a:srgbClr val="F3F6FA"/>
            </a:solidFill>
            <a:prstDash val="solid"/>
          </a:ln>
        </p:spPr>
      </p:sp>
      <p:sp>
        <p:nvSpPr>
          <p:cNvPr id="39" name="Shape 37"/>
          <p:cNvSpPr/>
          <p:nvPr/>
        </p:nvSpPr>
        <p:spPr>
          <a:xfrm>
            <a:off x="6388456" y="2880152"/>
            <a:ext cx="5382616" cy="9144"/>
          </a:xfrm>
          <a:prstGeom prst="rect">
            <a:avLst/>
          </a:prstGeom>
          <a:solidFill>
            <a:srgbClr val="E1E6EB"/>
          </a:solidFill>
          <a:ln w="12700">
            <a:solidFill>
              <a:srgbClr val="E1E6EB"/>
            </a:solidFill>
            <a:prstDash val="solid"/>
          </a:ln>
        </p:spPr>
      </p:sp>
      <p:sp>
        <p:nvSpPr>
          <p:cNvPr id="40" name="Shape 38"/>
          <p:cNvSpPr/>
          <p:nvPr/>
        </p:nvSpPr>
        <p:spPr>
          <a:xfrm>
            <a:off x="7988656" y="2880152"/>
            <a:ext cx="9144" cy="625750"/>
          </a:xfrm>
          <a:prstGeom prst="rect">
            <a:avLst/>
          </a:prstGeom>
          <a:solidFill>
            <a:srgbClr val="E1E6EB"/>
          </a:solidFill>
          <a:ln w="12700">
            <a:solidFill>
              <a:srgbClr val="E1E6EB"/>
            </a:solidFill>
            <a:prstDash val="solid"/>
          </a:ln>
        </p:spPr>
      </p:sp>
      <p:sp>
        <p:nvSpPr>
          <p:cNvPr id="41" name="Text 39"/>
          <p:cNvSpPr txBox="1"/>
          <p:nvPr/>
        </p:nvSpPr>
        <p:spPr>
          <a:xfrm>
            <a:off x="6525616" y="2971592"/>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Modellera</a:t>
            </a:r>
            <a:endParaRPr lang="en-US" sz="1150" dirty="0"/>
          </a:p>
        </p:txBody>
      </p:sp>
      <p:sp>
        <p:nvSpPr>
          <p:cNvPr id="42" name="Text 40"/>
          <p:cNvSpPr txBox="1"/>
          <p:nvPr/>
        </p:nvSpPr>
        <p:spPr>
          <a:xfrm>
            <a:off x="6525616" y="3236768"/>
            <a:ext cx="1371600" cy="24170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1–⁠2 min</a:t>
            </a:r>
            <a:endParaRPr lang="en-US" sz="1000" dirty="0"/>
          </a:p>
        </p:txBody>
      </p:sp>
      <p:sp>
        <p:nvSpPr>
          <p:cNvPr id="43" name="Text 41"/>
          <p:cNvSpPr txBox="1"/>
          <p:nvPr/>
        </p:nvSpPr>
        <p:spPr>
          <a:xfrm>
            <a:off x="8134960" y="2971592"/>
            <a:ext cx="3508096" cy="48859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Visa med en elev kortets beteende, och från vecka 3 också det gruppen ska bli bättre på.</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”Är alla med?”</a:t>
            </a:r>
            <a:endParaRPr lang="en-US" sz="1275" dirty="0"/>
          </a:p>
        </p:txBody>
      </p:sp>
      <p:sp>
        <p:nvSpPr>
          <p:cNvPr id="44" name="Shape 42"/>
          <p:cNvSpPr/>
          <p:nvPr/>
        </p:nvSpPr>
        <p:spPr>
          <a:xfrm>
            <a:off x="6388456" y="3505902"/>
            <a:ext cx="1600200" cy="767888"/>
          </a:xfrm>
          <a:prstGeom prst="rect">
            <a:avLst/>
          </a:prstGeom>
          <a:solidFill>
            <a:srgbClr val="F3F6FA"/>
          </a:solidFill>
          <a:ln w="12700">
            <a:solidFill>
              <a:srgbClr val="F3F6FA"/>
            </a:solidFill>
            <a:prstDash val="solid"/>
          </a:ln>
        </p:spPr>
      </p:sp>
      <p:sp>
        <p:nvSpPr>
          <p:cNvPr id="45" name="Shape 43"/>
          <p:cNvSpPr/>
          <p:nvPr/>
        </p:nvSpPr>
        <p:spPr>
          <a:xfrm>
            <a:off x="6388456" y="3505902"/>
            <a:ext cx="5382616" cy="9144"/>
          </a:xfrm>
          <a:prstGeom prst="rect">
            <a:avLst/>
          </a:prstGeom>
          <a:solidFill>
            <a:srgbClr val="E1E6EB"/>
          </a:solidFill>
          <a:ln w="12700">
            <a:solidFill>
              <a:srgbClr val="E1E6EB"/>
            </a:solidFill>
            <a:prstDash val="solid"/>
          </a:ln>
        </p:spPr>
      </p:sp>
      <p:sp>
        <p:nvSpPr>
          <p:cNvPr id="46" name="Shape 44"/>
          <p:cNvSpPr/>
          <p:nvPr/>
        </p:nvSpPr>
        <p:spPr>
          <a:xfrm>
            <a:off x="7988656" y="3505902"/>
            <a:ext cx="9144" cy="767888"/>
          </a:xfrm>
          <a:prstGeom prst="rect">
            <a:avLst/>
          </a:prstGeom>
          <a:solidFill>
            <a:srgbClr val="E1E6EB"/>
          </a:solidFill>
          <a:ln w="12700">
            <a:solidFill>
              <a:srgbClr val="E1E6EB"/>
            </a:solidFill>
            <a:prstDash val="solid"/>
          </a:ln>
        </p:spPr>
      </p:sp>
      <p:sp>
        <p:nvSpPr>
          <p:cNvPr id="47" name="Text 45"/>
          <p:cNvSpPr txBox="1"/>
          <p:nvPr/>
        </p:nvSpPr>
        <p:spPr>
          <a:xfrm>
            <a:off x="6525616" y="3597342"/>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Genomför</a:t>
            </a:r>
            <a:endParaRPr lang="en-US" sz="1150" dirty="0"/>
          </a:p>
        </p:txBody>
      </p:sp>
      <p:sp>
        <p:nvSpPr>
          <p:cNvPr id="48" name="Text 46"/>
          <p:cNvSpPr txBox="1"/>
          <p:nvPr/>
        </p:nvSpPr>
        <p:spPr>
          <a:xfrm>
            <a:off x="6525616" y="3862518"/>
            <a:ext cx="1371600" cy="383840"/>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5–⁠20 min</a:t>
            </a:r>
            <a:endParaRPr lang="en-US" sz="1000" dirty="0"/>
          </a:p>
        </p:txBody>
      </p:sp>
      <p:sp>
        <p:nvSpPr>
          <p:cNvPr id="49" name="Text 47"/>
          <p:cNvSpPr txBox="1"/>
          <p:nvPr/>
        </p:nvSpPr>
        <p:spPr>
          <a:xfrm>
            <a:off x="8134960" y="3597342"/>
            <a:ext cx="3508096" cy="630728"/>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 med, och säg högt vad någon gör för gruppen, helst när någon gör det du visade.</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”Sara lyfte armen, och då kom rockringen vidare.”</a:t>
            </a:r>
            <a:endParaRPr lang="en-US" sz="1275" dirty="0"/>
          </a:p>
        </p:txBody>
      </p:sp>
      <p:sp>
        <p:nvSpPr>
          <p:cNvPr id="50" name="Shape 48"/>
          <p:cNvSpPr/>
          <p:nvPr/>
        </p:nvSpPr>
        <p:spPr>
          <a:xfrm>
            <a:off x="6388456" y="4273790"/>
            <a:ext cx="1600200" cy="597274"/>
          </a:xfrm>
          <a:prstGeom prst="rect">
            <a:avLst/>
          </a:prstGeom>
          <a:solidFill>
            <a:srgbClr val="F3F6FA"/>
          </a:solidFill>
          <a:ln w="12700">
            <a:solidFill>
              <a:srgbClr val="F3F6FA"/>
            </a:solidFill>
            <a:prstDash val="solid"/>
          </a:ln>
        </p:spPr>
      </p:sp>
      <p:sp>
        <p:nvSpPr>
          <p:cNvPr id="51" name="Shape 49"/>
          <p:cNvSpPr/>
          <p:nvPr/>
        </p:nvSpPr>
        <p:spPr>
          <a:xfrm>
            <a:off x="6388456" y="4273790"/>
            <a:ext cx="5382616" cy="9144"/>
          </a:xfrm>
          <a:prstGeom prst="rect">
            <a:avLst/>
          </a:prstGeom>
          <a:solidFill>
            <a:srgbClr val="E1E6EB"/>
          </a:solidFill>
          <a:ln w="12700">
            <a:solidFill>
              <a:srgbClr val="E1E6EB"/>
            </a:solidFill>
            <a:prstDash val="solid"/>
          </a:ln>
        </p:spPr>
      </p:sp>
      <p:sp>
        <p:nvSpPr>
          <p:cNvPr id="52" name="Shape 50"/>
          <p:cNvSpPr/>
          <p:nvPr/>
        </p:nvSpPr>
        <p:spPr>
          <a:xfrm>
            <a:off x="7988656" y="4273790"/>
            <a:ext cx="9144" cy="597274"/>
          </a:xfrm>
          <a:prstGeom prst="rect">
            <a:avLst/>
          </a:prstGeom>
          <a:solidFill>
            <a:srgbClr val="E1E6EB"/>
          </a:solidFill>
          <a:ln w="12700">
            <a:solidFill>
              <a:srgbClr val="E1E6EB"/>
            </a:solidFill>
            <a:prstDash val="solid"/>
          </a:ln>
        </p:spPr>
      </p:sp>
      <p:sp>
        <p:nvSpPr>
          <p:cNvPr id="53" name="Text 51"/>
          <p:cNvSpPr txBox="1"/>
          <p:nvPr/>
        </p:nvSpPr>
        <p:spPr>
          <a:xfrm>
            <a:off x="6525616" y="436523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Återkoppla</a:t>
            </a:r>
            <a:endParaRPr lang="en-US" sz="1150" dirty="0"/>
          </a:p>
        </p:txBody>
      </p:sp>
      <p:sp>
        <p:nvSpPr>
          <p:cNvPr id="54" name="Text 52"/>
          <p:cNvSpPr txBox="1"/>
          <p:nvPr/>
        </p:nvSpPr>
        <p:spPr>
          <a:xfrm>
            <a:off x="6525616" y="4630406"/>
            <a:ext cx="1371600" cy="21322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2–⁠4 min</a:t>
            </a:r>
            <a:endParaRPr lang="en-US" sz="1000" dirty="0"/>
          </a:p>
        </p:txBody>
      </p:sp>
      <p:sp>
        <p:nvSpPr>
          <p:cNvPr id="55" name="Text 53"/>
          <p:cNvSpPr txBox="1"/>
          <p:nvPr/>
        </p:nvSpPr>
        <p:spPr>
          <a:xfrm>
            <a:off x="8134960" y="4365230"/>
            <a:ext cx="3508096" cy="46011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Ställ kortets fråga, och låt två eller tre svara. Säg vad eleverna gjorde för varandra och om någon gjorde det du visade.</a:t>
            </a:r>
            <a:endParaRPr lang="en-US" sz="1275" dirty="0"/>
          </a:p>
        </p:txBody>
      </p:sp>
      <p:sp>
        <p:nvSpPr>
          <p:cNvPr id="56" name="Shape 54"/>
          <p:cNvSpPr/>
          <p:nvPr/>
        </p:nvSpPr>
        <p:spPr>
          <a:xfrm>
            <a:off x="6388456" y="4871064"/>
            <a:ext cx="1600200" cy="625750"/>
          </a:xfrm>
          <a:prstGeom prst="rect">
            <a:avLst/>
          </a:prstGeom>
          <a:solidFill>
            <a:srgbClr val="F3F6FA"/>
          </a:solidFill>
          <a:ln w="12700">
            <a:solidFill>
              <a:srgbClr val="F3F6FA"/>
            </a:solidFill>
            <a:prstDash val="solid"/>
          </a:ln>
        </p:spPr>
      </p:sp>
      <p:sp>
        <p:nvSpPr>
          <p:cNvPr id="57" name="Shape 55"/>
          <p:cNvSpPr/>
          <p:nvPr/>
        </p:nvSpPr>
        <p:spPr>
          <a:xfrm>
            <a:off x="6388456" y="4871064"/>
            <a:ext cx="5382616" cy="9144"/>
          </a:xfrm>
          <a:prstGeom prst="rect">
            <a:avLst/>
          </a:prstGeom>
          <a:solidFill>
            <a:srgbClr val="E1E6EB"/>
          </a:solidFill>
          <a:ln w="12700">
            <a:solidFill>
              <a:srgbClr val="E1E6EB"/>
            </a:solidFill>
            <a:prstDash val="solid"/>
          </a:ln>
        </p:spPr>
      </p:sp>
      <p:sp>
        <p:nvSpPr>
          <p:cNvPr id="58" name="Shape 56"/>
          <p:cNvSpPr/>
          <p:nvPr/>
        </p:nvSpPr>
        <p:spPr>
          <a:xfrm>
            <a:off x="7988656" y="4871064"/>
            <a:ext cx="9144" cy="625750"/>
          </a:xfrm>
          <a:prstGeom prst="rect">
            <a:avLst/>
          </a:prstGeom>
          <a:solidFill>
            <a:srgbClr val="E1E6EB"/>
          </a:solidFill>
          <a:ln w="12700">
            <a:solidFill>
              <a:srgbClr val="E1E6EB"/>
            </a:solidFill>
            <a:prstDash val="solid"/>
          </a:ln>
        </p:spPr>
      </p:sp>
      <p:sp>
        <p:nvSpPr>
          <p:cNvPr id="59" name="Text 57"/>
          <p:cNvSpPr txBox="1"/>
          <p:nvPr/>
        </p:nvSpPr>
        <p:spPr>
          <a:xfrm>
            <a:off x="6525616" y="49625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Tacka</a:t>
            </a:r>
            <a:endParaRPr lang="en-US" sz="1150" dirty="0"/>
          </a:p>
        </p:txBody>
      </p:sp>
      <p:sp>
        <p:nvSpPr>
          <p:cNvPr id="60" name="Text 58"/>
          <p:cNvSpPr txBox="1"/>
          <p:nvPr/>
        </p:nvSpPr>
        <p:spPr>
          <a:xfrm>
            <a:off x="6525616" y="5227680"/>
            <a:ext cx="1371600" cy="24170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 min</a:t>
            </a:r>
            <a:endParaRPr lang="en-US" sz="1000" dirty="0"/>
          </a:p>
        </p:txBody>
      </p:sp>
      <p:sp>
        <p:nvSpPr>
          <p:cNvPr id="61" name="Text 59"/>
          <p:cNvSpPr txBox="1"/>
          <p:nvPr/>
        </p:nvSpPr>
        <p:spPr>
          <a:xfrm>
            <a:off x="8134960" y="4962504"/>
            <a:ext cx="3508096" cy="48859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 och en tackar grannen för något hen gjorde.</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”Tack för att du …”</a:t>
            </a:r>
            <a:endParaRPr lang="en-US" sz="1275" dirty="0"/>
          </a:p>
        </p:txBody>
      </p:sp>
      <p:sp>
        <p:nvSpPr>
          <p:cNvPr id="62" name="Shape 60"/>
          <p:cNvSpPr/>
          <p:nvPr/>
        </p:nvSpPr>
        <p:spPr>
          <a:xfrm>
            <a:off x="6388456" y="1792224"/>
            <a:ext cx="5382616" cy="3704590"/>
          </a:xfrm>
          <a:prstGeom prst="rect">
            <a:avLst/>
          </a:prstGeom>
          <a:ln w="12700">
            <a:solidFill>
              <a:srgbClr val="14202B"/>
            </a:solidFill>
            <a:prstDash val="solid"/>
          </a:ln>
        </p:spPr>
      </p:sp>
      <p:sp>
        <p:nvSpPr>
          <p:cNvPr id="63" name="Shape 61"/>
          <p:cNvSpPr/>
          <p:nvPr/>
        </p:nvSpPr>
        <p:spPr>
          <a:xfrm>
            <a:off x="6388456" y="5652262"/>
            <a:ext cx="5382616" cy="1004570"/>
          </a:xfrm>
          <a:prstGeom prst="rect">
            <a:avLst/>
          </a:prstGeom>
          <a:solidFill>
            <a:srgbClr val="FBF3E4"/>
          </a:solidFill>
          <a:ln w="12700">
            <a:solidFill>
              <a:srgbClr val="FBF3E4"/>
            </a:solidFill>
            <a:prstDash val="solid"/>
          </a:ln>
        </p:spPr>
      </p:sp>
      <p:sp>
        <p:nvSpPr>
          <p:cNvPr id="64" name="Shape 62"/>
          <p:cNvSpPr/>
          <p:nvPr/>
        </p:nvSpPr>
        <p:spPr>
          <a:xfrm>
            <a:off x="6388456" y="5652262"/>
            <a:ext cx="36576" cy="1004570"/>
          </a:xfrm>
          <a:prstGeom prst="rect">
            <a:avLst/>
          </a:prstGeom>
          <a:solidFill>
            <a:srgbClr val="8A5A1E"/>
          </a:solidFill>
          <a:ln w="12700">
            <a:solidFill>
              <a:srgbClr val="8A5A1E"/>
            </a:solidFill>
            <a:prstDash val="solid"/>
          </a:ln>
        </p:spPr>
      </p:sp>
      <p:sp>
        <p:nvSpPr>
          <p:cNvPr id="65" name="Text 63"/>
          <p:cNvSpPr txBox="1"/>
          <p:nvPr/>
        </p:nvSpPr>
        <p:spPr>
          <a:xfrm>
            <a:off x="6580480" y="5761990"/>
            <a:ext cx="5016856" cy="785114"/>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När det inte går som tänkt: Säger någon ”Det var ditt fel!”, svara: ”Vi lyckas och misslyckas tillsammans.” Den som inte vill bli rörd vid håller i ett kort rep. Blir det för vilt, räck upp handen, säg stopp och gör nästa försök jättelångsamt.</a:t>
            </a:r>
            <a:endParaRPr lang="en-US" sz="1150" dirty="0"/>
          </a:p>
        </p:txBody>
      </p:sp>
      <p:sp>
        <p:nvSpPr>
          <p:cNvPr id="66" name="Text 64"/>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niclasfohlin.se/stodundervisning/gruppstarkande-aktiviteter/lathund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gör en aktivitet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ROCKRINGEN</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b="1" dirty="0">
                <a:solidFill>
                  <a:srgbClr val="14202B"/>
                </a:solidFill>
                <a:latin typeface="Calibri" pitchFamily="34" charset="0"/>
                <a:ea typeface="Calibri" pitchFamily="34" charset="-122"/>
                <a:cs typeface="Calibri" pitchFamily="34" charset="-120"/>
              </a:rPr>
              <a:t>Fem elever i åk 4, vecka 5. De ska bli bättre på att hjälpa den som fastnar.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samlar gruppen i en ring: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”Rockringen ska gå ett varv utan att någon släpper taget. Ni är klara när den är tillbaka hos mig.”</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Leo vill inte hålla händer och får ta tiden. Läraren visar med Amina hur man hjälper den som fastnar: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”Böj dig, så lyfter jag armen.”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Rockringen fastnar hos Elias. Sara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”Böj dig, så lyfter jag armen.”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”Sara lyfte armen, och då kom rockringen vidare.”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Den kommer runt på fyrtio sekunder, och gruppen vill pröva igen.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frågar: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”Vad gjorde någon som hjälpte gruppen?”</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Elias och Amina svarar, och läraren säger vad eleverna gjorde för varandra. Sist går tacket runt: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”Tack, Sara, för att du lyfte armen.”</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En rockring, en till om vi prövar två, korta rep, en klocka och plats för en ring. En roll åt den som inte vill hålla händer, och det beteende jag modellerar.</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Går det fort, prövar gruppen med två rockringar som går åt var sitt håll.</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AKTIVITETEN,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1047902"/>
          </a:xfrm>
          <a:prstGeom prst="rect">
            <a:avLst/>
          </a:prstGeom>
          <a:solidFill>
            <a:srgbClr val="F3F6FA"/>
          </a:solidFill>
          <a:ln w="12700">
            <a:solidFill>
              <a:srgbClr val="F3F6FA"/>
            </a:solidFill>
            <a:prstDash val="solid"/>
          </a:ln>
        </p:spPr>
      </p:sp>
      <p:sp>
        <p:nvSpPr>
          <p:cNvPr id="23" name="Shape 21"/>
          <p:cNvSpPr/>
          <p:nvPr/>
        </p:nvSpPr>
        <p:spPr>
          <a:xfrm>
            <a:off x="7013448" y="1417320"/>
            <a:ext cx="9144" cy="104790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1–3 min</a:t>
            </a:r>
            <a:endParaRPr lang="en-US" sz="1275" dirty="0"/>
          </a:p>
        </p:txBody>
      </p:sp>
      <p:sp>
        <p:nvSpPr>
          <p:cNvPr id="25" name="Text 23"/>
          <p:cNvSpPr txBox="1"/>
          <p:nvPr/>
        </p:nvSpPr>
        <p:spPr>
          <a:xfrm>
            <a:off x="7159752" y="1508760"/>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1 · Förklara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Säg målet. Leo tar tiden.</a:t>
            </a:r>
            <a:endParaRPr lang="en-US" sz="1275" dirty="0"/>
          </a:p>
        </p:txBody>
      </p:sp>
      <p:sp>
        <p:nvSpPr>
          <p:cNvPr id="26" name="Shape 24"/>
          <p:cNvSpPr/>
          <p:nvPr/>
        </p:nvSpPr>
        <p:spPr>
          <a:xfrm>
            <a:off x="5687568" y="2465222"/>
            <a:ext cx="1325880" cy="1047902"/>
          </a:xfrm>
          <a:prstGeom prst="rect">
            <a:avLst/>
          </a:prstGeom>
          <a:solidFill>
            <a:srgbClr val="F3F6FA"/>
          </a:solidFill>
          <a:ln w="12700">
            <a:solidFill>
              <a:srgbClr val="F3F6FA"/>
            </a:solidFill>
            <a:prstDash val="solid"/>
          </a:ln>
        </p:spPr>
      </p:sp>
      <p:sp>
        <p:nvSpPr>
          <p:cNvPr id="27" name="Shape 25"/>
          <p:cNvSpPr/>
          <p:nvPr/>
        </p:nvSpPr>
        <p:spPr>
          <a:xfrm>
            <a:off x="5687568" y="246522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465222"/>
            <a:ext cx="9144" cy="1047902"/>
          </a:xfrm>
          <a:prstGeom prst="rect">
            <a:avLst/>
          </a:prstGeom>
          <a:solidFill>
            <a:srgbClr val="E1E6EB"/>
          </a:solidFill>
          <a:ln w="12700">
            <a:solidFill>
              <a:srgbClr val="E1E6EB"/>
            </a:solidFill>
            <a:prstDash val="solid"/>
          </a:ln>
        </p:spPr>
      </p:sp>
      <p:sp>
        <p:nvSpPr>
          <p:cNvPr id="29" name="Text 27"/>
          <p:cNvSpPr txBox="1"/>
          <p:nvPr/>
        </p:nvSpPr>
        <p:spPr>
          <a:xfrm>
            <a:off x="5824728" y="2556662"/>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1–2 min</a:t>
            </a:r>
            <a:endParaRPr lang="en-US" sz="1275" dirty="0"/>
          </a:p>
        </p:txBody>
      </p:sp>
      <p:sp>
        <p:nvSpPr>
          <p:cNvPr id="30" name="Text 28"/>
          <p:cNvSpPr txBox="1"/>
          <p:nvPr/>
        </p:nvSpPr>
        <p:spPr>
          <a:xfrm>
            <a:off x="7159752" y="2556662"/>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2 · Modellera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Visa: ”Böj dig, så lyfter jag armen.”</a:t>
            </a:r>
            <a:endParaRPr lang="en-US" sz="1275" dirty="0"/>
          </a:p>
        </p:txBody>
      </p:sp>
      <p:sp>
        <p:nvSpPr>
          <p:cNvPr id="31" name="Shape 29"/>
          <p:cNvSpPr/>
          <p:nvPr/>
        </p:nvSpPr>
        <p:spPr>
          <a:xfrm>
            <a:off x="5687568" y="3513125"/>
            <a:ext cx="1325880" cy="1047902"/>
          </a:xfrm>
          <a:prstGeom prst="rect">
            <a:avLst/>
          </a:prstGeom>
          <a:solidFill>
            <a:srgbClr val="F3F6FA"/>
          </a:solidFill>
          <a:ln w="12700">
            <a:solidFill>
              <a:srgbClr val="F3F6FA"/>
            </a:solidFill>
            <a:prstDash val="solid"/>
          </a:ln>
        </p:spPr>
      </p:sp>
      <p:sp>
        <p:nvSpPr>
          <p:cNvPr id="32" name="Shape 30"/>
          <p:cNvSpPr/>
          <p:nvPr/>
        </p:nvSpPr>
        <p:spPr>
          <a:xfrm>
            <a:off x="5687568" y="3513125"/>
            <a:ext cx="6089904" cy="9144"/>
          </a:xfrm>
          <a:prstGeom prst="rect">
            <a:avLst/>
          </a:prstGeom>
          <a:solidFill>
            <a:srgbClr val="E1E6EB"/>
          </a:solidFill>
          <a:ln w="12700">
            <a:solidFill>
              <a:srgbClr val="E1E6EB"/>
            </a:solidFill>
            <a:prstDash val="solid"/>
          </a:ln>
        </p:spPr>
      </p:sp>
      <p:sp>
        <p:nvSpPr>
          <p:cNvPr id="33" name="Shape 31"/>
          <p:cNvSpPr/>
          <p:nvPr/>
        </p:nvSpPr>
        <p:spPr>
          <a:xfrm>
            <a:off x="7013448" y="3513125"/>
            <a:ext cx="9144" cy="1047902"/>
          </a:xfrm>
          <a:prstGeom prst="rect">
            <a:avLst/>
          </a:prstGeom>
          <a:solidFill>
            <a:srgbClr val="E1E6EB"/>
          </a:solidFill>
          <a:ln w="12700">
            <a:solidFill>
              <a:srgbClr val="E1E6EB"/>
            </a:solidFill>
            <a:prstDash val="solid"/>
          </a:ln>
        </p:spPr>
      </p:sp>
      <p:sp>
        <p:nvSpPr>
          <p:cNvPr id="34" name="Text 32"/>
          <p:cNvSpPr txBox="1"/>
          <p:nvPr/>
        </p:nvSpPr>
        <p:spPr>
          <a:xfrm>
            <a:off x="5824728" y="3604565"/>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5–20 min</a:t>
            </a:r>
            <a:endParaRPr lang="en-US" sz="1275" dirty="0"/>
          </a:p>
        </p:txBody>
      </p:sp>
      <p:sp>
        <p:nvSpPr>
          <p:cNvPr id="35" name="Text 33"/>
          <p:cNvSpPr txBox="1"/>
          <p:nvPr/>
        </p:nvSpPr>
        <p:spPr>
          <a:xfrm>
            <a:off x="7159752" y="3604565"/>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3 · Genomför</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Var med, och säg vad Sara gjorde</a:t>
            </a:r>
            <a:endParaRPr lang="en-US" sz="1275" dirty="0"/>
          </a:p>
        </p:txBody>
      </p:sp>
      <p:sp>
        <p:nvSpPr>
          <p:cNvPr id="36" name="Shape 34"/>
          <p:cNvSpPr/>
          <p:nvPr/>
        </p:nvSpPr>
        <p:spPr>
          <a:xfrm>
            <a:off x="5687568" y="4561027"/>
            <a:ext cx="1325880" cy="1047902"/>
          </a:xfrm>
          <a:prstGeom prst="rect">
            <a:avLst/>
          </a:prstGeom>
          <a:solidFill>
            <a:srgbClr val="F3F6FA"/>
          </a:solidFill>
          <a:ln w="12700">
            <a:solidFill>
              <a:srgbClr val="F3F6FA"/>
            </a:solidFill>
            <a:prstDash val="solid"/>
          </a:ln>
        </p:spPr>
      </p:sp>
      <p:sp>
        <p:nvSpPr>
          <p:cNvPr id="37" name="Shape 35"/>
          <p:cNvSpPr/>
          <p:nvPr/>
        </p:nvSpPr>
        <p:spPr>
          <a:xfrm>
            <a:off x="5687568" y="4561027"/>
            <a:ext cx="6089904" cy="9144"/>
          </a:xfrm>
          <a:prstGeom prst="rect">
            <a:avLst/>
          </a:prstGeom>
          <a:solidFill>
            <a:srgbClr val="E1E6EB"/>
          </a:solidFill>
          <a:ln w="12700">
            <a:solidFill>
              <a:srgbClr val="E1E6EB"/>
            </a:solidFill>
            <a:prstDash val="solid"/>
          </a:ln>
        </p:spPr>
      </p:sp>
      <p:sp>
        <p:nvSpPr>
          <p:cNvPr id="38" name="Shape 36"/>
          <p:cNvSpPr/>
          <p:nvPr/>
        </p:nvSpPr>
        <p:spPr>
          <a:xfrm>
            <a:off x="7013448" y="4561027"/>
            <a:ext cx="9144" cy="1047902"/>
          </a:xfrm>
          <a:prstGeom prst="rect">
            <a:avLst/>
          </a:prstGeom>
          <a:solidFill>
            <a:srgbClr val="E1E6EB"/>
          </a:solidFill>
          <a:ln w="12700">
            <a:solidFill>
              <a:srgbClr val="E1E6EB"/>
            </a:solidFill>
            <a:prstDash val="solid"/>
          </a:ln>
        </p:spPr>
      </p:sp>
      <p:sp>
        <p:nvSpPr>
          <p:cNvPr id="39" name="Text 37"/>
          <p:cNvSpPr txBox="1"/>
          <p:nvPr/>
        </p:nvSpPr>
        <p:spPr>
          <a:xfrm>
            <a:off x="5824728" y="4652467"/>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2–4 min</a:t>
            </a:r>
            <a:endParaRPr lang="en-US" sz="1275" dirty="0"/>
          </a:p>
        </p:txBody>
      </p:sp>
      <p:sp>
        <p:nvSpPr>
          <p:cNvPr id="40" name="Text 38"/>
          <p:cNvSpPr txBox="1"/>
          <p:nvPr/>
        </p:nvSpPr>
        <p:spPr>
          <a:xfrm>
            <a:off x="7159752" y="4652467"/>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4 · Återkoppla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”Vad gjorde någon som hjälpte gruppen?”</a:t>
            </a:r>
            <a:endParaRPr lang="en-US" sz="1275" dirty="0"/>
          </a:p>
        </p:txBody>
      </p:sp>
      <p:sp>
        <p:nvSpPr>
          <p:cNvPr id="41" name="Shape 39"/>
          <p:cNvSpPr/>
          <p:nvPr/>
        </p:nvSpPr>
        <p:spPr>
          <a:xfrm>
            <a:off x="5687568" y="5608930"/>
            <a:ext cx="1325880" cy="1047902"/>
          </a:xfrm>
          <a:prstGeom prst="rect">
            <a:avLst/>
          </a:prstGeom>
          <a:solidFill>
            <a:srgbClr val="F3F6FA"/>
          </a:solidFill>
          <a:ln w="12700">
            <a:solidFill>
              <a:srgbClr val="F3F6FA"/>
            </a:solidFill>
            <a:prstDash val="solid"/>
          </a:ln>
        </p:spPr>
      </p:sp>
      <p:sp>
        <p:nvSpPr>
          <p:cNvPr id="42" name="Shape 40"/>
          <p:cNvSpPr/>
          <p:nvPr/>
        </p:nvSpPr>
        <p:spPr>
          <a:xfrm>
            <a:off x="5687568" y="5608930"/>
            <a:ext cx="6089904" cy="9144"/>
          </a:xfrm>
          <a:prstGeom prst="rect">
            <a:avLst/>
          </a:prstGeom>
          <a:solidFill>
            <a:srgbClr val="E1E6EB"/>
          </a:solidFill>
          <a:ln w="12700">
            <a:solidFill>
              <a:srgbClr val="E1E6EB"/>
            </a:solidFill>
            <a:prstDash val="solid"/>
          </a:ln>
        </p:spPr>
      </p:sp>
      <p:sp>
        <p:nvSpPr>
          <p:cNvPr id="43" name="Shape 41"/>
          <p:cNvSpPr/>
          <p:nvPr/>
        </p:nvSpPr>
        <p:spPr>
          <a:xfrm>
            <a:off x="7013448" y="5608930"/>
            <a:ext cx="9144" cy="1047902"/>
          </a:xfrm>
          <a:prstGeom prst="rect">
            <a:avLst/>
          </a:prstGeom>
          <a:solidFill>
            <a:srgbClr val="E1E6EB"/>
          </a:solidFill>
          <a:ln w="12700">
            <a:solidFill>
              <a:srgbClr val="E1E6EB"/>
            </a:solidFill>
            <a:prstDash val="solid"/>
          </a:ln>
        </p:spPr>
      </p:sp>
      <p:sp>
        <p:nvSpPr>
          <p:cNvPr id="44" name="Text 42"/>
          <p:cNvSpPr txBox="1"/>
          <p:nvPr/>
        </p:nvSpPr>
        <p:spPr>
          <a:xfrm>
            <a:off x="5824728" y="5700370"/>
            <a:ext cx="1097280" cy="246888"/>
          </a:xfrm>
          <a:prstGeom prst="rect">
            <a:avLst/>
          </a:prstGeom>
          <a:noFill/>
          <a:ln/>
        </p:spPr>
        <p:txBody>
          <a:bodyPr wrap="square" lIns="0" tIns="0" rIns="0" bIns="0" rtlCol="0" anchor="t"/>
          <a:lstStyle/>
          <a:p>
            <a:pPr algn="l" indent="0" marL="0">
              <a:buNone/>
            </a:pPr>
            <a:r>
              <a:rPr lang="en-US" sz="1275" b="1" dirty="0">
                <a:solidFill>
                  <a:srgbClr val="14202B"/>
                </a:solidFill>
                <a:latin typeface="Calibri" pitchFamily="34" charset="0"/>
                <a:ea typeface="Calibri" pitchFamily="34" charset="-122"/>
                <a:cs typeface="Calibri" pitchFamily="34" charset="-120"/>
              </a:rPr>
              <a:t>1 min</a:t>
            </a:r>
            <a:endParaRPr lang="en-US" sz="1275" dirty="0"/>
          </a:p>
        </p:txBody>
      </p:sp>
      <p:sp>
        <p:nvSpPr>
          <p:cNvPr id="45" name="Text 43"/>
          <p:cNvSpPr txBox="1"/>
          <p:nvPr/>
        </p:nvSpPr>
        <p:spPr>
          <a:xfrm>
            <a:off x="7159752" y="5700370"/>
            <a:ext cx="4489704" cy="910742"/>
          </a:xfrm>
          <a:prstGeom prst="rect">
            <a:avLst/>
          </a:prstGeom>
          <a:noFill/>
          <a:ln/>
        </p:spPr>
        <p:txBody>
          <a:bodyPr wrap="square" lIns="0" tIns="0" rIns="0" bIns="0" rtlCol="0" anchor="t"/>
          <a:lstStyle/>
          <a:p>
            <a:pPr algn="l" indent="0" marL="0">
              <a:spcAft>
                <a:spcPts val="300"/>
              </a:spcAft>
              <a:buNone/>
            </a:pPr>
            <a:r>
              <a:rPr lang="en-US" sz="1275" b="1" dirty="0">
                <a:solidFill>
                  <a:srgbClr val="14202B"/>
                </a:solidFill>
                <a:latin typeface="Calibri" pitchFamily="34" charset="0"/>
                <a:ea typeface="Calibri" pitchFamily="34" charset="-122"/>
                <a:cs typeface="Calibri" pitchFamily="34" charset="-120"/>
              </a:rPr>
              <a:t>5 · Tacka</a:t>
            </a:r>
            <a:endParaRPr lang="en-US" sz="1275" dirty="0"/>
          </a:p>
          <a:p>
            <a:pPr algn="l" indent="0" marL="0">
              <a:spcAft>
                <a:spcPts val="300"/>
              </a:spcAft>
              <a:buNone/>
            </a:pPr>
            <a:r>
              <a:rPr lang="en-US" sz="1275" dirty="0">
                <a:solidFill>
                  <a:srgbClr val="14202B"/>
                </a:solidFill>
                <a:latin typeface="Calibri" pitchFamily="34" charset="0"/>
                <a:ea typeface="Calibri" pitchFamily="34" charset="-122"/>
                <a:cs typeface="Calibri" pitchFamily="34" charset="-120"/>
              </a:rPr>
              <a:t>Tacket går runt</a:t>
            </a:r>
            <a:endParaRPr lang="en-US" sz="1275" dirty="0"/>
          </a:p>
        </p:txBody>
      </p:sp>
      <p:sp>
        <p:nvSpPr>
          <p:cNvPr id="46" name="Shape 44"/>
          <p:cNvSpPr/>
          <p:nvPr/>
        </p:nvSpPr>
        <p:spPr>
          <a:xfrm>
            <a:off x="5687568" y="1097280"/>
            <a:ext cx="6089904" cy="5559552"/>
          </a:xfrm>
          <a:prstGeom prst="rect">
            <a:avLst/>
          </a:prstGeom>
          <a:ln w="12700">
            <a:solidFill>
              <a:srgbClr val="14202B"/>
            </a:solidFill>
            <a:prstDash val="solid"/>
          </a:ln>
        </p:spPr>
      </p:sp>
      <p:sp>
        <p:nvSpPr>
          <p:cNvPr id="47" name="Text 4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niclasfohlin.se/stodundervisning/gruppstarkande-aktiviteter/lathund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Gruppreflektion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20–30 MINUTER VARANNAN VECKA, EFTER EN KORT AKTIVITET</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SÅ LEDER DU DEN</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Del</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Du gör</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Ingen pekas ut</a:t>
            </a:r>
            <a:endParaRPr lang="en-US" sz="1100" dirty="0"/>
          </a:p>
        </p:txBody>
      </p:sp>
      <p:sp>
        <p:nvSpPr>
          <p:cNvPr id="16" name="Shape 14"/>
          <p:cNvSpPr/>
          <p:nvPr/>
        </p:nvSpPr>
        <p:spPr>
          <a:xfrm>
            <a:off x="2114245" y="1709928"/>
            <a:ext cx="9144" cy="458978"/>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Ingen behöver berätta vad hen skrev. Ni nämner bara namn när någon har gjort något bra.</a:t>
            </a:r>
            <a:endParaRPr lang="en-US" sz="1100" dirty="0"/>
          </a:p>
        </p:txBody>
      </p:sp>
      <p:sp>
        <p:nvSpPr>
          <p:cNvPr id="18" name="Shape 16"/>
          <p:cNvSpPr/>
          <p:nvPr/>
        </p:nvSpPr>
        <p:spPr>
          <a:xfrm>
            <a:off x="192024" y="2168906"/>
            <a:ext cx="5766664" cy="982853"/>
          </a:xfrm>
          <a:prstGeom prst="rect">
            <a:avLst/>
          </a:prstGeom>
          <a:solidFill>
            <a:srgbClr val="F8FAFC"/>
          </a:solidFill>
          <a:ln w="12700">
            <a:solidFill>
              <a:srgbClr val="F8FAFC"/>
            </a:solidFill>
            <a:prstDash val="solid"/>
          </a:ln>
        </p:spPr>
      </p:sp>
      <p:sp>
        <p:nvSpPr>
          <p:cNvPr id="19" name="Shape 17"/>
          <p:cNvSpPr/>
          <p:nvPr/>
        </p:nvSpPr>
        <p:spPr>
          <a:xfrm>
            <a:off x="192024" y="2168906"/>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223770"/>
            <a:ext cx="1794205" cy="9097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 Vår grupp</a:t>
            </a:r>
            <a:endParaRPr lang="en-US" sz="1100" dirty="0"/>
          </a:p>
        </p:txBody>
      </p:sp>
      <p:sp>
        <p:nvSpPr>
          <p:cNvPr id="21" name="Shape 19"/>
          <p:cNvSpPr/>
          <p:nvPr/>
        </p:nvSpPr>
        <p:spPr>
          <a:xfrm>
            <a:off x="2114245" y="2168906"/>
            <a:ext cx="9144" cy="982853"/>
          </a:xfrm>
          <a:prstGeom prst="rect">
            <a:avLst/>
          </a:prstGeom>
          <a:solidFill>
            <a:srgbClr val="E1E6EB"/>
          </a:solidFill>
          <a:ln w="12700">
            <a:solidFill>
              <a:srgbClr val="E1E6EB"/>
            </a:solidFill>
            <a:prstDash val="solid"/>
          </a:ln>
        </p:spPr>
      </p:sp>
      <p:sp>
        <p:nvSpPr>
          <p:cNvPr id="22" name="Text 20"/>
          <p:cNvSpPr txBox="1"/>
          <p:nvPr/>
        </p:nvSpPr>
        <p:spPr>
          <a:xfrm>
            <a:off x="2187397" y="2223770"/>
            <a:ext cx="3716426" cy="9097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Eleverna fyller i bladet så att ingen ser grannens. Samla in bladen. Har skolan Google, kan eleverna svara i formuläret på niclasfohlin.se/vargrupp i stället, och sammanställningen räknar ut gruppens snitt vid varje tillfälle.</a:t>
            </a:r>
            <a:endParaRPr lang="en-US" sz="1100" dirty="0"/>
          </a:p>
        </p:txBody>
      </p:sp>
      <p:sp>
        <p:nvSpPr>
          <p:cNvPr id="23" name="Shape 21"/>
          <p:cNvSpPr/>
          <p:nvPr/>
        </p:nvSpPr>
        <p:spPr>
          <a:xfrm>
            <a:off x="192024" y="3151759"/>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3206623"/>
            <a:ext cx="1794205" cy="73507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 Frågorna</a:t>
            </a:r>
            <a:endParaRPr lang="en-US" sz="1100" dirty="0"/>
          </a:p>
        </p:txBody>
      </p:sp>
      <p:sp>
        <p:nvSpPr>
          <p:cNvPr id="25" name="Shape 23"/>
          <p:cNvSpPr/>
          <p:nvPr/>
        </p:nvSpPr>
        <p:spPr>
          <a:xfrm>
            <a:off x="2114245" y="3151759"/>
            <a:ext cx="9144" cy="808228"/>
          </a:xfrm>
          <a:prstGeom prst="rect">
            <a:avLst/>
          </a:prstGeom>
          <a:solidFill>
            <a:srgbClr val="E1E6EB"/>
          </a:solidFill>
          <a:ln w="12700">
            <a:solidFill>
              <a:srgbClr val="E1E6EB"/>
            </a:solidFill>
            <a:prstDash val="solid"/>
          </a:ln>
        </p:spPr>
      </p:sp>
      <p:sp>
        <p:nvSpPr>
          <p:cNvPr id="26" name="Text 24"/>
          <p:cNvSpPr txBox="1"/>
          <p:nvPr/>
        </p:nvSpPr>
        <p:spPr>
          <a:xfrm>
            <a:off x="2187397" y="3206623"/>
            <a:ext cx="3716426" cy="7350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Ställ två eller tre frågor, och prata två eller tre minuter om varje. Alla tänker tyst först. Är eleverna fler än sex, pratar de i grupper om två till fyra.</a:t>
            </a:r>
            <a:endParaRPr lang="en-US" sz="1100" dirty="0"/>
          </a:p>
        </p:txBody>
      </p:sp>
      <p:sp>
        <p:nvSpPr>
          <p:cNvPr id="27" name="Shape 25"/>
          <p:cNvSpPr/>
          <p:nvPr/>
        </p:nvSpPr>
        <p:spPr>
          <a:xfrm>
            <a:off x="192024" y="3959987"/>
            <a:ext cx="5766664" cy="808228"/>
          </a:xfrm>
          <a:prstGeom prst="rect">
            <a:avLst/>
          </a:prstGeom>
          <a:solidFill>
            <a:srgbClr val="F8FAFC"/>
          </a:solidFill>
          <a:ln w="12700">
            <a:solidFill>
              <a:srgbClr val="F8FAFC"/>
            </a:solidFill>
            <a:prstDash val="solid"/>
          </a:ln>
        </p:spPr>
      </p:sp>
      <p:sp>
        <p:nvSpPr>
          <p:cNvPr id="28" name="Shape 26"/>
          <p:cNvSpPr/>
          <p:nvPr/>
        </p:nvSpPr>
        <p:spPr>
          <a:xfrm>
            <a:off x="192024" y="395998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4014851"/>
            <a:ext cx="1794205" cy="73507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 Lyft</a:t>
            </a:r>
            <a:endParaRPr lang="en-US" sz="1100" dirty="0"/>
          </a:p>
        </p:txBody>
      </p:sp>
      <p:sp>
        <p:nvSpPr>
          <p:cNvPr id="30" name="Shape 28"/>
          <p:cNvSpPr/>
          <p:nvPr/>
        </p:nvSpPr>
        <p:spPr>
          <a:xfrm>
            <a:off x="2114245" y="3959987"/>
            <a:ext cx="9144" cy="808228"/>
          </a:xfrm>
          <a:prstGeom prst="rect">
            <a:avLst/>
          </a:prstGeom>
          <a:solidFill>
            <a:srgbClr val="E1E6EB"/>
          </a:solidFill>
          <a:ln w="12700">
            <a:solidFill>
              <a:srgbClr val="E1E6EB"/>
            </a:solidFill>
            <a:prstDash val="solid"/>
          </a:ln>
        </p:spPr>
      </p:sp>
      <p:sp>
        <p:nvSpPr>
          <p:cNvPr id="31" name="Text 29"/>
          <p:cNvSpPr txBox="1"/>
          <p:nvPr/>
        </p:nvSpPr>
        <p:spPr>
          <a:xfrm>
            <a:off x="2187397" y="4014851"/>
            <a:ext cx="3716426" cy="7350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Säg vad gruppen gör bra. Gör gruppen det förra gångens mening säger, blir den det ni gör bra, annars står den kvar. Är eleverna fler än sex, berättar två eller tre grupper först vad de pratade om.</a:t>
            </a:r>
            <a:endParaRPr lang="en-US" sz="1100" dirty="0"/>
          </a:p>
        </p:txBody>
      </p:sp>
      <p:sp>
        <p:nvSpPr>
          <p:cNvPr id="32" name="Shape 30"/>
          <p:cNvSpPr/>
          <p:nvPr/>
        </p:nvSpPr>
        <p:spPr>
          <a:xfrm>
            <a:off x="192024" y="4768215"/>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4823079"/>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 Två meningar</a:t>
            </a:r>
            <a:endParaRPr lang="en-US" sz="1100" dirty="0"/>
          </a:p>
        </p:txBody>
      </p:sp>
      <p:sp>
        <p:nvSpPr>
          <p:cNvPr id="34" name="Shape 32"/>
          <p:cNvSpPr/>
          <p:nvPr/>
        </p:nvSpPr>
        <p:spPr>
          <a:xfrm>
            <a:off x="2114245" y="4768215"/>
            <a:ext cx="9144" cy="633603"/>
          </a:xfrm>
          <a:prstGeom prst="rect">
            <a:avLst/>
          </a:prstGeom>
          <a:solidFill>
            <a:srgbClr val="E1E6EB"/>
          </a:solidFill>
          <a:ln w="12700">
            <a:solidFill>
              <a:srgbClr val="E1E6EB"/>
            </a:solidFill>
            <a:prstDash val="solid"/>
          </a:ln>
        </p:spPr>
      </p:sp>
      <p:sp>
        <p:nvSpPr>
          <p:cNvPr id="35" name="Text 33"/>
          <p:cNvSpPr txBox="1"/>
          <p:nvPr/>
        </p:nvSpPr>
        <p:spPr>
          <a:xfrm>
            <a:off x="2187397" y="4823079"/>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Föreslå dem ur det eleverna sa. Från vecka 8 föreslår eleverna dem. Fråga om alla kan stå bakom dem, och skriv dem på tavlan som något ni gör.</a:t>
            </a:r>
            <a:endParaRPr lang="en-US" sz="1100" dirty="0"/>
          </a:p>
        </p:txBody>
      </p:sp>
      <p:sp>
        <p:nvSpPr>
          <p:cNvPr id="36" name="Shape 34"/>
          <p:cNvSpPr/>
          <p:nvPr/>
        </p:nvSpPr>
        <p:spPr>
          <a:xfrm>
            <a:off x="192024" y="1417320"/>
            <a:ext cx="5766664" cy="3984498"/>
          </a:xfrm>
          <a:prstGeom prst="rect">
            <a:avLst/>
          </a:prstGeom>
          <a:ln w="12700">
            <a:solidFill>
              <a:srgbClr val="14202B"/>
            </a:solidFill>
            <a:prstDash val="solid"/>
          </a:ln>
        </p:spPr>
      </p:sp>
      <p:sp>
        <p:nvSpPr>
          <p:cNvPr id="37" name="Text 35"/>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FRÅGOR ATT VÄLJA BLAND</a:t>
            </a:r>
            <a:endParaRPr lang="en-US" sz="1200" dirty="0"/>
          </a:p>
        </p:txBody>
      </p:sp>
      <p:sp>
        <p:nvSpPr>
          <p:cNvPr id="38" name="Shape 36"/>
          <p:cNvSpPr/>
          <p:nvPr/>
        </p:nvSpPr>
        <p:spPr>
          <a:xfrm>
            <a:off x="6233008" y="1417320"/>
            <a:ext cx="5766664" cy="292608"/>
          </a:xfrm>
          <a:prstGeom prst="rect">
            <a:avLst/>
          </a:prstGeom>
          <a:solidFill>
            <a:srgbClr val="14202B"/>
          </a:solidFill>
          <a:ln w="12700">
            <a:solidFill>
              <a:srgbClr val="14202B"/>
            </a:solidFill>
            <a:prstDash val="solid"/>
          </a:ln>
        </p:spPr>
      </p:sp>
      <p:sp>
        <p:nvSpPr>
          <p:cNvPr id="39" name="Text 37"/>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Frågor om</a:t>
            </a:r>
            <a:endParaRPr lang="en-US" sz="1050" dirty="0"/>
          </a:p>
        </p:txBody>
      </p:sp>
      <p:sp>
        <p:nvSpPr>
          <p:cNvPr id="40" name="Text 38"/>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Så kan du fråga</a:t>
            </a:r>
            <a:endParaRPr lang="en-US" sz="1050" dirty="0"/>
          </a:p>
        </p:txBody>
      </p:sp>
      <p:sp>
        <p:nvSpPr>
          <p:cNvPr id="41" name="Shape 39"/>
          <p:cNvSpPr/>
          <p:nvPr/>
        </p:nvSpPr>
        <p:spPr>
          <a:xfrm>
            <a:off x="6233008" y="1709928"/>
            <a:ext cx="5766664" cy="9144"/>
          </a:xfrm>
          <a:prstGeom prst="rect">
            <a:avLst/>
          </a:prstGeom>
          <a:solidFill>
            <a:srgbClr val="E1E6EB"/>
          </a:solidFill>
          <a:ln w="12700">
            <a:solidFill>
              <a:srgbClr val="E1E6EB"/>
            </a:solidFill>
            <a:prstDash val="solid"/>
          </a:ln>
        </p:spPr>
      </p:sp>
      <p:sp>
        <p:nvSpPr>
          <p:cNvPr id="42" name="Text 40"/>
          <p:cNvSpPr txBox="1"/>
          <p:nvPr/>
        </p:nvSpPr>
        <p:spPr>
          <a:xfrm>
            <a:off x="6306160" y="1764792"/>
            <a:ext cx="1794205" cy="9097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Gruppen</a:t>
            </a:r>
            <a:endParaRPr lang="en-US" sz="1100" dirty="0"/>
          </a:p>
        </p:txBody>
      </p:sp>
      <p:sp>
        <p:nvSpPr>
          <p:cNvPr id="43" name="Shape 41"/>
          <p:cNvSpPr/>
          <p:nvPr/>
        </p:nvSpPr>
        <p:spPr>
          <a:xfrm>
            <a:off x="8155229" y="1709928"/>
            <a:ext cx="9144" cy="982853"/>
          </a:xfrm>
          <a:prstGeom prst="rect">
            <a:avLst/>
          </a:prstGeom>
          <a:solidFill>
            <a:srgbClr val="E1E6EB"/>
          </a:solidFill>
          <a:ln w="12700">
            <a:solidFill>
              <a:srgbClr val="E1E6EB"/>
            </a:solidFill>
            <a:prstDash val="solid"/>
          </a:ln>
        </p:spPr>
      </p:sp>
      <p:sp>
        <p:nvSpPr>
          <p:cNvPr id="44" name="Text 42"/>
          <p:cNvSpPr txBox="1"/>
          <p:nvPr/>
        </p:nvSpPr>
        <p:spPr>
          <a:xfrm>
            <a:off x="8228381" y="1764792"/>
            <a:ext cx="3716426" cy="9097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”Förra gången sa vi att vi skulle bli bättre på att vänta in varandra. När såg du någon göra det? Också på lektionerna och rasten?”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gör vi bra när vi samarbetar?”</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kan vi bli lite bättre på?”</a:t>
            </a:r>
            <a:endParaRPr lang="en-US" sz="1100" dirty="0"/>
          </a:p>
        </p:txBody>
      </p:sp>
      <p:sp>
        <p:nvSpPr>
          <p:cNvPr id="45" name="Shape 43"/>
          <p:cNvSpPr/>
          <p:nvPr/>
        </p:nvSpPr>
        <p:spPr>
          <a:xfrm>
            <a:off x="6233008" y="2692781"/>
            <a:ext cx="5766664" cy="633603"/>
          </a:xfrm>
          <a:prstGeom prst="rect">
            <a:avLst/>
          </a:prstGeom>
          <a:solidFill>
            <a:srgbClr val="F8FAFC"/>
          </a:solidFill>
          <a:ln w="12700">
            <a:solidFill>
              <a:srgbClr val="F8FAFC"/>
            </a:solidFill>
            <a:prstDash val="solid"/>
          </a:ln>
        </p:spPr>
      </p:sp>
      <p:sp>
        <p:nvSpPr>
          <p:cNvPr id="46" name="Shape 44"/>
          <p:cNvSpPr/>
          <p:nvPr/>
        </p:nvSpPr>
        <p:spPr>
          <a:xfrm>
            <a:off x="6233008" y="2692781"/>
            <a:ext cx="5766664" cy="9144"/>
          </a:xfrm>
          <a:prstGeom prst="rect">
            <a:avLst/>
          </a:prstGeom>
          <a:solidFill>
            <a:srgbClr val="E1E6EB"/>
          </a:solidFill>
          <a:ln w="12700">
            <a:solidFill>
              <a:srgbClr val="E1E6EB"/>
            </a:solidFill>
            <a:prstDash val="solid"/>
          </a:ln>
        </p:spPr>
      </p:sp>
      <p:sp>
        <p:nvSpPr>
          <p:cNvPr id="47" name="Text 45"/>
          <p:cNvSpPr txBox="1"/>
          <p:nvPr/>
        </p:nvSpPr>
        <p:spPr>
          <a:xfrm>
            <a:off x="6306160" y="2747645"/>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Var och en</a:t>
            </a:r>
            <a:endParaRPr lang="en-US" sz="1100" dirty="0"/>
          </a:p>
        </p:txBody>
      </p:sp>
      <p:sp>
        <p:nvSpPr>
          <p:cNvPr id="48" name="Shape 46"/>
          <p:cNvSpPr/>
          <p:nvPr/>
        </p:nvSpPr>
        <p:spPr>
          <a:xfrm>
            <a:off x="8155229" y="2692781"/>
            <a:ext cx="9144" cy="633603"/>
          </a:xfrm>
          <a:prstGeom prst="rect">
            <a:avLst/>
          </a:prstGeom>
          <a:solidFill>
            <a:srgbClr val="E1E6EB"/>
          </a:solidFill>
          <a:ln w="12700">
            <a:solidFill>
              <a:srgbClr val="E1E6EB"/>
            </a:solidFill>
            <a:prstDash val="solid"/>
          </a:ln>
        </p:spPr>
      </p:sp>
      <p:sp>
        <p:nvSpPr>
          <p:cNvPr id="49" name="Text 47"/>
          <p:cNvSpPr txBox="1"/>
          <p:nvPr/>
        </p:nvSpPr>
        <p:spPr>
          <a:xfrm>
            <a:off x="8228381" y="2747645"/>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gjorde någon som hjälpte gruppen de här veckorna?”</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”Vad kan du göra för gruppen nästa vecka?”</a:t>
            </a:r>
            <a:endParaRPr lang="en-US" sz="1100" dirty="0"/>
          </a:p>
        </p:txBody>
      </p:sp>
      <p:sp>
        <p:nvSpPr>
          <p:cNvPr id="50" name="Shape 48"/>
          <p:cNvSpPr/>
          <p:nvPr/>
        </p:nvSpPr>
        <p:spPr>
          <a:xfrm>
            <a:off x="6233008" y="1417320"/>
            <a:ext cx="5766664" cy="1909064"/>
          </a:xfrm>
          <a:prstGeom prst="rect">
            <a:avLst/>
          </a:prstGeom>
          <a:ln w="12700">
            <a:solidFill>
              <a:srgbClr val="14202B"/>
            </a:solidFill>
            <a:prstDash val="solid"/>
          </a:ln>
        </p:spPr>
      </p:sp>
      <p:sp>
        <p:nvSpPr>
          <p:cNvPr id="51" name="Shape 49"/>
          <p:cNvSpPr/>
          <p:nvPr/>
        </p:nvSpPr>
        <p:spPr>
          <a:xfrm>
            <a:off x="6233008" y="3463544"/>
            <a:ext cx="5766664" cy="1036320"/>
          </a:xfrm>
          <a:prstGeom prst="rect">
            <a:avLst/>
          </a:prstGeom>
          <a:solidFill>
            <a:srgbClr val="FBF3E4"/>
          </a:solidFill>
          <a:ln w="12700">
            <a:solidFill>
              <a:srgbClr val="FBF3E4"/>
            </a:solidFill>
            <a:prstDash val="solid"/>
          </a:ln>
        </p:spPr>
      </p:sp>
      <p:sp>
        <p:nvSpPr>
          <p:cNvPr id="52" name="Shape 50"/>
          <p:cNvSpPr/>
          <p:nvPr/>
        </p:nvSpPr>
        <p:spPr>
          <a:xfrm>
            <a:off x="6233008" y="3463544"/>
            <a:ext cx="36576" cy="1036320"/>
          </a:xfrm>
          <a:prstGeom prst="rect">
            <a:avLst/>
          </a:prstGeom>
          <a:solidFill>
            <a:srgbClr val="8A5A1E"/>
          </a:solidFill>
          <a:ln w="12700">
            <a:solidFill>
              <a:srgbClr val="8A5A1E"/>
            </a:solidFill>
            <a:prstDash val="solid"/>
          </a:ln>
        </p:spPr>
      </p:sp>
      <p:sp>
        <p:nvSpPr>
          <p:cNvPr id="53" name="Text 51"/>
          <p:cNvSpPr txBox="1"/>
          <p:nvPr/>
        </p:nvSpPr>
        <p:spPr>
          <a:xfrm>
            <a:off x="6425032" y="3573272"/>
            <a:ext cx="5400904" cy="816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Gruppreflektionen slutar i två meningar: ”Detta gör vi bra. Detta ska vi bli bättre på.” Tala enskilt med den som har ringat in 1 eller 2 om sig själv. Står inget namn, säger du till alla att de kan komma till dig.</a:t>
            </a:r>
            <a:endParaRPr lang="en-US" sz="1200" dirty="0"/>
          </a:p>
        </p:txBody>
      </p:sp>
      <p:sp>
        <p:nvSpPr>
          <p:cNvPr id="54" name="Text 52"/>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niclasfohlin.se/stodundervisning/gruppstarkande-aktiviteter/lathund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EN AKTIVITET 1</a:t>
            </a:r>
            <a:endParaRPr lang="en-US" sz="1200" dirty="0"/>
          </a:p>
        </p:txBody>
      </p:sp>
      <p:sp>
        <p:nvSpPr>
          <p:cNvPr id="9" name="Text 7"/>
          <p:cNvSpPr txBox="1"/>
          <p:nvPr/>
        </p:nvSpPr>
        <p:spPr>
          <a:xfrm>
            <a:off x="420624" y="932688"/>
            <a:ext cx="2577008"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Alla behövs</a:t>
            </a:r>
            <a:endParaRPr lang="en-US" sz="1425" dirty="0"/>
          </a:p>
        </p:txBody>
      </p:sp>
      <p:sp>
        <p:nvSpPr>
          <p:cNvPr id="10" name="Text 8"/>
          <p:cNvSpPr txBox="1"/>
          <p:nvPr/>
        </p:nvSpPr>
        <p:spPr>
          <a:xfrm>
            <a:off x="420624" y="1188720"/>
            <a:ext cx="2531288"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Gruppen lyckas bara tillsammans, och ingen åker ut eller vinner.</a:t>
            </a:r>
            <a:endParaRPr lang="en-US" sz="1200" dirty="0"/>
          </a:p>
        </p:txBody>
      </p:sp>
      <p:sp>
        <p:nvSpPr>
          <p:cNvPr id="11" name="Shape 9"/>
          <p:cNvSpPr/>
          <p:nvPr/>
        </p:nvSpPr>
        <p:spPr>
          <a:xfrm>
            <a:off x="3125648"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EN AKTIVITET 2</a:t>
            </a:r>
            <a:endParaRPr lang="en-US" sz="1200" dirty="0"/>
          </a:p>
        </p:txBody>
      </p:sp>
      <p:sp>
        <p:nvSpPr>
          <p:cNvPr id="13" name="Text 11"/>
          <p:cNvSpPr txBox="1"/>
          <p:nvPr/>
        </p:nvSpPr>
        <p:spPr>
          <a:xfrm>
            <a:off x="3363392" y="932688"/>
            <a:ext cx="2577008"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Alla kan delta</a:t>
            </a:r>
            <a:endParaRPr lang="en-US" sz="1425" dirty="0"/>
          </a:p>
        </p:txBody>
      </p:sp>
      <p:sp>
        <p:nvSpPr>
          <p:cNvPr id="14" name="Text 12"/>
          <p:cNvSpPr txBox="1"/>
          <p:nvPr/>
        </p:nvSpPr>
        <p:spPr>
          <a:xfrm>
            <a:off x="3363392" y="1188720"/>
            <a:ext cx="2531288"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Den som tvekar har en roll, och det finns en väg utan beröring.</a:t>
            </a:r>
            <a:endParaRPr lang="en-US" sz="1200" dirty="0"/>
          </a:p>
        </p:txBody>
      </p:sp>
      <p:sp>
        <p:nvSpPr>
          <p:cNvPr id="15" name="Shape 13"/>
          <p:cNvSpPr/>
          <p:nvPr/>
        </p:nvSpPr>
        <p:spPr>
          <a:xfrm>
            <a:off x="6068416"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EN AKTIVITET 3</a:t>
            </a:r>
            <a:endParaRPr lang="en-US" sz="1200" dirty="0"/>
          </a:p>
        </p:txBody>
      </p:sp>
      <p:sp>
        <p:nvSpPr>
          <p:cNvPr id="17" name="Text 15"/>
          <p:cNvSpPr txBox="1"/>
          <p:nvPr/>
        </p:nvSpPr>
        <p:spPr>
          <a:xfrm>
            <a:off x="6306160" y="932688"/>
            <a:ext cx="2577008"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Alla känner sig accepterade</a:t>
            </a:r>
            <a:endParaRPr lang="en-US" sz="1425" dirty="0"/>
          </a:p>
        </p:txBody>
      </p:sp>
      <p:sp>
        <p:nvSpPr>
          <p:cNvPr id="18" name="Text 16"/>
          <p:cNvSpPr txBox="1"/>
          <p:nvPr/>
        </p:nvSpPr>
        <p:spPr>
          <a:xfrm>
            <a:off x="6306160" y="1188720"/>
            <a:ext cx="2531288"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 andra hjälper och hejar, och ingen står ensam inför gruppen.</a:t>
            </a:r>
            <a:endParaRPr lang="en-US" sz="1200" dirty="0"/>
          </a:p>
        </p:txBody>
      </p:sp>
      <p:sp>
        <p:nvSpPr>
          <p:cNvPr id="19" name="Shape 17"/>
          <p:cNvSpPr/>
          <p:nvPr/>
        </p:nvSpPr>
        <p:spPr>
          <a:xfrm>
            <a:off x="9011183" y="603504"/>
            <a:ext cx="9144" cy="1124712"/>
          </a:xfrm>
          <a:prstGeom prst="rect">
            <a:avLst/>
          </a:prstGeom>
          <a:solidFill>
            <a:srgbClr val="E1E6EB"/>
          </a:solidFill>
          <a:ln w="12700">
            <a:solidFill>
              <a:srgbClr val="E1E6EB"/>
            </a:solidFill>
            <a:prstDash val="solid"/>
          </a:ln>
        </p:spPr>
      </p:sp>
      <p:sp>
        <p:nvSpPr>
          <p:cNvPr id="20" name="Text 18"/>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KRAV PÅ EN AKTIVITET 4</a:t>
            </a:r>
            <a:endParaRPr lang="en-US" sz="1200" dirty="0"/>
          </a:p>
        </p:txBody>
      </p:sp>
      <p:sp>
        <p:nvSpPr>
          <p:cNvPr id="21" name="Text 19"/>
          <p:cNvSpPr txBox="1"/>
          <p:nvPr/>
        </p:nvSpPr>
        <p:spPr>
          <a:xfrm>
            <a:off x="9248927" y="932688"/>
            <a:ext cx="2577008"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Det är roligt</a:t>
            </a:r>
            <a:endParaRPr lang="en-US" sz="1425" dirty="0"/>
          </a:p>
        </p:txBody>
      </p:sp>
      <p:sp>
        <p:nvSpPr>
          <p:cNvPr id="22" name="Text 20"/>
          <p:cNvSpPr txBox="1"/>
          <p:nvPr/>
        </p:nvSpPr>
        <p:spPr>
          <a:xfrm>
            <a:off x="9248927" y="1188720"/>
            <a:ext cx="2531288"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Gruppen skrattar och firar tillsammans.</a:t>
            </a:r>
            <a:endParaRPr lang="en-US" sz="1200" dirty="0"/>
          </a:p>
        </p:txBody>
      </p:sp>
      <p:sp>
        <p:nvSpPr>
          <p:cNvPr id="23" name="Shape 21"/>
          <p:cNvSpPr/>
          <p:nvPr/>
        </p:nvSpPr>
        <p:spPr>
          <a:xfrm>
            <a:off x="6345936" y="1746504"/>
            <a:ext cx="18288" cy="4910328"/>
          </a:xfrm>
          <a:prstGeom prst="rect">
            <a:avLst/>
          </a:prstGeom>
          <a:solidFill>
            <a:srgbClr val="14202B"/>
          </a:solidFill>
          <a:ln w="12700">
            <a:solidFill>
              <a:srgbClr val="14202B"/>
            </a:solidFill>
            <a:prstDash val="solid"/>
          </a:ln>
        </p:spPr>
      </p:sp>
      <p:sp>
        <p:nvSpPr>
          <p:cNvPr id="24" name="Text 22"/>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5" name="Text 23"/>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Aktivitetskorten.</a:t>
            </a:r>
            <a:pPr algn="l" indent="0" marL="0">
              <a:buNone/>
            </a:pPr>
            <a:r>
              <a:rPr lang="en-US" sz="1225" dirty="0">
                <a:solidFill>
                  <a:srgbClr val="14202B"/>
                </a:solidFill>
                <a:latin typeface="Calibri" pitchFamily="34" charset="0"/>
                <a:ea typeface="Calibri" pitchFamily="34" charset="-122"/>
                <a:cs typeface="Calibri" pitchFamily="34" charset="-120"/>
              </a:rPr>
              <a:t> Sidan Ta fram en aktivitet har korten, ordnade i kategorier.</a:t>
            </a:r>
            <a:endParaRPr lang="en-US" sz="1225" dirty="0"/>
          </a:p>
        </p:txBody>
      </p:sp>
      <p:sp>
        <p:nvSpPr>
          <p:cNvPr id="26" name="Text 24"/>
          <p:cNvSpPr txBox="1"/>
          <p:nvPr/>
        </p:nvSpPr>
        <p:spPr>
          <a:xfrm>
            <a:off x="420624" y="2674938"/>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Brainbreakkorten.</a:t>
            </a:r>
            <a:pPr algn="l" indent="0" marL="0">
              <a:buNone/>
            </a:pPr>
            <a:r>
              <a:rPr lang="en-US" sz="1225" dirty="0">
                <a:solidFill>
                  <a:srgbClr val="14202B"/>
                </a:solidFill>
                <a:latin typeface="Calibri" pitchFamily="34" charset="0"/>
                <a:ea typeface="Calibri" pitchFamily="34" charset="-122"/>
                <a:cs typeface="Calibri" pitchFamily="34" charset="-120"/>
              </a:rPr>
              <a:t> Sidan Ta fram en brainbreak har korten, en klocka och musik.</a:t>
            </a:r>
            <a:endParaRPr lang="en-US" sz="1225" dirty="0"/>
          </a:p>
        </p:txBody>
      </p:sp>
      <p:sp>
        <p:nvSpPr>
          <p:cNvPr id="27" name="Text 25"/>
          <p:cNvSpPr txBox="1"/>
          <p:nvPr/>
        </p:nvSpPr>
        <p:spPr>
          <a:xfrm>
            <a:off x="420624" y="3191891"/>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Lärarens skattning och Gruppreflektion.</a:t>
            </a:r>
            <a:pPr algn="l" indent="0" marL="0">
              <a:buNone/>
            </a:pPr>
            <a:r>
              <a:rPr lang="en-US" sz="1225" dirty="0">
                <a:solidFill>
                  <a:srgbClr val="14202B"/>
                </a:solidFill>
                <a:latin typeface="Calibri" pitchFamily="34" charset="0"/>
                <a:ea typeface="Calibri" pitchFamily="34" charset="-122"/>
                <a:cs typeface="Calibri" pitchFamily="34" charset="-120"/>
              </a:rPr>
              <a:t> Under Materialet på metodens sida, med bladet Vår grupp och frågekorten.</a:t>
            </a:r>
            <a:endParaRPr lang="en-US" sz="1225" dirty="0"/>
          </a:p>
        </p:txBody>
      </p:sp>
      <p:sp>
        <p:nvSpPr>
          <p:cNvPr id="28" name="Shape 26"/>
          <p:cNvSpPr/>
          <p:nvPr/>
        </p:nvSpPr>
        <p:spPr>
          <a:xfrm>
            <a:off x="420624" y="5193792"/>
            <a:ext cx="5641848" cy="1463040"/>
          </a:xfrm>
          <a:prstGeom prst="rect">
            <a:avLst/>
          </a:prstGeom>
          <a:solidFill>
            <a:srgbClr val="FFFFFF"/>
          </a:solidFill>
          <a:ln w="12700">
            <a:solidFill>
              <a:srgbClr val="14202B"/>
            </a:solidFill>
            <a:prstDash val="solid"/>
          </a:ln>
        </p:spPr>
      </p:sp>
      <p:sp>
        <p:nvSpPr>
          <p:cNvPr id="29" name="Shape 27"/>
          <p:cNvSpPr/>
          <p:nvPr/>
        </p:nvSpPr>
        <p:spPr>
          <a:xfrm>
            <a:off x="429768" y="5202936"/>
            <a:ext cx="5623560" cy="310896"/>
          </a:xfrm>
          <a:prstGeom prst="rect">
            <a:avLst/>
          </a:prstGeom>
          <a:solidFill>
            <a:srgbClr val="14202B"/>
          </a:solidFill>
          <a:ln w="12700">
            <a:solidFill>
              <a:srgbClr val="14202B"/>
            </a:solidFill>
            <a:prstDash val="solid"/>
          </a:ln>
        </p:spPr>
      </p:sp>
      <p:sp>
        <p:nvSpPr>
          <p:cNvPr id="30" name="Text 28"/>
          <p:cNvSpPr txBox="1"/>
          <p:nvPr/>
        </p:nvSpPr>
        <p:spPr>
          <a:xfrm>
            <a:off x="557784" y="525780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31" name="Text 29"/>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Kortet, i handen eller på skärmen</a:t>
            </a:r>
            <a:endParaRPr lang="en-US" sz="1200" dirty="0"/>
          </a:p>
        </p:txBody>
      </p:sp>
      <p:sp>
        <p:nvSpPr>
          <p:cNvPr id="32" name="Text 30"/>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Kortets material</a:t>
            </a:r>
            <a:endParaRPr lang="en-US" sz="1200" dirty="0"/>
          </a:p>
        </p:txBody>
      </p:sp>
      <p:sp>
        <p:nvSpPr>
          <p:cNvPr id="33" name="Text 31"/>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klocka, om ni tar tid</a:t>
            </a:r>
            <a:endParaRPr lang="en-US" sz="1200" dirty="0"/>
          </a:p>
        </p:txBody>
      </p:sp>
      <p:sp>
        <p:nvSpPr>
          <p:cNvPr id="34" name="Text 32"/>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Vår grupp och pennor, varannan vecka</a:t>
            </a:r>
            <a:endParaRPr lang="en-US" sz="1200" dirty="0"/>
          </a:p>
        </p:txBody>
      </p:sp>
      <p:sp>
        <p:nvSpPr>
          <p:cNvPr id="35" name="Shape 33"/>
          <p:cNvSpPr/>
          <p:nvPr/>
        </p:nvSpPr>
        <p:spPr>
          <a:xfrm>
            <a:off x="6647688" y="1892808"/>
            <a:ext cx="5120640" cy="1971294"/>
          </a:xfrm>
          <a:prstGeom prst="rect">
            <a:avLst/>
          </a:prstGeom>
          <a:solidFill>
            <a:srgbClr val="FFFFFF"/>
          </a:solidFill>
          <a:ln w="12700">
            <a:solidFill>
              <a:srgbClr val="14202B"/>
            </a:solidFill>
            <a:prstDash val="solid"/>
          </a:ln>
        </p:spPr>
      </p:sp>
      <p:sp>
        <p:nvSpPr>
          <p:cNvPr id="36" name="Shape 34"/>
          <p:cNvSpPr/>
          <p:nvPr/>
        </p:nvSpPr>
        <p:spPr>
          <a:xfrm>
            <a:off x="6656832" y="1901952"/>
            <a:ext cx="5102352" cy="310896"/>
          </a:xfrm>
          <a:prstGeom prst="rect">
            <a:avLst/>
          </a:prstGeom>
          <a:solidFill>
            <a:srgbClr val="14202B"/>
          </a:solidFill>
          <a:ln w="12700">
            <a:solidFill>
              <a:srgbClr val="14202B"/>
            </a:solidFill>
            <a:prstDash val="solid"/>
          </a:ln>
        </p:spPr>
      </p:sp>
      <p:sp>
        <p:nvSpPr>
          <p:cNvPr id="37" name="Text 35"/>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FÖRSTA GÅNGEN</a:t>
            </a:r>
            <a:endParaRPr lang="en-US" sz="1200" dirty="0"/>
          </a:p>
        </p:txBody>
      </p:sp>
      <p:sp>
        <p:nvSpPr>
          <p:cNvPr id="38" name="Text 36"/>
          <p:cNvSpPr txBox="1"/>
          <p:nvPr/>
        </p:nvSpPr>
        <p:spPr>
          <a:xfrm>
            <a:off x="6793992" y="2313432"/>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Jag har läst kortet, tagit fram materialet och vet vilket beteende jag modellerar.</a:t>
            </a:r>
            <a:endParaRPr lang="en-US" sz="1100" dirty="0"/>
          </a:p>
        </p:txBody>
      </p:sp>
      <p:sp>
        <p:nvSpPr>
          <p:cNvPr id="39" name="Text 37"/>
          <p:cNvSpPr txBox="1"/>
          <p:nvPr/>
        </p:nvSpPr>
        <p:spPr>
          <a:xfrm>
            <a:off x="6793992" y="269925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Jag har tänkt ut en roll åt den som kan tveka.</a:t>
            </a:r>
            <a:endParaRPr lang="en-US" sz="1100" dirty="0"/>
          </a:p>
        </p:txBody>
      </p:sp>
      <p:sp>
        <p:nvSpPr>
          <p:cNvPr id="40" name="Text 38"/>
          <p:cNvSpPr txBox="1"/>
          <p:nvPr/>
        </p:nvSpPr>
        <p:spPr>
          <a:xfrm>
            <a:off x="6793992" y="2964434"/>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Jag visar stoppet första gången, med handen i luften och ordet stopp, och gruppen prövar det.</a:t>
            </a:r>
            <a:endParaRPr lang="en-US" sz="1100" dirty="0"/>
          </a:p>
        </p:txBody>
      </p:sp>
      <p:sp>
        <p:nvSpPr>
          <p:cNvPr id="41" name="Text 39"/>
          <p:cNvSpPr txBox="1"/>
          <p:nvPr/>
        </p:nvSpPr>
        <p:spPr>
          <a:xfrm>
            <a:off x="6793992" y="3350260"/>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Jag har skrivit ut Lärarens skattning, och bladet Vår grupp till den första gruppreflektionen.</a:t>
            </a:r>
            <a:endParaRPr lang="en-US" sz="1100" dirty="0"/>
          </a:p>
        </p:txBody>
      </p:sp>
      <p:sp>
        <p:nvSpPr>
          <p:cNvPr id="42" name="Shape 40"/>
          <p:cNvSpPr/>
          <p:nvPr/>
        </p:nvSpPr>
        <p:spPr>
          <a:xfrm>
            <a:off x="6647688" y="4065270"/>
            <a:ext cx="5120640" cy="2591562"/>
          </a:xfrm>
          <a:prstGeom prst="rect">
            <a:avLst/>
          </a:prstGeom>
          <a:solidFill>
            <a:srgbClr val="FFFFFF"/>
          </a:solidFill>
          <a:ln w="12700">
            <a:solidFill>
              <a:srgbClr val="14202B"/>
            </a:solidFill>
            <a:prstDash val="solid"/>
          </a:ln>
        </p:spPr>
      </p:sp>
      <p:sp>
        <p:nvSpPr>
          <p:cNvPr id="43" name="Shape 41"/>
          <p:cNvSpPr/>
          <p:nvPr/>
        </p:nvSpPr>
        <p:spPr>
          <a:xfrm>
            <a:off x="6656832" y="4074414"/>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129278"/>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485894"/>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Varje vecka:</a:t>
            </a:r>
            <a:pPr algn="l" indent="0" marL="0">
              <a:buNone/>
            </a:pPr>
            <a:r>
              <a:rPr lang="en-US" sz="1125" dirty="0">
                <a:solidFill>
                  <a:srgbClr val="14202B"/>
                </a:solidFill>
                <a:latin typeface="Calibri" pitchFamily="34" charset="0"/>
                <a:ea typeface="Calibri" pitchFamily="34" charset="-122"/>
                <a:cs typeface="Calibri" pitchFamily="34" charset="-120"/>
              </a:rPr>
              <a:t> Skatta gruppen från 1 till 10, sätt ett kryss och dra ett streck från förra veckans.</a:t>
            </a:r>
            <a:endParaRPr lang="en-US" sz="1125" dirty="0"/>
          </a:p>
        </p:txBody>
      </p:sp>
      <p:sp>
        <p:nvSpPr>
          <p:cNvPr id="46" name="Text 44"/>
          <p:cNvSpPr txBox="1"/>
          <p:nvPr/>
        </p:nvSpPr>
        <p:spPr>
          <a:xfrm>
            <a:off x="6793992" y="4989386"/>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Varannan vecka:</a:t>
            </a:r>
            <a:pPr algn="l" indent="0" marL="0">
              <a:buNone/>
            </a:pPr>
            <a:r>
              <a:rPr lang="en-US" sz="1125" dirty="0">
                <a:solidFill>
                  <a:srgbClr val="14202B"/>
                </a:solidFill>
                <a:latin typeface="Calibri" pitchFamily="34" charset="0"/>
                <a:ea typeface="Calibri" pitchFamily="34" charset="-122"/>
                <a:cs typeface="Calibri" pitchFamily="34" charset="-120"/>
              </a:rPr>
              <a:t> Bladet Vår grupp och en gruppreflektion. Skriv det gruppen ska bli bättre på i diagrammet.</a:t>
            </a:r>
            <a:endParaRPr lang="en-US" sz="1125" dirty="0"/>
          </a:p>
        </p:txBody>
      </p:sp>
      <p:sp>
        <p:nvSpPr>
          <p:cNvPr id="47" name="Text 45"/>
          <p:cNvSpPr txBox="1"/>
          <p:nvPr/>
        </p:nvSpPr>
        <p:spPr>
          <a:xfrm>
            <a:off x="6793992" y="5492877"/>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Vecka 1–4:</a:t>
            </a:r>
            <a:pPr algn="l" indent="0" marL="0">
              <a:buNone/>
            </a:pPr>
            <a:r>
              <a:rPr lang="en-US" sz="1125" dirty="0">
                <a:solidFill>
                  <a:srgbClr val="14202B"/>
                </a:solidFill>
                <a:latin typeface="Calibri" pitchFamily="34" charset="0"/>
                <a:ea typeface="Calibri" pitchFamily="34" charset="-122"/>
                <a:cs typeface="Calibri" pitchFamily="34" charset="-120"/>
              </a:rPr>
              <a:t> Kort utan beröring ur Lära känna varandra och Trygghet och gemenskap.</a:t>
            </a:r>
            <a:endParaRPr lang="en-US" sz="1125" dirty="0"/>
          </a:p>
        </p:txBody>
      </p:sp>
      <p:sp>
        <p:nvSpPr>
          <p:cNvPr id="48" name="Text 46"/>
          <p:cNvSpPr txBox="1"/>
          <p:nvPr/>
        </p:nvSpPr>
        <p:spPr>
          <a:xfrm>
            <a:off x="6793992" y="5996369"/>
            <a:ext cx="4846320" cy="448628"/>
          </a:xfrm>
          <a:prstGeom prst="rect">
            <a:avLst/>
          </a:prstGeom>
          <a:noFill/>
          <a:ln/>
        </p:spPr>
        <p:txBody>
          <a:bodyPr wrap="square" lIns="0" tIns="0" rIns="0" bIns="0" rtlCol="0" anchor="t"/>
          <a:lstStyle/>
          <a:p>
            <a:pPr algn="l" indent="0" marL="0">
              <a:buNone/>
            </a:pPr>
            <a:r>
              <a:rPr lang="en-US" sz="1125" b="1" dirty="0">
                <a:solidFill>
                  <a:srgbClr val="14202B"/>
                </a:solidFill>
                <a:latin typeface="Calibri" pitchFamily="34" charset="0"/>
                <a:ea typeface="Calibri" pitchFamily="34" charset="-122"/>
                <a:cs typeface="Calibri" pitchFamily="34" charset="-120"/>
              </a:rPr>
              <a:t>Linjen nedåt två veckor i rad:</a:t>
            </a:r>
            <a:pPr algn="l" indent="0" marL="0">
              <a:buNone/>
            </a:pPr>
            <a:r>
              <a:rPr lang="en-US" sz="1125" dirty="0">
                <a:solidFill>
                  <a:srgbClr val="14202B"/>
                </a:solidFill>
                <a:latin typeface="Calibri" pitchFamily="34" charset="0"/>
                <a:ea typeface="Calibri" pitchFamily="34" charset="-122"/>
                <a:cs typeface="Calibri" pitchFamily="34" charset="-120"/>
              </a:rPr>
              <a:t> Två veckor med två aktiviteter i veckan ur Trygghet och gemenskap, utan beröring.</a:t>
            </a:r>
            <a:endParaRPr lang="en-US" sz="112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niclasfohlin.se/stodundervisning/gruppstarkande-aktiviteter/lathund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Gruppstärkande aktiviteter</dc:title>
  <dc:subject>En eller två gånger i veckan gör en klass eller en mindre grupp en aktivitet där alla behövs och ingen åker ut, och du leder den i fem delar. Varje vecka skattar du hur gruppen mår och samarbetar, och varannan vecka svarar eleverna på ett blad och samtalar om gruppen. Aktiviteterna står på kort, ordnade i kategorier.</dc:subject>
  <dc:creator>Niclas Fohlin</dc:creator>
  <cp:lastModifiedBy>Niclas Fohlin</cp:lastModifiedBy>
  <cp:revision>1</cp:revision>
  <dcterms:created xsi:type="dcterms:W3CDTF">2026-10-28T00:00:00Z</dcterms:created>
  <dcterms:modified xsi:type="dcterms:W3CDTF">2026-10-28T00:00:00Z</dcterms:modified>
</cp:coreProperties>
</file>