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Högläsning i par, filmen: Från texten till rösten. © Niclas Fohlin · niclasfohlin.se/stodundervisning/hoglasning-i-par/lathund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Högläsning i par, metoden. Klassen läser högt i par tre till fem dagar i veckan. Eleverna lär sig fem strategier för att läsa så att den som lyssnar förstår och känner det texten säger. Paret läser vidare i en bok som de har valt tillsammans. De åtta veckorna slutar med att eleverna läser för yngre barn eller för någon hemma. © Niclas Fohlin · niclasfohlin.se/stodundervisning/hoglasning-i-par/lathund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Högläsning i par, ett pass del för del med ett exempel. © Niclas Fohlin · niclasfohlin.se/stodundervisning/hoglasning-i-par/lathund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Högläsning i par, mallen som används under passet. © Niclas Fohlin · niclasfohlin.se/stodundervisning/hoglasning-i-par/lathund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Högläsning i par, materialet: krav, var det finns, vad som ligger på bordet, checklistan och uppföljningen. © Niclas Fohlin · niclasfohlin.se/stodundervisning/hoglasning-i-par/lathund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niclasfohlin.se/stodundervisning/hoglasning-i-par/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Högläsning i par</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FILMEN</a:t>
            </a:r>
            <a:endParaRPr lang="en-US" sz="1275" dirty="0"/>
          </a:p>
        </p:txBody>
      </p:sp>
      <p:sp>
        <p:nvSpPr>
          <p:cNvPr id="6" name="Shape 4"/>
          <p:cNvSpPr/>
          <p:nvPr/>
        </p:nvSpPr>
        <p:spPr>
          <a:xfrm rot="5400000">
            <a:off x="3311500" y="763524"/>
            <a:ext cx="137160" cy="118872"/>
          </a:xfrm>
          <a:prstGeom prst="triangle">
            <a:avLst/>
          </a:prstGeom>
          <a:solidFill>
            <a:srgbClr val="8A5A1E"/>
          </a:solidFill>
          <a:ln w="12700">
            <a:solidFill>
              <a:srgbClr val="8A5A1E"/>
            </a:solidFill>
            <a:prstDash val="solid"/>
          </a:ln>
        </p:spPr>
      </p:sp>
      <p:sp>
        <p:nvSpPr>
          <p:cNvPr id="7" name="Text 5"/>
          <p:cNvSpPr txBox="1"/>
          <p:nvPr/>
        </p:nvSpPr>
        <p:spPr>
          <a:xfrm>
            <a:off x="3526384" y="722376"/>
            <a:ext cx="535838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FILMEN · 29 SEKUNDER</a:t>
            </a:r>
            <a:endParaRPr lang="en-US" sz="1200" dirty="0"/>
          </a:p>
        </p:txBody>
      </p:sp>
      <p:pic>
        <p:nvPicPr>
          <p:cNvPr id="8" name="Media 0" descr="Från texten till rösten, filmen: Först: vad säger texten? Läraren frågar: ”Hur känns det för Lisa här?” Wilma säger: ”Hon är rädd.” Sedan: hur ska det låta? Läraren skriver: ”rädd”. Läraren säger: ”Inte glatt. Hon är rädd, så jag viskar: Vem är det?” Klassen läser efter läraren. Läraren säger: ”Läs efter mig.” Alla läser: ”Vem är det?” Amina och Malik läser om Max. Amina viskar: ”Är det någon där?” Lyssnaren säger sina två meningar. Malik säger: ”Jag förstod att Max var rädd. Jag hörde att du viskade.”">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306928" y="1024128"/>
            <a:ext cx="5577840" cy="3137535"/>
          </a:xfrm>
          <a:prstGeom prst="rect">
            <a:avLst/>
          </a:prstGeom>
        </p:spPr>
      </p:pic>
      <p:sp>
        <p:nvSpPr>
          <p:cNvPr id="9" name="Text 6"/>
          <p:cNvSpPr txBox="1"/>
          <p:nvPr/>
        </p:nvSpPr>
        <p:spPr>
          <a:xfrm>
            <a:off x="3306928" y="4710303"/>
            <a:ext cx="557784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Från texten till rösten</a:t>
            </a:r>
            <a:endParaRPr lang="en-US" sz="1800" dirty="0"/>
          </a:p>
        </p:txBody>
      </p:sp>
      <p:sp>
        <p:nvSpPr>
          <p:cNvPr id="10" name="Text 7"/>
          <p:cNvSpPr txBox="1"/>
          <p:nvPr/>
        </p:nvSpPr>
        <p:spPr>
          <a:xfrm>
            <a:off x="3306928" y="5080635"/>
            <a:ext cx="5577840" cy="121043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frågar hur Lisa känner sig. Wilma svarar.</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skriver ordet rädd och ramar in repliken.</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Klassen läser repliken efter läraren.</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Malik säger vad han förstod och vad rösten gjorde.</a:t>
            </a:r>
            <a:endParaRPr lang="en-US" sz="1400" dirty="0"/>
          </a:p>
        </p:txBody>
      </p:sp>
      <p:sp>
        <p:nvSpPr>
          <p:cNvPr id="11" name="Text 8"/>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filmen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niclasfohlin.se/stodundervisning/hoglasning-i-par/lathund</a:t>
            </a:r>
            <a:endParaRPr lang="en-US" sz="1100" dirty="0"/>
          </a:p>
        </p:txBody>
      </p:sp>
      <p:sp>
        <p:nvSpPr>
          <p:cNvPr id="12" name="Text 9"/>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niclasfohlin.se/stodundervisning/hoglasning-i-par/lathund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fullScrn="1">
              <p:cMediaNode vol="80000">
                <p:cTn id="7" fill="hold" display="0">
                  <p:stCondLst>
                    <p:cond delay="indefinite"/>
                  </p:stCondLst>
                </p:cTn>
                <p:tgtEl>
                  <p:spTgt spid="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Högläsning i par</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20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Från fyra elever till en hel klass</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Tre till fem pass i veckan i åtta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Nästa del av parets bok</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749171"/>
          </a:xfrm>
          <a:prstGeom prst="rect">
            <a:avLst/>
          </a:prstGeom>
          <a:noFill/>
          <a:ln/>
        </p:spPr>
        <p:txBody>
          <a:bodyPr wrap="square" lIns="0" tIns="0" rIns="0" bIns="0" rtlCol="0" anchor="t"/>
          <a:lstStyle/>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I åtta veckor läser klassen högt i par, i pass om 20 minuter. Varje pass har fyra delar: Texten, Visa, Läs för en lyssnare och Återkoppling. Vecka 1–5 har var sin av de fem strategierna.</a:t>
            </a:r>
            <a:endParaRPr lang="en-US" sz="1200" dirty="0"/>
          </a:p>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Paret håller ihop alla åtta veckor och läser vidare i en bok som de har valt tillsammans. I varje pass lyssnar du på dagens par, som är högst fyra par i en klass och alla par i en liten grupp. I vecka 6 och 7 förbereder eleverna var sin bilderbok, och i vecka 8 läser de den för yngre elever eller någon hemma.</a:t>
            </a:r>
            <a:endParaRPr lang="en-US" sz="1200" dirty="0"/>
          </a:p>
        </p:txBody>
      </p:sp>
      <p:sp>
        <p:nvSpPr>
          <p:cNvPr id="22" name="Shape 20"/>
          <p:cNvSpPr/>
          <p:nvPr/>
        </p:nvSpPr>
        <p:spPr>
          <a:xfrm>
            <a:off x="420624" y="3632835"/>
            <a:ext cx="5382616" cy="1922145"/>
          </a:xfrm>
          <a:prstGeom prst="rect">
            <a:avLst/>
          </a:prstGeom>
          <a:solidFill>
            <a:srgbClr val="FFFFFF"/>
          </a:solidFill>
          <a:ln w="12700">
            <a:solidFill>
              <a:srgbClr val="14202B"/>
            </a:solidFill>
            <a:prstDash val="solid"/>
          </a:ln>
        </p:spPr>
      </p:sp>
      <p:sp>
        <p:nvSpPr>
          <p:cNvPr id="23" name="Shape 21"/>
          <p:cNvSpPr/>
          <p:nvPr/>
        </p:nvSpPr>
        <p:spPr>
          <a:xfrm>
            <a:off x="429768" y="3641979"/>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696843"/>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4016883"/>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Innehållet först.</a:t>
            </a:r>
            <a:pPr algn="l" indent="0" marL="0">
              <a:buNone/>
            </a:pPr>
            <a:r>
              <a:rPr lang="en-US" sz="1250" dirty="0">
                <a:solidFill>
                  <a:srgbClr val="14202B"/>
                </a:solidFill>
                <a:latin typeface="Calibri" pitchFamily="34" charset="0"/>
                <a:ea typeface="Calibri" pitchFamily="34" charset="-122"/>
                <a:cs typeface="Calibri" pitchFamily="34" charset="-120"/>
              </a:rPr>
              <a:t> Varje pass börjar med vad texten säger, och rösten ska föra fram det.</a:t>
            </a:r>
            <a:endParaRPr lang="en-US" sz="1250" dirty="0"/>
          </a:p>
        </p:txBody>
      </p:sp>
      <p:sp>
        <p:nvSpPr>
          <p:cNvPr id="26" name="Text 24"/>
          <p:cNvSpPr txBox="1"/>
          <p:nvPr/>
        </p:nvSpPr>
        <p:spPr>
          <a:xfrm>
            <a:off x="557784" y="4505198"/>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Alla läser samtidigt.</a:t>
            </a:r>
            <a:pPr algn="l" indent="0" marL="0">
              <a:buNone/>
            </a:pPr>
            <a:r>
              <a:rPr lang="en-US" sz="1250" dirty="0">
                <a:solidFill>
                  <a:srgbClr val="14202B"/>
                </a:solidFill>
                <a:latin typeface="Calibri" pitchFamily="34" charset="0"/>
                <a:ea typeface="Calibri" pitchFamily="34" charset="-122"/>
                <a:cs typeface="Calibri" pitchFamily="34" charset="-120"/>
              </a:rPr>
              <a:t> De läser i kör eller i par. Ingen läser i tur och ordning inför klassen.</a:t>
            </a:r>
            <a:endParaRPr lang="en-US" sz="1250" dirty="0"/>
          </a:p>
        </p:txBody>
      </p:sp>
      <p:sp>
        <p:nvSpPr>
          <p:cNvPr id="27" name="Text 25"/>
          <p:cNvSpPr txBox="1"/>
          <p:nvPr/>
        </p:nvSpPr>
        <p:spPr>
          <a:xfrm>
            <a:off x="557784" y="4993513"/>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Lyssnaren svarar med två meningar.</a:t>
            </a:r>
            <a:pPr algn="l" indent="0" marL="0">
              <a:buNone/>
            </a:pPr>
            <a:r>
              <a:rPr lang="en-US" sz="1250" dirty="0">
                <a:solidFill>
                  <a:srgbClr val="14202B"/>
                </a:solidFill>
                <a:latin typeface="Calibri" pitchFamily="34" charset="0"/>
                <a:ea typeface="Calibri" pitchFamily="34" charset="-122"/>
                <a:cs typeface="Calibri" pitchFamily="34" charset="-120"/>
              </a:rPr>
              <a:t> Vad hen förstod och vad rösten gjorde.</a:t>
            </a:r>
            <a:endParaRPr lang="en-US" sz="1250" dirty="0"/>
          </a:p>
        </p:txBody>
      </p:sp>
      <p:sp>
        <p:nvSpPr>
          <p:cNvPr id="28" name="Text 26"/>
          <p:cNvSpPr txBox="1"/>
          <p:nvPr/>
        </p:nvSpPr>
        <p:spPr>
          <a:xfrm>
            <a:off x="420624" y="569214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29" name="Text 27"/>
          <p:cNvSpPr txBox="1"/>
          <p:nvPr/>
        </p:nvSpPr>
        <p:spPr>
          <a:xfrm>
            <a:off x="420624" y="5948172"/>
            <a:ext cx="5519776" cy="66294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I par (paren pratar om sin bok) → läraren visar (alla läser efter dig) → i par igen (en läser, en svarar) → gemensamt (du säger vad du hörde)</a:t>
            </a:r>
            <a:endParaRPr lang="en-US" sz="1200" dirty="0"/>
          </a:p>
        </p:txBody>
      </p:sp>
      <p:sp>
        <p:nvSpPr>
          <p:cNvPr id="30" name="Text 28"/>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PASSETS FYRA DELAR</a:t>
            </a:r>
            <a:endParaRPr lang="en-US" sz="1200" dirty="0"/>
          </a:p>
        </p:txBody>
      </p:sp>
      <p:sp>
        <p:nvSpPr>
          <p:cNvPr id="31" name="Shape 29"/>
          <p:cNvSpPr/>
          <p:nvPr/>
        </p:nvSpPr>
        <p:spPr>
          <a:xfrm>
            <a:off x="6388456" y="1792224"/>
            <a:ext cx="5382616" cy="320040"/>
          </a:xfrm>
          <a:prstGeom prst="rect">
            <a:avLst/>
          </a:prstGeom>
          <a:solidFill>
            <a:srgbClr val="14202B"/>
          </a:solidFill>
          <a:ln w="12700">
            <a:solidFill>
              <a:srgbClr val="14202B"/>
            </a:solidFill>
            <a:prstDash val="solid"/>
          </a:ln>
        </p:spPr>
      </p:sp>
      <p:sp>
        <p:nvSpPr>
          <p:cNvPr id="32" name="Text 30"/>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3" name="Shape 31"/>
          <p:cNvSpPr/>
          <p:nvPr/>
        </p:nvSpPr>
        <p:spPr>
          <a:xfrm>
            <a:off x="7988656" y="1792224"/>
            <a:ext cx="9144" cy="320040"/>
          </a:xfrm>
          <a:prstGeom prst="rect">
            <a:avLst/>
          </a:prstGeom>
          <a:solidFill>
            <a:srgbClr val="4A5361"/>
          </a:solidFill>
          <a:ln w="12700">
            <a:solidFill>
              <a:srgbClr val="4A5361"/>
            </a:solidFill>
            <a:prstDash val="solid"/>
          </a:ln>
        </p:spPr>
      </p:sp>
      <p:sp>
        <p:nvSpPr>
          <p:cNvPr id="34" name="Text 32"/>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EXEMPELFRASER</a:t>
            </a:r>
            <a:endParaRPr lang="en-US" sz="1200" dirty="0"/>
          </a:p>
        </p:txBody>
      </p:sp>
      <p:sp>
        <p:nvSpPr>
          <p:cNvPr id="35" name="Shape 33"/>
          <p:cNvSpPr/>
          <p:nvPr/>
        </p:nvSpPr>
        <p:spPr>
          <a:xfrm>
            <a:off x="6388456" y="2112264"/>
            <a:ext cx="1600200" cy="865156"/>
          </a:xfrm>
          <a:prstGeom prst="rect">
            <a:avLst/>
          </a:prstGeom>
          <a:solidFill>
            <a:srgbClr val="F3F6FA"/>
          </a:solidFill>
          <a:ln w="12700">
            <a:solidFill>
              <a:srgbClr val="F3F6FA"/>
            </a:solidFill>
            <a:prstDash val="solid"/>
          </a:ln>
        </p:spPr>
      </p:sp>
      <p:sp>
        <p:nvSpPr>
          <p:cNvPr id="36" name="Shape 34"/>
          <p:cNvSpPr/>
          <p:nvPr/>
        </p:nvSpPr>
        <p:spPr>
          <a:xfrm>
            <a:off x="7988656" y="2112264"/>
            <a:ext cx="9144" cy="865156"/>
          </a:xfrm>
          <a:prstGeom prst="rect">
            <a:avLst/>
          </a:prstGeom>
          <a:solidFill>
            <a:srgbClr val="E1E6EB"/>
          </a:solidFill>
          <a:ln w="12700">
            <a:solidFill>
              <a:srgbClr val="E1E6EB"/>
            </a:solidFill>
            <a:prstDash val="solid"/>
          </a:ln>
        </p:spPr>
      </p:sp>
      <p:sp>
        <p:nvSpPr>
          <p:cNvPr id="37" name="Text 35"/>
          <p:cNvSpPr txBox="1"/>
          <p:nvPr/>
        </p:nvSpPr>
        <p:spPr>
          <a:xfrm>
            <a:off x="6525616" y="2203704"/>
            <a:ext cx="137160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1 · Texten</a:t>
            </a:r>
            <a:endParaRPr lang="en-US" sz="1200" dirty="0"/>
          </a:p>
        </p:txBody>
      </p:sp>
      <p:sp>
        <p:nvSpPr>
          <p:cNvPr id="38" name="Text 36"/>
          <p:cNvSpPr txBox="1"/>
          <p:nvPr/>
        </p:nvSpPr>
        <p:spPr>
          <a:xfrm>
            <a:off x="6525616" y="2468880"/>
            <a:ext cx="1371600" cy="481108"/>
          </a:xfrm>
          <a:prstGeom prst="rect">
            <a:avLst/>
          </a:prstGeom>
          <a:noFill/>
          <a:ln/>
        </p:spPr>
        <p:txBody>
          <a:bodyPr wrap="square" lIns="0" tIns="0" rIns="0" bIns="0" rtlCol="0" anchor="t"/>
          <a:lstStyle/>
          <a:p>
            <a:pPr algn="l" indent="0" marL="0">
              <a:buNone/>
            </a:pPr>
            <a:r>
              <a:rPr lang="en-US" sz="1050" dirty="0">
                <a:solidFill>
                  <a:srgbClr val="4B5866"/>
                </a:solidFill>
                <a:latin typeface="Calibri" pitchFamily="34" charset="0"/>
                <a:ea typeface="Calibri" pitchFamily="34" charset="-122"/>
                <a:cs typeface="Calibri" pitchFamily="34" charset="-120"/>
              </a:rPr>
              <a:t>Vad säger texten?</a:t>
            </a:r>
            <a:endParaRPr lang="en-US" sz="1050" dirty="0"/>
          </a:p>
        </p:txBody>
      </p:sp>
      <p:sp>
        <p:nvSpPr>
          <p:cNvPr id="39" name="Text 37"/>
          <p:cNvSpPr txBox="1"/>
          <p:nvPr/>
        </p:nvSpPr>
        <p:spPr>
          <a:xfrm>
            <a:off x="8134960" y="2203704"/>
            <a:ext cx="3508096" cy="727996"/>
          </a:xfrm>
          <a:prstGeom prst="rect">
            <a:avLst/>
          </a:prstGeom>
          <a:noFill/>
          <a:ln/>
        </p:spPr>
        <p:txBody>
          <a:bodyPr wrap="square" lIns="0" tIns="0" rIns="0" bIns="0" rtlCol="0" anchor="t"/>
          <a:lstStyle/>
          <a:p>
            <a:pPr algn="l" indent="0" marL="0">
              <a:spcAft>
                <a:spcPts val="300"/>
              </a:spcAft>
              <a:buNone/>
            </a:pPr>
            <a:r>
              <a:rPr lang="en-US" sz="1200" i="1" dirty="0">
                <a:solidFill>
                  <a:srgbClr val="14202B"/>
                </a:solidFill>
                <a:latin typeface="Calibri" pitchFamily="34" charset="0"/>
                <a:ea typeface="Calibri" pitchFamily="34" charset="-122"/>
                <a:cs typeface="Calibri" pitchFamily="34" charset="-120"/>
              </a:rPr>
              <a:t>”Berätta vad som hände förra gången.”</a:t>
            </a:r>
            <a:endParaRPr lang="en-US" sz="1275" dirty="0"/>
          </a:p>
          <a:p>
            <a:pPr algn="l" indent="0" marL="0">
              <a:spcAft>
                <a:spcPts val="300"/>
              </a:spcAft>
              <a:buNone/>
            </a:pPr>
            <a:r>
              <a:rPr lang="en-US" sz="1200" i="1" dirty="0">
                <a:solidFill>
                  <a:srgbClr val="14202B"/>
                </a:solidFill>
                <a:latin typeface="Calibri" pitchFamily="34" charset="0"/>
                <a:ea typeface="Calibri" pitchFamily="34" charset="-122"/>
                <a:cs typeface="Calibri" pitchFamily="34" charset="-120"/>
              </a:rPr>
              <a:t>”Hur tror ni att huvudpersonen känner sig nu?”</a:t>
            </a:r>
            <a:endParaRPr lang="en-US" sz="1275" dirty="0"/>
          </a:p>
        </p:txBody>
      </p:sp>
      <p:sp>
        <p:nvSpPr>
          <p:cNvPr id="40" name="Shape 38"/>
          <p:cNvSpPr/>
          <p:nvPr/>
        </p:nvSpPr>
        <p:spPr>
          <a:xfrm>
            <a:off x="6388456" y="2977420"/>
            <a:ext cx="1600200" cy="1058894"/>
          </a:xfrm>
          <a:prstGeom prst="rect">
            <a:avLst/>
          </a:prstGeom>
          <a:solidFill>
            <a:srgbClr val="F3F6FA"/>
          </a:solidFill>
          <a:ln w="12700">
            <a:solidFill>
              <a:srgbClr val="F3F6FA"/>
            </a:solidFill>
            <a:prstDash val="solid"/>
          </a:ln>
        </p:spPr>
      </p:sp>
      <p:sp>
        <p:nvSpPr>
          <p:cNvPr id="41" name="Shape 39"/>
          <p:cNvSpPr/>
          <p:nvPr/>
        </p:nvSpPr>
        <p:spPr>
          <a:xfrm>
            <a:off x="6388456" y="2977420"/>
            <a:ext cx="5382616" cy="9144"/>
          </a:xfrm>
          <a:prstGeom prst="rect">
            <a:avLst/>
          </a:prstGeom>
          <a:solidFill>
            <a:srgbClr val="E1E6EB"/>
          </a:solidFill>
          <a:ln w="12700">
            <a:solidFill>
              <a:srgbClr val="E1E6EB"/>
            </a:solidFill>
            <a:prstDash val="solid"/>
          </a:ln>
        </p:spPr>
      </p:sp>
      <p:sp>
        <p:nvSpPr>
          <p:cNvPr id="42" name="Shape 40"/>
          <p:cNvSpPr/>
          <p:nvPr/>
        </p:nvSpPr>
        <p:spPr>
          <a:xfrm>
            <a:off x="7988656" y="2977420"/>
            <a:ext cx="9144" cy="1058894"/>
          </a:xfrm>
          <a:prstGeom prst="rect">
            <a:avLst/>
          </a:prstGeom>
          <a:solidFill>
            <a:srgbClr val="E1E6EB"/>
          </a:solidFill>
          <a:ln w="12700">
            <a:solidFill>
              <a:srgbClr val="E1E6EB"/>
            </a:solidFill>
            <a:prstDash val="solid"/>
          </a:ln>
        </p:spPr>
      </p:sp>
      <p:sp>
        <p:nvSpPr>
          <p:cNvPr id="43" name="Text 41"/>
          <p:cNvSpPr txBox="1"/>
          <p:nvPr/>
        </p:nvSpPr>
        <p:spPr>
          <a:xfrm>
            <a:off x="6525616" y="3068860"/>
            <a:ext cx="137160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2 · Visa</a:t>
            </a:r>
            <a:endParaRPr lang="en-US" sz="1200" dirty="0"/>
          </a:p>
        </p:txBody>
      </p:sp>
      <p:sp>
        <p:nvSpPr>
          <p:cNvPr id="44" name="Text 42"/>
          <p:cNvSpPr txBox="1"/>
          <p:nvPr/>
        </p:nvSpPr>
        <p:spPr>
          <a:xfrm>
            <a:off x="6525616" y="3334036"/>
            <a:ext cx="1371600" cy="674846"/>
          </a:xfrm>
          <a:prstGeom prst="rect">
            <a:avLst/>
          </a:prstGeom>
          <a:noFill/>
          <a:ln/>
        </p:spPr>
        <p:txBody>
          <a:bodyPr wrap="square" lIns="0" tIns="0" rIns="0" bIns="0" rtlCol="0" anchor="t"/>
          <a:lstStyle/>
          <a:p>
            <a:pPr algn="l" indent="0" marL="0">
              <a:buNone/>
            </a:pPr>
            <a:r>
              <a:rPr lang="en-US" sz="1050" dirty="0">
                <a:solidFill>
                  <a:srgbClr val="4B5866"/>
                </a:solidFill>
                <a:latin typeface="Calibri" pitchFamily="34" charset="0"/>
                <a:ea typeface="Calibri" pitchFamily="34" charset="-122"/>
                <a:cs typeface="Calibri" pitchFamily="34" charset="-120"/>
              </a:rPr>
              <a:t>Hur ska det låta, så att lyssnaren förstår?</a:t>
            </a:r>
            <a:endParaRPr lang="en-US" sz="1050" dirty="0"/>
          </a:p>
        </p:txBody>
      </p:sp>
      <p:sp>
        <p:nvSpPr>
          <p:cNvPr id="45" name="Text 43"/>
          <p:cNvSpPr txBox="1"/>
          <p:nvPr/>
        </p:nvSpPr>
        <p:spPr>
          <a:xfrm>
            <a:off x="8134960" y="3068860"/>
            <a:ext cx="3508096" cy="921734"/>
          </a:xfrm>
          <a:prstGeom prst="rect">
            <a:avLst/>
          </a:prstGeom>
          <a:noFill/>
          <a:ln/>
        </p:spPr>
        <p:txBody>
          <a:bodyPr wrap="square" lIns="0" tIns="0" rIns="0" bIns="0" rtlCol="0" anchor="t"/>
          <a:lstStyle/>
          <a:p>
            <a:pPr algn="l" indent="0" marL="0">
              <a:spcAft>
                <a:spcPts val="300"/>
              </a:spcAft>
              <a:buNone/>
            </a:pPr>
            <a:r>
              <a:rPr lang="en-US" sz="1200" i="1" dirty="0">
                <a:solidFill>
                  <a:srgbClr val="14202B"/>
                </a:solidFill>
                <a:latin typeface="Calibri" pitchFamily="34" charset="0"/>
                <a:ea typeface="Calibri" pitchFamily="34" charset="-122"/>
                <a:cs typeface="Calibri" pitchFamily="34" charset="-120"/>
              </a:rPr>
              <a:t>”Lyssna när jag läser det på två sätt.”</a:t>
            </a:r>
            <a:endParaRPr lang="en-US" sz="1275" dirty="0"/>
          </a:p>
          <a:p>
            <a:pPr algn="l" indent="0" marL="0">
              <a:spcAft>
                <a:spcPts val="300"/>
              </a:spcAft>
              <a:buNone/>
            </a:pPr>
            <a:r>
              <a:rPr lang="en-US" sz="1200" i="1" dirty="0">
                <a:solidFill>
                  <a:srgbClr val="14202B"/>
                </a:solidFill>
                <a:latin typeface="Calibri" pitchFamily="34" charset="0"/>
                <a:ea typeface="Calibri" pitchFamily="34" charset="-122"/>
                <a:cs typeface="Calibri" pitchFamily="34" charset="-120"/>
              </a:rPr>
              <a:t>”Vad förstod ni bättre nu?”</a:t>
            </a:r>
            <a:endParaRPr lang="en-US" sz="1275" dirty="0"/>
          </a:p>
        </p:txBody>
      </p:sp>
      <p:sp>
        <p:nvSpPr>
          <p:cNvPr id="46" name="Shape 44"/>
          <p:cNvSpPr/>
          <p:nvPr/>
        </p:nvSpPr>
        <p:spPr>
          <a:xfrm>
            <a:off x="6388456" y="4036314"/>
            <a:ext cx="1600200" cy="1026319"/>
          </a:xfrm>
          <a:prstGeom prst="rect">
            <a:avLst/>
          </a:prstGeom>
          <a:solidFill>
            <a:srgbClr val="F3F6FA"/>
          </a:solidFill>
          <a:ln w="12700">
            <a:solidFill>
              <a:srgbClr val="F3F6FA"/>
            </a:solidFill>
            <a:prstDash val="solid"/>
          </a:ln>
        </p:spPr>
      </p:sp>
      <p:sp>
        <p:nvSpPr>
          <p:cNvPr id="47" name="Shape 45"/>
          <p:cNvSpPr/>
          <p:nvPr/>
        </p:nvSpPr>
        <p:spPr>
          <a:xfrm>
            <a:off x="6388456" y="4036314"/>
            <a:ext cx="5382616" cy="9144"/>
          </a:xfrm>
          <a:prstGeom prst="rect">
            <a:avLst/>
          </a:prstGeom>
          <a:solidFill>
            <a:srgbClr val="E1E6EB"/>
          </a:solidFill>
          <a:ln w="12700">
            <a:solidFill>
              <a:srgbClr val="E1E6EB"/>
            </a:solidFill>
            <a:prstDash val="solid"/>
          </a:ln>
        </p:spPr>
      </p:sp>
      <p:sp>
        <p:nvSpPr>
          <p:cNvPr id="48" name="Shape 46"/>
          <p:cNvSpPr/>
          <p:nvPr/>
        </p:nvSpPr>
        <p:spPr>
          <a:xfrm>
            <a:off x="7988656" y="4036314"/>
            <a:ext cx="9144" cy="1026319"/>
          </a:xfrm>
          <a:prstGeom prst="rect">
            <a:avLst/>
          </a:prstGeom>
          <a:solidFill>
            <a:srgbClr val="E1E6EB"/>
          </a:solidFill>
          <a:ln w="12700">
            <a:solidFill>
              <a:srgbClr val="E1E6EB"/>
            </a:solidFill>
            <a:prstDash val="solid"/>
          </a:ln>
        </p:spPr>
      </p:sp>
      <p:sp>
        <p:nvSpPr>
          <p:cNvPr id="49" name="Text 47"/>
          <p:cNvSpPr txBox="1"/>
          <p:nvPr/>
        </p:nvSpPr>
        <p:spPr>
          <a:xfrm>
            <a:off x="6525616" y="4127754"/>
            <a:ext cx="1371600" cy="381000"/>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3 · Läs för en lyssnare</a:t>
            </a:r>
            <a:endParaRPr lang="en-US" sz="1200" dirty="0"/>
          </a:p>
        </p:txBody>
      </p:sp>
      <p:sp>
        <p:nvSpPr>
          <p:cNvPr id="50" name="Text 48"/>
          <p:cNvSpPr txBox="1"/>
          <p:nvPr/>
        </p:nvSpPr>
        <p:spPr>
          <a:xfrm>
            <a:off x="6525616" y="4527042"/>
            <a:ext cx="1371600" cy="508159"/>
          </a:xfrm>
          <a:prstGeom prst="rect">
            <a:avLst/>
          </a:prstGeom>
          <a:noFill/>
          <a:ln/>
        </p:spPr>
        <p:txBody>
          <a:bodyPr wrap="square" lIns="0" tIns="0" rIns="0" bIns="0" rtlCol="0" anchor="t"/>
          <a:lstStyle/>
          <a:p>
            <a:pPr algn="l" indent="0" marL="0">
              <a:buNone/>
            </a:pPr>
            <a:r>
              <a:rPr lang="en-US" sz="1050" dirty="0">
                <a:solidFill>
                  <a:srgbClr val="4B5866"/>
                </a:solidFill>
                <a:latin typeface="Calibri" pitchFamily="34" charset="0"/>
                <a:ea typeface="Calibri" pitchFamily="34" charset="-122"/>
                <a:cs typeface="Calibri" pitchFamily="34" charset="-120"/>
              </a:rPr>
              <a:t>Vad förstod lyssnaren?</a:t>
            </a:r>
            <a:endParaRPr lang="en-US" sz="1050" dirty="0"/>
          </a:p>
        </p:txBody>
      </p:sp>
      <p:sp>
        <p:nvSpPr>
          <p:cNvPr id="51" name="Text 49"/>
          <p:cNvSpPr txBox="1"/>
          <p:nvPr/>
        </p:nvSpPr>
        <p:spPr>
          <a:xfrm>
            <a:off x="8134960" y="4127754"/>
            <a:ext cx="3508096" cy="889159"/>
          </a:xfrm>
          <a:prstGeom prst="rect">
            <a:avLst/>
          </a:prstGeom>
          <a:noFill/>
          <a:ln/>
        </p:spPr>
        <p:txBody>
          <a:bodyPr wrap="square" lIns="0" tIns="0" rIns="0" bIns="0" rtlCol="0" anchor="t"/>
          <a:lstStyle/>
          <a:p>
            <a:pPr algn="l" indent="0" marL="0">
              <a:spcAft>
                <a:spcPts val="300"/>
              </a:spcAft>
              <a:buNone/>
            </a:pPr>
            <a:r>
              <a:rPr lang="en-US" sz="1200" i="1" dirty="0">
                <a:solidFill>
                  <a:srgbClr val="14202B"/>
                </a:solidFill>
                <a:latin typeface="Calibri" pitchFamily="34" charset="0"/>
                <a:ea typeface="Calibri" pitchFamily="34" charset="-122"/>
                <a:cs typeface="Calibri" pitchFamily="34" charset="-120"/>
              </a:rPr>
              <a:t>”Säg först vad du förstod.”</a:t>
            </a:r>
            <a:endParaRPr lang="en-US" sz="1275" dirty="0"/>
          </a:p>
          <a:p>
            <a:pPr algn="l" indent="0" marL="0">
              <a:spcAft>
                <a:spcPts val="300"/>
              </a:spcAft>
              <a:buNone/>
            </a:pPr>
            <a:r>
              <a:rPr lang="en-US" sz="1200" i="1" dirty="0">
                <a:solidFill>
                  <a:srgbClr val="14202B"/>
                </a:solidFill>
                <a:latin typeface="Calibri" pitchFamily="34" charset="0"/>
                <a:ea typeface="Calibri" pitchFamily="34" charset="-122"/>
                <a:cs typeface="Calibri" pitchFamily="34" charset="-120"/>
              </a:rPr>
              <a:t>”Jag förstod att han var rädd, för att du viskade.”</a:t>
            </a:r>
            <a:endParaRPr lang="en-US" sz="1275" dirty="0"/>
          </a:p>
        </p:txBody>
      </p:sp>
      <p:sp>
        <p:nvSpPr>
          <p:cNvPr id="52" name="Shape 50"/>
          <p:cNvSpPr/>
          <p:nvPr/>
        </p:nvSpPr>
        <p:spPr>
          <a:xfrm>
            <a:off x="6388456" y="5062633"/>
            <a:ext cx="1600200" cy="725519"/>
          </a:xfrm>
          <a:prstGeom prst="rect">
            <a:avLst/>
          </a:prstGeom>
          <a:solidFill>
            <a:srgbClr val="F3F6FA"/>
          </a:solidFill>
          <a:ln w="12700">
            <a:solidFill>
              <a:srgbClr val="F3F6FA"/>
            </a:solidFill>
            <a:prstDash val="solid"/>
          </a:ln>
        </p:spPr>
      </p:sp>
      <p:sp>
        <p:nvSpPr>
          <p:cNvPr id="53" name="Shape 51"/>
          <p:cNvSpPr/>
          <p:nvPr/>
        </p:nvSpPr>
        <p:spPr>
          <a:xfrm>
            <a:off x="6388456" y="5062633"/>
            <a:ext cx="5382616" cy="9144"/>
          </a:xfrm>
          <a:prstGeom prst="rect">
            <a:avLst/>
          </a:prstGeom>
          <a:solidFill>
            <a:srgbClr val="E1E6EB"/>
          </a:solidFill>
          <a:ln w="12700">
            <a:solidFill>
              <a:srgbClr val="E1E6EB"/>
            </a:solidFill>
            <a:prstDash val="solid"/>
          </a:ln>
        </p:spPr>
      </p:sp>
      <p:sp>
        <p:nvSpPr>
          <p:cNvPr id="54" name="Shape 52"/>
          <p:cNvSpPr/>
          <p:nvPr/>
        </p:nvSpPr>
        <p:spPr>
          <a:xfrm>
            <a:off x="7988656" y="5062633"/>
            <a:ext cx="9144" cy="725519"/>
          </a:xfrm>
          <a:prstGeom prst="rect">
            <a:avLst/>
          </a:prstGeom>
          <a:solidFill>
            <a:srgbClr val="E1E6EB"/>
          </a:solidFill>
          <a:ln w="12700">
            <a:solidFill>
              <a:srgbClr val="E1E6EB"/>
            </a:solidFill>
            <a:prstDash val="solid"/>
          </a:ln>
        </p:spPr>
      </p:sp>
      <p:sp>
        <p:nvSpPr>
          <p:cNvPr id="55" name="Text 53"/>
          <p:cNvSpPr txBox="1"/>
          <p:nvPr/>
        </p:nvSpPr>
        <p:spPr>
          <a:xfrm>
            <a:off x="6525616" y="5154073"/>
            <a:ext cx="137160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4 · Återkoppling</a:t>
            </a:r>
            <a:endParaRPr lang="en-US" sz="1200" dirty="0"/>
          </a:p>
        </p:txBody>
      </p:sp>
      <p:sp>
        <p:nvSpPr>
          <p:cNvPr id="56" name="Text 54"/>
          <p:cNvSpPr txBox="1"/>
          <p:nvPr/>
        </p:nvSpPr>
        <p:spPr>
          <a:xfrm>
            <a:off x="6525616" y="5419249"/>
            <a:ext cx="1371600" cy="341471"/>
          </a:xfrm>
          <a:prstGeom prst="rect">
            <a:avLst/>
          </a:prstGeom>
          <a:noFill/>
          <a:ln/>
        </p:spPr>
        <p:txBody>
          <a:bodyPr wrap="square" lIns="0" tIns="0" rIns="0" bIns="0" rtlCol="0" anchor="t"/>
          <a:lstStyle/>
          <a:p>
            <a:pPr algn="l" indent="0" marL="0">
              <a:buNone/>
            </a:pPr>
            <a:r>
              <a:rPr lang="en-US" sz="1050" dirty="0">
                <a:solidFill>
                  <a:srgbClr val="4B5866"/>
                </a:solidFill>
                <a:latin typeface="Calibri" pitchFamily="34" charset="0"/>
                <a:ea typeface="Calibri" pitchFamily="34" charset="-122"/>
                <a:cs typeface="Calibri" pitchFamily="34" charset="-120"/>
              </a:rPr>
              <a:t>Vad tar vi med oss?</a:t>
            </a:r>
            <a:endParaRPr lang="en-US" sz="1050" dirty="0"/>
          </a:p>
        </p:txBody>
      </p:sp>
      <p:sp>
        <p:nvSpPr>
          <p:cNvPr id="57" name="Text 55"/>
          <p:cNvSpPr txBox="1"/>
          <p:nvPr/>
        </p:nvSpPr>
        <p:spPr>
          <a:xfrm>
            <a:off x="8134960" y="5154073"/>
            <a:ext cx="3508096" cy="588359"/>
          </a:xfrm>
          <a:prstGeom prst="rect">
            <a:avLst/>
          </a:prstGeom>
          <a:noFill/>
          <a:ln/>
        </p:spPr>
        <p:txBody>
          <a:bodyPr wrap="square" lIns="0" tIns="0" rIns="0" bIns="0" rtlCol="0" anchor="t"/>
          <a:lstStyle/>
          <a:p>
            <a:pPr algn="l" indent="0" marL="0">
              <a:spcAft>
                <a:spcPts val="300"/>
              </a:spcAft>
              <a:buNone/>
            </a:pPr>
            <a:r>
              <a:rPr lang="en-US" sz="1200" i="1" dirty="0">
                <a:solidFill>
                  <a:srgbClr val="14202B"/>
                </a:solidFill>
                <a:latin typeface="Calibri" pitchFamily="34" charset="0"/>
                <a:ea typeface="Calibri" pitchFamily="34" charset="-122"/>
                <a:cs typeface="Calibri" pitchFamily="34" charset="-120"/>
              </a:rPr>
              <a:t>”Många pausade före det spännande, och då blev det spännande.”</a:t>
            </a:r>
            <a:endParaRPr lang="en-US" sz="1275" dirty="0"/>
          </a:p>
        </p:txBody>
      </p:sp>
      <p:sp>
        <p:nvSpPr>
          <p:cNvPr id="58" name="Shape 56"/>
          <p:cNvSpPr/>
          <p:nvPr/>
        </p:nvSpPr>
        <p:spPr>
          <a:xfrm>
            <a:off x="6388456" y="1792224"/>
            <a:ext cx="5382616" cy="3995928"/>
          </a:xfrm>
          <a:prstGeom prst="rect">
            <a:avLst/>
          </a:prstGeom>
          <a:ln w="12700">
            <a:solidFill>
              <a:srgbClr val="14202B"/>
            </a:solidFill>
            <a:prstDash val="solid"/>
          </a:ln>
        </p:spPr>
      </p:sp>
      <p:sp>
        <p:nvSpPr>
          <p:cNvPr id="59" name="Shape 57"/>
          <p:cNvSpPr/>
          <p:nvPr/>
        </p:nvSpPr>
        <p:spPr>
          <a:xfrm>
            <a:off x="6388456" y="5943600"/>
            <a:ext cx="5382616" cy="713232"/>
          </a:xfrm>
          <a:prstGeom prst="rect">
            <a:avLst/>
          </a:prstGeom>
          <a:solidFill>
            <a:srgbClr val="FBF3E4"/>
          </a:solidFill>
          <a:ln w="12700">
            <a:solidFill>
              <a:srgbClr val="FBF3E4"/>
            </a:solidFill>
            <a:prstDash val="solid"/>
          </a:ln>
        </p:spPr>
      </p:sp>
      <p:sp>
        <p:nvSpPr>
          <p:cNvPr id="60" name="Shape 58"/>
          <p:cNvSpPr/>
          <p:nvPr/>
        </p:nvSpPr>
        <p:spPr>
          <a:xfrm>
            <a:off x="6388456" y="5943600"/>
            <a:ext cx="36576" cy="713232"/>
          </a:xfrm>
          <a:prstGeom prst="rect">
            <a:avLst/>
          </a:prstGeom>
          <a:solidFill>
            <a:srgbClr val="8A5A1E"/>
          </a:solidFill>
          <a:ln w="12700">
            <a:solidFill>
              <a:srgbClr val="8A5A1E"/>
            </a:solidFill>
            <a:prstDash val="solid"/>
          </a:ln>
        </p:spPr>
      </p:sp>
      <p:sp>
        <p:nvSpPr>
          <p:cNvPr id="61" name="Text 59"/>
          <p:cNvSpPr txBox="1"/>
          <p:nvPr/>
        </p:nvSpPr>
        <p:spPr>
          <a:xfrm>
            <a:off x="6580480" y="6053328"/>
            <a:ext cx="5016856" cy="493776"/>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Eleverna läser utan klocka och i lyssnarens takt.</a:t>
            </a:r>
            <a:endParaRPr lang="en-US" sz="1150" dirty="0"/>
          </a:p>
        </p:txBody>
      </p:sp>
      <p:sp>
        <p:nvSpPr>
          <p:cNvPr id="62" name="Text 60"/>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niclasfohlin.se/stodundervisning/hoglasning-i-par/lathund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ett pass i åk 3: Repliken, vecka 3</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STÄLLET DU VISAR PÅ TAVLAN</a:t>
            </a:r>
            <a:endParaRPr lang="en-US" sz="1200" dirty="0"/>
          </a:p>
        </p:txBody>
      </p:sp>
      <p:sp>
        <p:nvSpPr>
          <p:cNvPr id="9" name="Shape 7"/>
          <p:cNvSpPr/>
          <p:nvPr/>
        </p:nvSpPr>
        <p:spPr>
          <a:xfrm>
            <a:off x="420624" y="1097280"/>
            <a:ext cx="4818888" cy="1525524"/>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1379220"/>
          </a:xfrm>
          <a:prstGeom prst="rect">
            <a:avLst/>
          </a:prstGeom>
          <a:noFill/>
          <a:ln/>
        </p:spPr>
        <p:txBody>
          <a:bodyPr wrap="square" lIns="0" tIns="0" rIns="0" bIns="0" rtlCol="0" anchor="t"/>
          <a:lstStyle/>
          <a:p>
            <a:pPr algn="l" indent="0" marL="0">
              <a:spcAft>
                <a:spcPts val="500"/>
              </a:spcAft>
              <a:buNone/>
            </a:pPr>
            <a:r>
              <a:rPr lang="en-US" sz="1800" b="1" dirty="0">
                <a:solidFill>
                  <a:srgbClr val="14202B"/>
                </a:solidFill>
                <a:latin typeface="Calibri" pitchFamily="34" charset="0"/>
                <a:ea typeface="Calibri" pitchFamily="34" charset="-122"/>
                <a:cs typeface="Calibri" pitchFamily="34" charset="-120"/>
              </a:rPr>
              <a:t>Hunden vid dörren</a:t>
            </a:r>
            <a:endParaRPr lang="en-US" sz="1800" dirty="0"/>
          </a:p>
          <a:p>
            <a:pPr algn="l" indent="0" marL="0">
              <a:spcAft>
                <a:spcPts val="500"/>
              </a:spcAft>
              <a:buNone/>
            </a:pPr>
            <a:r>
              <a:rPr lang="en-US" sz="1800" dirty="0">
                <a:solidFill>
                  <a:srgbClr val="14202B"/>
                </a:solidFill>
                <a:latin typeface="Calibri" pitchFamily="34" charset="0"/>
                <a:ea typeface="Calibri" pitchFamily="34" charset="-122"/>
                <a:cs typeface="Calibri" pitchFamily="34" charset="-120"/>
              </a:rPr>
              <a:t>Det knackade på dörren. Lisa satt alldeles stilla.</a:t>
            </a:r>
            <a:endParaRPr lang="en-US" sz="1800" dirty="0"/>
          </a:p>
          <a:p>
            <a:pPr algn="l" indent="0" marL="0">
              <a:spcAft>
                <a:spcPts val="500"/>
              </a:spcAft>
              <a:buNone/>
            </a:pPr>
            <a:r>
              <a:rPr lang="en-US" sz="1800" dirty="0">
                <a:solidFill>
                  <a:srgbClr val="14202B"/>
                </a:solidFill>
                <a:latin typeface="Calibri" pitchFamily="34" charset="0"/>
                <a:ea typeface="Calibri" pitchFamily="34" charset="-122"/>
                <a:cs typeface="Calibri" pitchFamily="34" charset="-120"/>
              </a:rPr>
              <a:t>– Vem är det? viskade hon.</a:t>
            </a:r>
            <a:endParaRPr lang="en-US" sz="1800" dirty="0"/>
          </a:p>
          <a:p>
            <a:pPr algn="l" indent="0" marL="0">
              <a:spcAft>
                <a:spcPts val="500"/>
              </a:spcAft>
              <a:buNone/>
            </a:pPr>
            <a:r>
              <a:rPr lang="en-US" sz="1800" dirty="0">
                <a:solidFill>
                  <a:srgbClr val="14202B"/>
                </a:solidFill>
                <a:latin typeface="Calibri" pitchFamily="34" charset="0"/>
                <a:ea typeface="Calibri" pitchFamily="34" charset="-122"/>
                <a:cs typeface="Calibri" pitchFamily="34" charset="-120"/>
              </a:rPr>
              <a:t>Ingen svarade.</a:t>
            </a:r>
            <a:endParaRPr lang="en-US" sz="1800" dirty="0"/>
          </a:p>
        </p:txBody>
      </p:sp>
      <p:sp>
        <p:nvSpPr>
          <p:cNvPr id="11" name="Text 9"/>
          <p:cNvSpPr txBox="1"/>
          <p:nvPr/>
        </p:nvSpPr>
        <p:spPr>
          <a:xfrm>
            <a:off x="420624" y="2750820"/>
            <a:ext cx="4818888"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LÄRAREN SÄGER</a:t>
            </a:r>
            <a:endParaRPr lang="en-US" sz="1200" dirty="0"/>
          </a:p>
        </p:txBody>
      </p:sp>
      <p:sp>
        <p:nvSpPr>
          <p:cNvPr id="12" name="Text 10"/>
          <p:cNvSpPr/>
          <p:nvPr/>
        </p:nvSpPr>
        <p:spPr>
          <a:xfrm>
            <a:off x="786384" y="3025140"/>
            <a:ext cx="4206240" cy="381000"/>
          </a:xfrm>
          <a:prstGeom prst="wedgeRoundRectCallout">
            <a:avLst/>
          </a:prstGeom>
          <a:solidFill>
            <a:srgbClr val="F3F6FA"/>
          </a:solidFill>
          <a:ln w="12700">
            <a:solidFill>
              <a:srgbClr val="1D4F91"/>
            </a:solidFill>
          </a:ln>
        </p:spPr>
        <p:txBody>
          <a:bodyPr wrap="square" lIns="38100" tIns="152400" rIns="152400" bIns="38100" rtlCol="0" anchor="ctr"/>
          <a:lstStyle/>
          <a:p>
            <a:pPr algn="l" indent="0" marL="0">
              <a:buNone/>
            </a:pPr>
            <a:r>
              <a:rPr lang="en-US" sz="1300" dirty="0">
                <a:solidFill>
                  <a:srgbClr val="14202B"/>
                </a:solidFill>
                <a:latin typeface="Calibri" pitchFamily="34" charset="0"/>
                <a:ea typeface="Calibri" pitchFamily="34" charset="-122"/>
                <a:cs typeface="Calibri" pitchFamily="34" charset="-120"/>
              </a:rPr>
              <a:t>”Hur känns det för Lisa här?”</a:t>
            </a:r>
            <a:endParaRPr lang="en-US" sz="1300" dirty="0"/>
          </a:p>
        </p:txBody>
      </p:sp>
      <p:sp>
        <p:nvSpPr>
          <p:cNvPr id="13" name="Text 11"/>
          <p:cNvSpPr/>
          <p:nvPr/>
        </p:nvSpPr>
        <p:spPr>
          <a:xfrm>
            <a:off x="786384" y="3552444"/>
            <a:ext cx="4206240" cy="381000"/>
          </a:xfrm>
          <a:prstGeom prst="wedgeRoundRectCallout">
            <a:avLst/>
          </a:prstGeom>
          <a:solidFill>
            <a:srgbClr val="F3F6FA"/>
          </a:solidFill>
          <a:ln w="12700">
            <a:solidFill>
              <a:srgbClr val="1D4F91"/>
            </a:solidFill>
          </a:ln>
        </p:spPr>
        <p:txBody>
          <a:bodyPr wrap="square" lIns="38100" tIns="152400" rIns="152400" bIns="38100" rtlCol="0" anchor="ctr"/>
          <a:lstStyle/>
          <a:p>
            <a:pPr algn="l" indent="0" marL="0">
              <a:buNone/>
            </a:pPr>
            <a:r>
              <a:rPr lang="en-US" sz="1300" dirty="0">
                <a:solidFill>
                  <a:srgbClr val="14202B"/>
                </a:solidFill>
                <a:latin typeface="Calibri" pitchFamily="34" charset="0"/>
                <a:ea typeface="Calibri" pitchFamily="34" charset="-122"/>
                <a:cs typeface="Calibri" pitchFamily="34" charset="-120"/>
              </a:rPr>
              <a:t>”Säg först vad du förstod.”</a:t>
            </a:r>
            <a:endParaRPr lang="en-US" sz="1300" dirty="0"/>
          </a:p>
        </p:txBody>
      </p:sp>
      <p:sp>
        <p:nvSpPr>
          <p:cNvPr id="14" name="Shape 12"/>
          <p:cNvSpPr/>
          <p:nvPr/>
        </p:nvSpPr>
        <p:spPr>
          <a:xfrm>
            <a:off x="420624" y="5742432"/>
            <a:ext cx="4818888" cy="914400"/>
          </a:xfrm>
          <a:prstGeom prst="rect">
            <a:avLst/>
          </a:prstGeom>
          <a:solidFill>
            <a:srgbClr val="FBF3E4"/>
          </a:solidFill>
          <a:ln w="12700">
            <a:solidFill>
              <a:srgbClr val="FBF3E4"/>
            </a:solidFill>
            <a:prstDash val="solid"/>
          </a:ln>
        </p:spPr>
      </p:sp>
      <p:sp>
        <p:nvSpPr>
          <p:cNvPr id="15" name="Shape 13"/>
          <p:cNvSpPr/>
          <p:nvPr/>
        </p:nvSpPr>
        <p:spPr>
          <a:xfrm>
            <a:off x="420624" y="5742432"/>
            <a:ext cx="36576" cy="914400"/>
          </a:xfrm>
          <a:prstGeom prst="rect">
            <a:avLst/>
          </a:prstGeom>
          <a:solidFill>
            <a:srgbClr val="8A5A1E"/>
          </a:solidFill>
          <a:ln w="12700">
            <a:solidFill>
              <a:srgbClr val="8A5A1E"/>
            </a:solidFill>
            <a:prstDash val="solid"/>
          </a:ln>
        </p:spPr>
      </p:sp>
      <p:sp>
        <p:nvSpPr>
          <p:cNvPr id="16" name="Text 14"/>
          <p:cNvSpPr txBox="1"/>
          <p:nvPr/>
        </p:nvSpPr>
        <p:spPr>
          <a:xfrm>
            <a:off x="612648" y="5852160"/>
            <a:ext cx="4453128" cy="69494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FÖRBERETT  </a:t>
            </a:r>
            <a:pPr algn="l" indent="0" marL="0">
              <a:buNone/>
            </a:pPr>
            <a:r>
              <a:rPr lang="en-US" sz="1200" dirty="0">
                <a:solidFill>
                  <a:srgbClr val="14202B"/>
                </a:solidFill>
                <a:latin typeface="Calibri" pitchFamily="34" charset="0"/>
                <a:ea typeface="Calibri" pitchFamily="34" charset="-122"/>
                <a:cs typeface="Calibri" pitchFamily="34" charset="-120"/>
              </a:rPr>
              <a:t>Början av Hunden vid dörren står stort på tavlan, med repliken att visa. Paren har böcker och lappar framme, och dagens par är fyra.</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20 MINUTER, STEG FÖR STEG</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724052"/>
          </a:xfrm>
          <a:prstGeom prst="rect">
            <a:avLst/>
          </a:prstGeom>
          <a:solidFill>
            <a:srgbClr val="F3F6FA"/>
          </a:solidFill>
          <a:ln w="12700">
            <a:solidFill>
              <a:srgbClr val="F3F6FA"/>
            </a:solidFill>
            <a:prstDash val="solid"/>
          </a:ln>
        </p:spPr>
      </p:sp>
      <p:sp>
        <p:nvSpPr>
          <p:cNvPr id="23" name="Shape 21"/>
          <p:cNvSpPr/>
          <p:nvPr/>
        </p:nvSpPr>
        <p:spPr>
          <a:xfrm>
            <a:off x="7013448" y="1417320"/>
            <a:ext cx="9144" cy="724052"/>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Före</a:t>
            </a:r>
            <a:endParaRPr lang="en-US" sz="1275" dirty="0"/>
          </a:p>
        </p:txBody>
      </p:sp>
      <p:sp>
        <p:nvSpPr>
          <p:cNvPr id="25" name="Text 23"/>
          <p:cNvSpPr txBox="1"/>
          <p:nvPr/>
        </p:nvSpPr>
        <p:spPr>
          <a:xfrm>
            <a:off x="7159752" y="1508760"/>
            <a:ext cx="4489704" cy="586892"/>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Välj stället och visa det stort på tavlan.</a:t>
            </a:r>
            <a:endParaRPr lang="en-US" sz="1275" dirty="0"/>
          </a:p>
        </p:txBody>
      </p:sp>
      <p:sp>
        <p:nvSpPr>
          <p:cNvPr id="26" name="Shape 24"/>
          <p:cNvSpPr/>
          <p:nvPr/>
        </p:nvSpPr>
        <p:spPr>
          <a:xfrm>
            <a:off x="5687568" y="2141372"/>
            <a:ext cx="1325880" cy="1128865"/>
          </a:xfrm>
          <a:prstGeom prst="rect">
            <a:avLst/>
          </a:prstGeom>
          <a:solidFill>
            <a:srgbClr val="F3F6FA"/>
          </a:solidFill>
          <a:ln w="12700">
            <a:solidFill>
              <a:srgbClr val="F3F6FA"/>
            </a:solidFill>
            <a:prstDash val="solid"/>
          </a:ln>
        </p:spPr>
      </p:sp>
      <p:sp>
        <p:nvSpPr>
          <p:cNvPr id="27" name="Shape 25"/>
          <p:cNvSpPr/>
          <p:nvPr/>
        </p:nvSpPr>
        <p:spPr>
          <a:xfrm>
            <a:off x="5687568" y="2141372"/>
            <a:ext cx="6089904" cy="9144"/>
          </a:xfrm>
          <a:prstGeom prst="rect">
            <a:avLst/>
          </a:prstGeom>
          <a:solidFill>
            <a:srgbClr val="E1E6EB"/>
          </a:solidFill>
          <a:ln w="12700">
            <a:solidFill>
              <a:srgbClr val="E1E6EB"/>
            </a:solidFill>
            <a:prstDash val="solid"/>
          </a:ln>
        </p:spPr>
      </p:sp>
      <p:sp>
        <p:nvSpPr>
          <p:cNvPr id="28" name="Shape 26"/>
          <p:cNvSpPr/>
          <p:nvPr/>
        </p:nvSpPr>
        <p:spPr>
          <a:xfrm>
            <a:off x="7013448" y="2141372"/>
            <a:ext cx="9144" cy="1128865"/>
          </a:xfrm>
          <a:prstGeom prst="rect">
            <a:avLst/>
          </a:prstGeom>
          <a:solidFill>
            <a:srgbClr val="E1E6EB"/>
          </a:solidFill>
          <a:ln w="12700">
            <a:solidFill>
              <a:srgbClr val="E1E6EB"/>
            </a:solidFill>
            <a:prstDash val="solid"/>
          </a:ln>
        </p:spPr>
      </p:sp>
      <p:sp>
        <p:nvSpPr>
          <p:cNvPr id="29" name="Text 27"/>
          <p:cNvSpPr txBox="1"/>
          <p:nvPr/>
        </p:nvSpPr>
        <p:spPr>
          <a:xfrm>
            <a:off x="5824728" y="2232812"/>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0–⁠3</a:t>
            </a:r>
            <a:endParaRPr lang="en-US" sz="1275" dirty="0"/>
          </a:p>
        </p:txBody>
      </p:sp>
      <p:sp>
        <p:nvSpPr>
          <p:cNvPr id="30" name="Text 28"/>
          <p:cNvSpPr txBox="1"/>
          <p:nvPr/>
        </p:nvSpPr>
        <p:spPr>
          <a:xfrm>
            <a:off x="7159752" y="2232812"/>
            <a:ext cx="4489704" cy="991705"/>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1 · Texten</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Paren gör high five och berättar om förra gången. De svarar varandra på dagens fråga. ”Hur tror ni att huvudpersonen känner sig nu?”</a:t>
            </a:r>
            <a:endParaRPr lang="en-US" sz="1275" dirty="0"/>
          </a:p>
        </p:txBody>
      </p:sp>
      <p:sp>
        <p:nvSpPr>
          <p:cNvPr id="31" name="Shape 29"/>
          <p:cNvSpPr/>
          <p:nvPr/>
        </p:nvSpPr>
        <p:spPr>
          <a:xfrm>
            <a:off x="5687568" y="3270237"/>
            <a:ext cx="1325880" cy="1128865"/>
          </a:xfrm>
          <a:prstGeom prst="rect">
            <a:avLst/>
          </a:prstGeom>
          <a:solidFill>
            <a:srgbClr val="F3F6FA"/>
          </a:solidFill>
          <a:ln w="12700">
            <a:solidFill>
              <a:srgbClr val="F3F6FA"/>
            </a:solidFill>
            <a:prstDash val="solid"/>
          </a:ln>
        </p:spPr>
      </p:sp>
      <p:sp>
        <p:nvSpPr>
          <p:cNvPr id="32" name="Shape 30"/>
          <p:cNvSpPr/>
          <p:nvPr/>
        </p:nvSpPr>
        <p:spPr>
          <a:xfrm>
            <a:off x="5687568" y="3270237"/>
            <a:ext cx="6089904" cy="9144"/>
          </a:xfrm>
          <a:prstGeom prst="rect">
            <a:avLst/>
          </a:prstGeom>
          <a:solidFill>
            <a:srgbClr val="E1E6EB"/>
          </a:solidFill>
          <a:ln w="12700">
            <a:solidFill>
              <a:srgbClr val="E1E6EB"/>
            </a:solidFill>
            <a:prstDash val="solid"/>
          </a:ln>
        </p:spPr>
      </p:sp>
      <p:sp>
        <p:nvSpPr>
          <p:cNvPr id="33" name="Shape 31"/>
          <p:cNvSpPr/>
          <p:nvPr/>
        </p:nvSpPr>
        <p:spPr>
          <a:xfrm>
            <a:off x="7013448" y="3270237"/>
            <a:ext cx="9144" cy="1128865"/>
          </a:xfrm>
          <a:prstGeom prst="rect">
            <a:avLst/>
          </a:prstGeom>
          <a:solidFill>
            <a:srgbClr val="E1E6EB"/>
          </a:solidFill>
          <a:ln w="12700">
            <a:solidFill>
              <a:srgbClr val="E1E6EB"/>
            </a:solidFill>
            <a:prstDash val="solid"/>
          </a:ln>
        </p:spPr>
      </p:sp>
      <p:sp>
        <p:nvSpPr>
          <p:cNvPr id="34" name="Text 32"/>
          <p:cNvSpPr txBox="1"/>
          <p:nvPr/>
        </p:nvSpPr>
        <p:spPr>
          <a:xfrm>
            <a:off x="5824728" y="3361677"/>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3–⁠6</a:t>
            </a:r>
            <a:endParaRPr lang="en-US" sz="1275" dirty="0"/>
          </a:p>
        </p:txBody>
      </p:sp>
      <p:sp>
        <p:nvSpPr>
          <p:cNvPr id="35" name="Text 33"/>
          <p:cNvSpPr txBox="1"/>
          <p:nvPr/>
        </p:nvSpPr>
        <p:spPr>
          <a:xfrm>
            <a:off x="7159752" y="3361677"/>
            <a:ext cx="4489704" cy="991705"/>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2 · Visa</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Skriv ordet i marginalen, sätt tecknet, läs utan och med strategin. Alla läser efter dig. ”Lät det som att Lisa var rädd?”</a:t>
            </a:r>
            <a:endParaRPr lang="en-US" sz="1275" dirty="0"/>
          </a:p>
        </p:txBody>
      </p:sp>
      <p:sp>
        <p:nvSpPr>
          <p:cNvPr id="36" name="Shape 34"/>
          <p:cNvSpPr/>
          <p:nvPr/>
        </p:nvSpPr>
        <p:spPr>
          <a:xfrm>
            <a:off x="5687568" y="4399102"/>
            <a:ext cx="1325880" cy="1128865"/>
          </a:xfrm>
          <a:prstGeom prst="rect">
            <a:avLst/>
          </a:prstGeom>
          <a:solidFill>
            <a:srgbClr val="F3F6FA"/>
          </a:solidFill>
          <a:ln w="12700">
            <a:solidFill>
              <a:srgbClr val="F3F6FA"/>
            </a:solidFill>
            <a:prstDash val="solid"/>
          </a:ln>
        </p:spPr>
      </p:sp>
      <p:sp>
        <p:nvSpPr>
          <p:cNvPr id="37" name="Shape 35"/>
          <p:cNvSpPr/>
          <p:nvPr/>
        </p:nvSpPr>
        <p:spPr>
          <a:xfrm>
            <a:off x="5687568" y="4399102"/>
            <a:ext cx="6089904" cy="9144"/>
          </a:xfrm>
          <a:prstGeom prst="rect">
            <a:avLst/>
          </a:prstGeom>
          <a:solidFill>
            <a:srgbClr val="E1E6EB"/>
          </a:solidFill>
          <a:ln w="12700">
            <a:solidFill>
              <a:srgbClr val="E1E6EB"/>
            </a:solidFill>
            <a:prstDash val="solid"/>
          </a:ln>
        </p:spPr>
      </p:sp>
      <p:sp>
        <p:nvSpPr>
          <p:cNvPr id="38" name="Shape 36"/>
          <p:cNvSpPr/>
          <p:nvPr/>
        </p:nvSpPr>
        <p:spPr>
          <a:xfrm>
            <a:off x="7013448" y="4399102"/>
            <a:ext cx="9144" cy="1128865"/>
          </a:xfrm>
          <a:prstGeom prst="rect">
            <a:avLst/>
          </a:prstGeom>
          <a:solidFill>
            <a:srgbClr val="E1E6EB"/>
          </a:solidFill>
          <a:ln w="12700">
            <a:solidFill>
              <a:srgbClr val="E1E6EB"/>
            </a:solidFill>
            <a:prstDash val="solid"/>
          </a:ln>
        </p:spPr>
      </p:sp>
      <p:sp>
        <p:nvSpPr>
          <p:cNvPr id="39" name="Text 37"/>
          <p:cNvSpPr txBox="1"/>
          <p:nvPr/>
        </p:nvSpPr>
        <p:spPr>
          <a:xfrm>
            <a:off x="5824728" y="4490542"/>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6–⁠18</a:t>
            </a:r>
            <a:endParaRPr lang="en-US" sz="1275" dirty="0"/>
          </a:p>
        </p:txBody>
      </p:sp>
      <p:sp>
        <p:nvSpPr>
          <p:cNvPr id="40" name="Text 38"/>
          <p:cNvSpPr txBox="1"/>
          <p:nvPr/>
        </p:nvSpPr>
        <p:spPr>
          <a:xfrm>
            <a:off x="7159752" y="4490542"/>
            <a:ext cx="4489704" cy="991705"/>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3 · Läs för en lyssnare</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Paren läser vidare, ett stycke var, svarar varandra och sätter en lapp där de slutar. Du lyssnar på dagens par. ”Hur känns det för honom här?”</a:t>
            </a:r>
            <a:endParaRPr lang="en-US" sz="1275" dirty="0"/>
          </a:p>
        </p:txBody>
      </p:sp>
      <p:sp>
        <p:nvSpPr>
          <p:cNvPr id="41" name="Shape 39"/>
          <p:cNvSpPr/>
          <p:nvPr/>
        </p:nvSpPr>
        <p:spPr>
          <a:xfrm>
            <a:off x="5687568" y="5527967"/>
            <a:ext cx="1325880" cy="1128865"/>
          </a:xfrm>
          <a:prstGeom prst="rect">
            <a:avLst/>
          </a:prstGeom>
          <a:solidFill>
            <a:srgbClr val="F3F6FA"/>
          </a:solidFill>
          <a:ln w="12700">
            <a:solidFill>
              <a:srgbClr val="F3F6FA"/>
            </a:solidFill>
            <a:prstDash val="solid"/>
          </a:ln>
        </p:spPr>
      </p:sp>
      <p:sp>
        <p:nvSpPr>
          <p:cNvPr id="42" name="Shape 40"/>
          <p:cNvSpPr/>
          <p:nvPr/>
        </p:nvSpPr>
        <p:spPr>
          <a:xfrm>
            <a:off x="5687568" y="5527967"/>
            <a:ext cx="6089904" cy="9144"/>
          </a:xfrm>
          <a:prstGeom prst="rect">
            <a:avLst/>
          </a:prstGeom>
          <a:solidFill>
            <a:srgbClr val="E1E6EB"/>
          </a:solidFill>
          <a:ln w="12700">
            <a:solidFill>
              <a:srgbClr val="E1E6EB"/>
            </a:solidFill>
            <a:prstDash val="solid"/>
          </a:ln>
        </p:spPr>
      </p:sp>
      <p:sp>
        <p:nvSpPr>
          <p:cNvPr id="43" name="Shape 41"/>
          <p:cNvSpPr/>
          <p:nvPr/>
        </p:nvSpPr>
        <p:spPr>
          <a:xfrm>
            <a:off x="7013448" y="5527967"/>
            <a:ext cx="9144" cy="1128865"/>
          </a:xfrm>
          <a:prstGeom prst="rect">
            <a:avLst/>
          </a:prstGeom>
          <a:solidFill>
            <a:srgbClr val="E1E6EB"/>
          </a:solidFill>
          <a:ln w="12700">
            <a:solidFill>
              <a:srgbClr val="E1E6EB"/>
            </a:solidFill>
            <a:prstDash val="solid"/>
          </a:ln>
        </p:spPr>
      </p:sp>
      <p:sp>
        <p:nvSpPr>
          <p:cNvPr id="44" name="Text 42"/>
          <p:cNvSpPr txBox="1"/>
          <p:nvPr/>
        </p:nvSpPr>
        <p:spPr>
          <a:xfrm>
            <a:off x="5824728" y="5619407"/>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18–⁠20</a:t>
            </a:r>
            <a:endParaRPr lang="en-US" sz="1275" dirty="0"/>
          </a:p>
        </p:txBody>
      </p:sp>
      <p:sp>
        <p:nvSpPr>
          <p:cNvPr id="45" name="Text 43"/>
          <p:cNvSpPr txBox="1"/>
          <p:nvPr/>
        </p:nvSpPr>
        <p:spPr>
          <a:xfrm>
            <a:off x="7159752" y="5619407"/>
            <a:ext cx="4489704" cy="991705"/>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4 · Återkoppling</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En sak om texten och en om rösten. ”Många läste replikerna med personens känsla, och då förstod lyssnaren hur det kändes.”</a:t>
            </a:r>
            <a:endParaRPr lang="en-US" sz="1275" dirty="0"/>
          </a:p>
        </p:txBody>
      </p:sp>
      <p:sp>
        <p:nvSpPr>
          <p:cNvPr id="46" name="Shape 44"/>
          <p:cNvSpPr/>
          <p:nvPr/>
        </p:nvSpPr>
        <p:spPr>
          <a:xfrm>
            <a:off x="5687568" y="1097280"/>
            <a:ext cx="6089904" cy="5559552"/>
          </a:xfrm>
          <a:prstGeom prst="rect">
            <a:avLst/>
          </a:prstGeom>
          <a:ln w="12700">
            <a:solidFill>
              <a:srgbClr val="14202B"/>
            </a:solidFill>
            <a:prstDash val="solid"/>
          </a:ln>
        </p:spPr>
      </p:sp>
      <p:sp>
        <p:nvSpPr>
          <p:cNvPr id="47" name="Text 4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niclasfohlin.se/stodundervisning/hoglasning-i-par/lathund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De fem strategierna</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LÄS SÅ ATT LYSSNAREN FÖRSTÅR OCH KÄNNER DET TEXTEN SÄGER</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11807647"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FRÅGA FÖRST VAD SOM HÄNDER, OCH SEDAN HUR DET SKA LÅTA</a:t>
            </a:r>
            <a:endParaRPr lang="en-US" sz="1200" dirty="0"/>
          </a:p>
        </p:txBody>
      </p:sp>
      <p:sp>
        <p:nvSpPr>
          <p:cNvPr id="11" name="Text 9"/>
          <p:cNvSpPr txBox="1"/>
          <p:nvPr/>
        </p:nvSpPr>
        <p:spPr>
          <a:xfrm>
            <a:off x="329184" y="1472184"/>
            <a:ext cx="3661562" cy="256032"/>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STRATEGIN</a:t>
            </a:r>
            <a:endParaRPr lang="en-US" sz="1200" dirty="0"/>
          </a:p>
        </p:txBody>
      </p:sp>
      <p:sp>
        <p:nvSpPr>
          <p:cNvPr id="12" name="Text 10"/>
          <p:cNvSpPr txBox="1"/>
          <p:nvPr/>
        </p:nvSpPr>
        <p:spPr>
          <a:xfrm>
            <a:off x="4265066" y="1472184"/>
            <a:ext cx="3661562" cy="256032"/>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TECKNET</a:t>
            </a:r>
            <a:endParaRPr lang="en-US" sz="1200" dirty="0"/>
          </a:p>
        </p:txBody>
      </p:sp>
      <p:sp>
        <p:nvSpPr>
          <p:cNvPr id="13" name="Text 11"/>
          <p:cNvSpPr txBox="1"/>
          <p:nvPr/>
        </p:nvSpPr>
        <p:spPr>
          <a:xfrm>
            <a:off x="8200949" y="1472184"/>
            <a:ext cx="3661562" cy="256032"/>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FRÅGA DIG</a:t>
            </a:r>
            <a:endParaRPr lang="en-US" sz="1200" dirty="0"/>
          </a:p>
        </p:txBody>
      </p:sp>
      <p:sp>
        <p:nvSpPr>
          <p:cNvPr id="14" name="Shape 12"/>
          <p:cNvSpPr/>
          <p:nvPr/>
        </p:nvSpPr>
        <p:spPr>
          <a:xfrm>
            <a:off x="192024" y="1783080"/>
            <a:ext cx="11807647" cy="13716"/>
          </a:xfrm>
          <a:prstGeom prst="rect">
            <a:avLst/>
          </a:prstGeom>
          <a:solidFill>
            <a:srgbClr val="E1E6EB"/>
          </a:solidFill>
          <a:ln w="12700">
            <a:solidFill>
              <a:srgbClr val="E1E6EB"/>
            </a:solidFill>
            <a:prstDash val="solid"/>
          </a:ln>
        </p:spPr>
      </p:sp>
      <p:sp>
        <p:nvSpPr>
          <p:cNvPr id="15" name="Text 13"/>
          <p:cNvSpPr txBox="1"/>
          <p:nvPr/>
        </p:nvSpPr>
        <p:spPr>
          <a:xfrm>
            <a:off x="329184" y="1783080"/>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1 · Tankepausen</a:t>
            </a:r>
            <a:endParaRPr lang="en-US" sz="1400" dirty="0"/>
          </a:p>
        </p:txBody>
      </p:sp>
      <p:sp>
        <p:nvSpPr>
          <p:cNvPr id="16" name="Text 14"/>
          <p:cNvSpPr txBox="1"/>
          <p:nvPr/>
        </p:nvSpPr>
        <p:spPr>
          <a:xfrm>
            <a:off x="4265066" y="1783080"/>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 kort paus, // lång paus</a:t>
            </a:r>
            <a:endParaRPr lang="en-US" sz="1400" dirty="0"/>
          </a:p>
        </p:txBody>
      </p:sp>
      <p:sp>
        <p:nvSpPr>
          <p:cNvPr id="17" name="Text 15"/>
          <p:cNvSpPr txBox="1"/>
          <p:nvPr/>
        </p:nvSpPr>
        <p:spPr>
          <a:xfrm>
            <a:off x="8200949" y="1783080"/>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Var börjar en ny tanke?</a:t>
            </a:r>
            <a:endParaRPr lang="en-US" sz="1400" dirty="0"/>
          </a:p>
        </p:txBody>
      </p:sp>
      <p:sp>
        <p:nvSpPr>
          <p:cNvPr id="18" name="Shape 16"/>
          <p:cNvSpPr/>
          <p:nvPr/>
        </p:nvSpPr>
        <p:spPr>
          <a:xfrm>
            <a:off x="192024" y="2565806"/>
            <a:ext cx="11807647" cy="13716"/>
          </a:xfrm>
          <a:prstGeom prst="rect">
            <a:avLst/>
          </a:prstGeom>
          <a:solidFill>
            <a:srgbClr val="E1E6EB"/>
          </a:solidFill>
          <a:ln w="12700">
            <a:solidFill>
              <a:srgbClr val="E1E6EB"/>
            </a:solidFill>
            <a:prstDash val="solid"/>
          </a:ln>
        </p:spPr>
      </p:sp>
      <p:sp>
        <p:nvSpPr>
          <p:cNvPr id="19" name="Text 17"/>
          <p:cNvSpPr txBox="1"/>
          <p:nvPr/>
        </p:nvSpPr>
        <p:spPr>
          <a:xfrm>
            <a:off x="329184" y="2565806"/>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2 · Frågan och utropet</a:t>
            </a:r>
            <a:endParaRPr lang="en-US" sz="1400" dirty="0"/>
          </a:p>
        </p:txBody>
      </p:sp>
      <p:sp>
        <p:nvSpPr>
          <p:cNvPr id="20" name="Text 18"/>
          <p:cNvSpPr txBox="1"/>
          <p:nvPr/>
        </p:nvSpPr>
        <p:spPr>
          <a:xfrm>
            <a:off x="4265066" y="2565806"/>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ring runt ? och !</a:t>
            </a:r>
            <a:endParaRPr lang="en-US" sz="1400" dirty="0"/>
          </a:p>
        </p:txBody>
      </p:sp>
      <p:sp>
        <p:nvSpPr>
          <p:cNvPr id="21" name="Text 19"/>
          <p:cNvSpPr txBox="1"/>
          <p:nvPr/>
        </p:nvSpPr>
        <p:spPr>
          <a:xfrm>
            <a:off x="8200949" y="2565806"/>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Säger hen något, undrar hen eller ropar hen?</a:t>
            </a:r>
            <a:endParaRPr lang="en-US" sz="1400" dirty="0"/>
          </a:p>
        </p:txBody>
      </p:sp>
      <p:sp>
        <p:nvSpPr>
          <p:cNvPr id="22" name="Shape 20"/>
          <p:cNvSpPr/>
          <p:nvPr/>
        </p:nvSpPr>
        <p:spPr>
          <a:xfrm>
            <a:off x="192024" y="3348533"/>
            <a:ext cx="11807647" cy="13716"/>
          </a:xfrm>
          <a:prstGeom prst="rect">
            <a:avLst/>
          </a:prstGeom>
          <a:solidFill>
            <a:srgbClr val="E1E6EB"/>
          </a:solidFill>
          <a:ln w="12700">
            <a:solidFill>
              <a:srgbClr val="E1E6EB"/>
            </a:solidFill>
            <a:prstDash val="solid"/>
          </a:ln>
        </p:spPr>
      </p:sp>
      <p:sp>
        <p:nvSpPr>
          <p:cNvPr id="23" name="Text 21"/>
          <p:cNvSpPr txBox="1"/>
          <p:nvPr/>
        </p:nvSpPr>
        <p:spPr>
          <a:xfrm>
            <a:off x="329184" y="3348533"/>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3 · Repliken</a:t>
            </a:r>
            <a:endParaRPr lang="en-US" sz="1400" dirty="0"/>
          </a:p>
        </p:txBody>
      </p:sp>
      <p:sp>
        <p:nvSpPr>
          <p:cNvPr id="24" name="Text 22"/>
          <p:cNvSpPr txBox="1"/>
          <p:nvPr/>
        </p:nvSpPr>
        <p:spPr>
          <a:xfrm>
            <a:off x="4265066" y="3348533"/>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ruta runt det som sägs</a:t>
            </a:r>
            <a:endParaRPr lang="en-US" sz="1400" dirty="0"/>
          </a:p>
        </p:txBody>
      </p:sp>
      <p:sp>
        <p:nvSpPr>
          <p:cNvPr id="25" name="Text 23"/>
          <p:cNvSpPr txBox="1"/>
          <p:nvPr/>
        </p:nvSpPr>
        <p:spPr>
          <a:xfrm>
            <a:off x="8200949" y="3348533"/>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Vem säger det, och hur känns det?</a:t>
            </a:r>
            <a:endParaRPr lang="en-US" sz="1400" dirty="0"/>
          </a:p>
        </p:txBody>
      </p:sp>
      <p:sp>
        <p:nvSpPr>
          <p:cNvPr id="26" name="Shape 24"/>
          <p:cNvSpPr/>
          <p:nvPr/>
        </p:nvSpPr>
        <p:spPr>
          <a:xfrm>
            <a:off x="192024" y="4131259"/>
            <a:ext cx="11807647" cy="13716"/>
          </a:xfrm>
          <a:prstGeom prst="rect">
            <a:avLst/>
          </a:prstGeom>
          <a:solidFill>
            <a:srgbClr val="E1E6EB"/>
          </a:solidFill>
          <a:ln w="12700">
            <a:solidFill>
              <a:srgbClr val="E1E6EB"/>
            </a:solidFill>
            <a:prstDash val="solid"/>
          </a:ln>
        </p:spPr>
      </p:sp>
      <p:sp>
        <p:nvSpPr>
          <p:cNvPr id="27" name="Text 25"/>
          <p:cNvSpPr txBox="1"/>
          <p:nvPr/>
        </p:nvSpPr>
        <p:spPr>
          <a:xfrm>
            <a:off x="329184" y="4131259"/>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4 · Det viktiga ordet</a:t>
            </a:r>
            <a:endParaRPr lang="en-US" sz="1400" dirty="0"/>
          </a:p>
        </p:txBody>
      </p:sp>
      <p:sp>
        <p:nvSpPr>
          <p:cNvPr id="28" name="Text 26"/>
          <p:cNvSpPr txBox="1"/>
          <p:nvPr/>
        </p:nvSpPr>
        <p:spPr>
          <a:xfrm>
            <a:off x="4265066" y="4131259"/>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streck under</a:t>
            </a:r>
            <a:endParaRPr lang="en-US" sz="1400" dirty="0"/>
          </a:p>
        </p:txBody>
      </p:sp>
      <p:sp>
        <p:nvSpPr>
          <p:cNvPr id="29" name="Text 27"/>
          <p:cNvSpPr txBox="1"/>
          <p:nvPr/>
        </p:nvSpPr>
        <p:spPr>
          <a:xfrm>
            <a:off x="8200949" y="4131259"/>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Vilket ord är viktigast?</a:t>
            </a:r>
            <a:endParaRPr lang="en-US" sz="1400" dirty="0"/>
          </a:p>
        </p:txBody>
      </p:sp>
      <p:sp>
        <p:nvSpPr>
          <p:cNvPr id="30" name="Shape 28"/>
          <p:cNvSpPr/>
          <p:nvPr/>
        </p:nvSpPr>
        <p:spPr>
          <a:xfrm>
            <a:off x="192024" y="4913986"/>
            <a:ext cx="11807647" cy="13716"/>
          </a:xfrm>
          <a:prstGeom prst="rect">
            <a:avLst/>
          </a:prstGeom>
          <a:solidFill>
            <a:srgbClr val="E1E6EB"/>
          </a:solidFill>
          <a:ln w="12700">
            <a:solidFill>
              <a:srgbClr val="E1E6EB"/>
            </a:solidFill>
            <a:prstDash val="solid"/>
          </a:ln>
        </p:spPr>
      </p:sp>
      <p:sp>
        <p:nvSpPr>
          <p:cNvPr id="31" name="Text 29"/>
          <p:cNvSpPr txBox="1"/>
          <p:nvPr/>
        </p:nvSpPr>
        <p:spPr>
          <a:xfrm>
            <a:off x="329184" y="4913986"/>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5 · Lyssnarens takt</a:t>
            </a:r>
            <a:endParaRPr lang="en-US" sz="1400" dirty="0"/>
          </a:p>
        </p:txBody>
      </p:sp>
      <p:sp>
        <p:nvSpPr>
          <p:cNvPr id="32" name="Text 30"/>
          <p:cNvSpPr txBox="1"/>
          <p:nvPr/>
        </p:nvSpPr>
        <p:spPr>
          <a:xfrm>
            <a:off x="4265066" y="4913986"/>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 långsamt vid det viktiga</a:t>
            </a:r>
            <a:endParaRPr lang="en-US" sz="1400" dirty="0"/>
          </a:p>
        </p:txBody>
      </p:sp>
      <p:sp>
        <p:nvSpPr>
          <p:cNvPr id="33" name="Text 31"/>
          <p:cNvSpPr txBox="1"/>
          <p:nvPr/>
        </p:nvSpPr>
        <p:spPr>
          <a:xfrm>
            <a:off x="8200949" y="4913986"/>
            <a:ext cx="3661562" cy="782726"/>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Hänger lyssnaren med?</a:t>
            </a:r>
            <a:endParaRPr lang="en-US" sz="1400" dirty="0"/>
          </a:p>
        </p:txBody>
      </p:sp>
      <p:sp>
        <p:nvSpPr>
          <p:cNvPr id="34" name="Shape 32"/>
          <p:cNvSpPr/>
          <p:nvPr/>
        </p:nvSpPr>
        <p:spPr>
          <a:xfrm>
            <a:off x="192024" y="5696712"/>
            <a:ext cx="11807647" cy="13716"/>
          </a:xfrm>
          <a:prstGeom prst="rect">
            <a:avLst/>
          </a:prstGeom>
          <a:solidFill>
            <a:srgbClr val="E1E6EB"/>
          </a:solidFill>
          <a:ln w="12700">
            <a:solidFill>
              <a:srgbClr val="E1E6EB"/>
            </a:solidFill>
            <a:prstDash val="solid"/>
          </a:ln>
        </p:spPr>
      </p:sp>
      <p:sp>
        <p:nvSpPr>
          <p:cNvPr id="35" name="Shape 33"/>
          <p:cNvSpPr/>
          <p:nvPr/>
        </p:nvSpPr>
        <p:spPr>
          <a:xfrm>
            <a:off x="0" y="5833872"/>
            <a:ext cx="12191695" cy="822960"/>
          </a:xfrm>
          <a:prstGeom prst="rect">
            <a:avLst/>
          </a:prstGeom>
          <a:solidFill>
            <a:srgbClr val="FBF3E4"/>
          </a:solidFill>
          <a:ln w="12700">
            <a:solidFill>
              <a:srgbClr val="FBF3E4"/>
            </a:solidFill>
            <a:prstDash val="solid"/>
          </a:ln>
        </p:spPr>
      </p:sp>
      <p:sp>
        <p:nvSpPr>
          <p:cNvPr id="36" name="Shape 34"/>
          <p:cNvSpPr/>
          <p:nvPr/>
        </p:nvSpPr>
        <p:spPr>
          <a:xfrm>
            <a:off x="0" y="5833872"/>
            <a:ext cx="12191695" cy="18288"/>
          </a:xfrm>
          <a:prstGeom prst="rect">
            <a:avLst/>
          </a:prstGeom>
          <a:solidFill>
            <a:srgbClr val="14202B"/>
          </a:solidFill>
          <a:ln w="12700">
            <a:solidFill>
              <a:srgbClr val="14202B"/>
            </a:solidFill>
            <a:prstDash val="solid"/>
          </a:ln>
        </p:spPr>
      </p:sp>
      <p:sp>
        <p:nvSpPr>
          <p:cNvPr id="37" name="Text 35"/>
          <p:cNvSpPr txBox="1"/>
          <p:nvPr/>
        </p:nvSpPr>
        <p:spPr>
          <a:xfrm>
            <a:off x="420624" y="5925312"/>
            <a:ext cx="11350447" cy="640080"/>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Lyssnarens två meningar: ”Jag förstod att …” och ”Jag hörde att du …”</a:t>
            </a:r>
            <a:endParaRPr lang="en-US" sz="1250" dirty="0"/>
          </a:p>
        </p:txBody>
      </p:sp>
      <p:sp>
        <p:nvSpPr>
          <p:cNvPr id="38" name="Text 36"/>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niclasfohlin.se/stodundervisning/hoglasning-i-par/lathund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ett pass</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BOKKRAV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Rätt nivå</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Båda i paret läser fel på högst 5 ord av 100 i boken</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BOKKRAV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Något att säga</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Innehåll som väcker en känsla eller en tanke</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BOKKRAV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Röster</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Repliker, frågor och utrop, där strategierna behövs</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TEXTERNA FINNS</a:t>
            </a:r>
            <a:endParaRPr lang="en-US" sz="1200" dirty="0"/>
          </a:p>
        </p:txBody>
      </p:sp>
      <p:sp>
        <p:nvSpPr>
          <p:cNvPr id="21" name="Text 19"/>
          <p:cNvSpPr txBox="1"/>
          <p:nvPr/>
        </p:nvSpPr>
        <p:spPr>
          <a:xfrm>
            <a:off x="420624" y="2157984"/>
            <a:ext cx="5669280" cy="38404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Parets bok.</a:t>
            </a:r>
            <a:pPr algn="l" indent="0" marL="0">
              <a:buNone/>
            </a:pPr>
            <a:r>
              <a:rPr lang="en-US" sz="1225" dirty="0">
                <a:solidFill>
                  <a:srgbClr val="14202B"/>
                </a:solidFill>
                <a:latin typeface="Calibri" pitchFamily="34" charset="0"/>
                <a:ea typeface="Calibri" pitchFamily="34" charset="-122"/>
                <a:cs typeface="Calibri" pitchFamily="34" charset="-120"/>
              </a:rPr>
              <a:t> Paret väljer den ur din back eller i biblioteket.</a:t>
            </a:r>
            <a:endParaRPr lang="en-US" sz="1225" dirty="0"/>
          </a:p>
        </p:txBody>
      </p:sp>
      <p:sp>
        <p:nvSpPr>
          <p:cNvPr id="22" name="Text 20"/>
          <p:cNvSpPr txBox="1"/>
          <p:nvPr/>
        </p:nvSpPr>
        <p:spPr>
          <a:xfrm>
            <a:off x="420624" y="2596896"/>
            <a:ext cx="5669280" cy="38404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Stället du visar.</a:t>
            </a:r>
            <a:pPr algn="l" indent="0" marL="0">
              <a:buNone/>
            </a:pPr>
            <a:r>
              <a:rPr lang="en-US" sz="1225" dirty="0">
                <a:solidFill>
                  <a:srgbClr val="14202B"/>
                </a:solidFill>
                <a:latin typeface="Calibri" pitchFamily="34" charset="0"/>
                <a:ea typeface="Calibri" pitchFamily="34" charset="-122"/>
                <a:cs typeface="Calibri" pitchFamily="34" charset="-120"/>
              </a:rPr>
              <a:t> Ur högläsningsboken eller en kort text.</a:t>
            </a:r>
            <a:endParaRPr lang="en-US" sz="1225" dirty="0"/>
          </a:p>
        </p:txBody>
      </p:sp>
      <p:sp>
        <p:nvSpPr>
          <p:cNvPr id="23" name="Text 21"/>
          <p:cNvSpPr txBox="1"/>
          <p:nvPr/>
        </p:nvSpPr>
        <p:spPr>
          <a:xfrm>
            <a:off x="420624" y="3035808"/>
            <a:ext cx="5669280" cy="38404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Strukturerna.</a:t>
            </a:r>
            <a:pPr algn="l" indent="0" marL="0">
              <a:buNone/>
            </a:pPr>
            <a:r>
              <a:rPr lang="en-US" sz="1225" dirty="0">
                <a:solidFill>
                  <a:srgbClr val="14202B"/>
                </a:solidFill>
                <a:latin typeface="Calibri" pitchFamily="34" charset="0"/>
                <a:ea typeface="Calibri" pitchFamily="34" charset="-122"/>
                <a:cs typeface="Calibri" pitchFamily="34" charset="-120"/>
              </a:rPr>
              <a:t> En dikt eller en artikel ur 8 Sidor.</a:t>
            </a:r>
            <a:endParaRPr lang="en-US" sz="1225" dirty="0"/>
          </a:p>
        </p:txBody>
      </p:sp>
      <p:sp>
        <p:nvSpPr>
          <p:cNvPr id="24" name="Text 22"/>
          <p:cNvSpPr txBox="1"/>
          <p:nvPr/>
        </p:nvSpPr>
        <p:spPr>
          <a:xfrm>
            <a:off x="420624" y="3474720"/>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Materialet.</a:t>
            </a:r>
            <a:pPr algn="l" indent="0" marL="0">
              <a:buNone/>
            </a:pPr>
            <a:r>
              <a:rPr lang="en-US" sz="1225" dirty="0">
                <a:solidFill>
                  <a:srgbClr val="14202B"/>
                </a:solidFill>
                <a:latin typeface="Calibri" pitchFamily="34" charset="0"/>
                <a:ea typeface="Calibri" pitchFamily="34" charset="-122"/>
                <a:cs typeface="Calibri" pitchFamily="34" charset="-120"/>
              </a:rPr>
              <a:t> Lektionskortet, affischen, strukturerna, Läsarens förberedelse, lappen hem, provtexterna och protokollet, i Materialet.</a:t>
            </a:r>
            <a:endParaRPr lang="en-US" sz="1225" dirty="0"/>
          </a:p>
        </p:txBody>
      </p:sp>
      <p:sp>
        <p:nvSpPr>
          <p:cNvPr id="25" name="Shape 23"/>
          <p:cNvSpPr/>
          <p:nvPr/>
        </p:nvSpPr>
        <p:spPr>
          <a:xfrm>
            <a:off x="420624" y="5193792"/>
            <a:ext cx="5641848" cy="1463040"/>
          </a:xfrm>
          <a:prstGeom prst="rect">
            <a:avLst/>
          </a:prstGeom>
          <a:solidFill>
            <a:srgbClr val="FFFFFF"/>
          </a:solidFill>
          <a:ln w="12700">
            <a:solidFill>
              <a:srgbClr val="14202B"/>
            </a:solidFill>
            <a:prstDash val="solid"/>
          </a:ln>
        </p:spPr>
      </p:sp>
      <p:sp>
        <p:nvSpPr>
          <p:cNvPr id="26" name="Shape 24"/>
          <p:cNvSpPr/>
          <p:nvPr/>
        </p:nvSpPr>
        <p:spPr>
          <a:xfrm>
            <a:off x="429768" y="5202936"/>
            <a:ext cx="5623560" cy="310896"/>
          </a:xfrm>
          <a:prstGeom prst="rect">
            <a:avLst/>
          </a:prstGeom>
          <a:solidFill>
            <a:srgbClr val="14202B"/>
          </a:solidFill>
          <a:ln w="12700">
            <a:solidFill>
              <a:srgbClr val="14202B"/>
            </a:solidFill>
            <a:prstDash val="solid"/>
          </a:ln>
        </p:spPr>
      </p:sp>
      <p:sp>
        <p:nvSpPr>
          <p:cNvPr id="27" name="Text 25"/>
          <p:cNvSpPr txBox="1"/>
          <p:nvPr/>
        </p:nvSpPr>
        <p:spPr>
          <a:xfrm>
            <a:off x="557784" y="525780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8" name="Text 26"/>
          <p:cNvSpPr txBox="1"/>
          <p:nvPr/>
        </p:nvSpPr>
        <p:spPr>
          <a:xfrm>
            <a:off x="557784"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Parets bok, med en lapp där paret slutade</a:t>
            </a:r>
            <a:endParaRPr lang="en-US" sz="1200" dirty="0"/>
          </a:p>
        </p:txBody>
      </p:sp>
      <p:sp>
        <p:nvSpPr>
          <p:cNvPr id="29" name="Text 27"/>
          <p:cNvSpPr txBox="1"/>
          <p:nvPr/>
        </p:nvSpPr>
        <p:spPr>
          <a:xfrm>
            <a:off x="3328416"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Affischen på väggen</a:t>
            </a:r>
            <a:endParaRPr lang="en-US" sz="1200" dirty="0"/>
          </a:p>
        </p:txBody>
      </p:sp>
      <p:sp>
        <p:nvSpPr>
          <p:cNvPr id="30" name="Text 28"/>
          <p:cNvSpPr txBox="1"/>
          <p:nvPr/>
        </p:nvSpPr>
        <p:spPr>
          <a:xfrm>
            <a:off x="557784"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Stället du visar, stort på tavlan</a:t>
            </a:r>
            <a:endParaRPr lang="en-US" sz="1200" dirty="0"/>
          </a:p>
        </p:txBody>
      </p:sp>
      <p:sp>
        <p:nvSpPr>
          <p:cNvPr id="31" name="Shape 29"/>
          <p:cNvSpPr/>
          <p:nvPr/>
        </p:nvSpPr>
        <p:spPr>
          <a:xfrm>
            <a:off x="6647688" y="1892808"/>
            <a:ext cx="5120640" cy="2404618"/>
          </a:xfrm>
          <a:prstGeom prst="rect">
            <a:avLst/>
          </a:prstGeom>
          <a:solidFill>
            <a:srgbClr val="FFFFFF"/>
          </a:solidFill>
          <a:ln w="12700">
            <a:solidFill>
              <a:srgbClr val="14202B"/>
            </a:solidFill>
            <a:prstDash val="solid"/>
          </a:ln>
        </p:spPr>
      </p:sp>
      <p:sp>
        <p:nvSpPr>
          <p:cNvPr id="32" name="Shape 30"/>
          <p:cNvSpPr/>
          <p:nvPr/>
        </p:nvSpPr>
        <p:spPr>
          <a:xfrm>
            <a:off x="6656832" y="1901952"/>
            <a:ext cx="5102352" cy="310896"/>
          </a:xfrm>
          <a:prstGeom prst="rect">
            <a:avLst/>
          </a:prstGeom>
          <a:solidFill>
            <a:srgbClr val="14202B"/>
          </a:solidFill>
          <a:ln w="12700">
            <a:solidFill>
              <a:srgbClr val="14202B"/>
            </a:solidFill>
            <a:prstDash val="solid"/>
          </a:ln>
        </p:spPr>
      </p:sp>
      <p:sp>
        <p:nvSpPr>
          <p:cNvPr id="33" name="Text 31"/>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a:t>
            </a:r>
            <a:endParaRPr lang="en-US" sz="1200" dirty="0"/>
          </a:p>
        </p:txBody>
      </p:sp>
      <p:sp>
        <p:nvSpPr>
          <p:cNvPr id="34" name="Text 32"/>
          <p:cNvSpPr txBox="1"/>
          <p:nvPr/>
        </p:nvSpPr>
        <p:spPr>
          <a:xfrm>
            <a:off x="6793992" y="2313432"/>
            <a:ext cx="4937760" cy="9097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Före vecka 1: bokat en yngre klass, satt ihop paren, delat dem i grupper om högst fyra par och valt två eller tre böcker per par. Skrivit ut affischen på A3 och kopierat lappen hem, lyssnarprotokollet och provtexten, och ordnat något att spela in med. I åk 2–3 är provtexten Var är mössan? I åk 4–5 är provtexten Källaren.</a:t>
            </a:r>
            <a:endParaRPr lang="en-US" sz="1100" dirty="0"/>
          </a:p>
        </p:txBody>
      </p:sp>
      <p:sp>
        <p:nvSpPr>
          <p:cNvPr id="35" name="Text 33"/>
          <p:cNvSpPr txBox="1"/>
          <p:nvPr/>
        </p:nvSpPr>
        <p:spPr>
          <a:xfrm>
            <a:off x="6793992" y="3223133"/>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Valt ett ställe till varje pass i veckan, och lagt fram två eller tre böcker till par som snart har läst ut sin bok.</a:t>
            </a:r>
            <a:endParaRPr lang="en-US" sz="1100" dirty="0"/>
          </a:p>
        </p:txBody>
      </p:sp>
      <p:sp>
        <p:nvSpPr>
          <p:cNvPr id="36" name="Text 34"/>
          <p:cNvSpPr txBox="1"/>
          <p:nvPr/>
        </p:nvSpPr>
        <p:spPr>
          <a:xfrm>
            <a:off x="6793992" y="3608959"/>
            <a:ext cx="4937760" cy="56045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Före vecka 6: lånat omkring två korta bilderböcker per elev, kopierat Läsarens förberedelse och bestämt med de yngres lärare vem varje elev läser för.</a:t>
            </a:r>
            <a:endParaRPr lang="en-US" sz="1100" dirty="0"/>
          </a:p>
        </p:txBody>
      </p:sp>
      <p:sp>
        <p:nvSpPr>
          <p:cNvPr id="37" name="Shape 35"/>
          <p:cNvSpPr/>
          <p:nvPr/>
        </p:nvSpPr>
        <p:spPr>
          <a:xfrm>
            <a:off x="6647688" y="4498594"/>
            <a:ext cx="5120640" cy="2158238"/>
          </a:xfrm>
          <a:prstGeom prst="rect">
            <a:avLst/>
          </a:prstGeom>
          <a:solidFill>
            <a:srgbClr val="FFFFFF"/>
          </a:solidFill>
          <a:ln w="12700">
            <a:solidFill>
              <a:srgbClr val="14202B"/>
            </a:solidFill>
            <a:prstDash val="solid"/>
          </a:ln>
        </p:spPr>
      </p:sp>
      <p:sp>
        <p:nvSpPr>
          <p:cNvPr id="38" name="Shape 36"/>
          <p:cNvSpPr/>
          <p:nvPr/>
        </p:nvSpPr>
        <p:spPr>
          <a:xfrm>
            <a:off x="6656832" y="4507738"/>
            <a:ext cx="5102352" cy="310896"/>
          </a:xfrm>
          <a:prstGeom prst="rect">
            <a:avLst/>
          </a:prstGeom>
          <a:solidFill>
            <a:srgbClr val="14202B"/>
          </a:solidFill>
          <a:ln w="12700">
            <a:solidFill>
              <a:srgbClr val="14202B"/>
            </a:solidFill>
            <a:prstDash val="solid"/>
          </a:ln>
        </p:spPr>
      </p:sp>
      <p:sp>
        <p:nvSpPr>
          <p:cNvPr id="39" name="Text 37"/>
          <p:cNvSpPr txBox="1"/>
          <p:nvPr/>
        </p:nvSpPr>
        <p:spPr>
          <a:xfrm>
            <a:off x="6784848" y="4562602"/>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0" name="Text 38"/>
          <p:cNvSpPr txBox="1"/>
          <p:nvPr/>
        </p:nvSpPr>
        <p:spPr>
          <a:xfrm>
            <a:off x="6793992" y="4919218"/>
            <a:ext cx="4846320" cy="627221"/>
          </a:xfrm>
          <a:prstGeom prst="rect">
            <a:avLst/>
          </a:prstGeom>
          <a:noFill/>
          <a:ln/>
        </p:spPr>
        <p:txBody>
          <a:bodyPr wrap="square" lIns="0" tIns="0" rIns="0" bIns="0" rtlCol="0" anchor="t"/>
          <a:lstStyle/>
          <a:p>
            <a:pPr algn="l" indent="0" marL="0">
              <a:buNone/>
            </a:pPr>
            <a:r>
              <a:rPr lang="en-US" sz="1125" b="1" dirty="0">
                <a:solidFill>
                  <a:srgbClr val="14202B"/>
                </a:solidFill>
                <a:latin typeface="Calibri" pitchFamily="34" charset="0"/>
                <a:ea typeface="Calibri" pitchFamily="34" charset="-122"/>
                <a:cs typeface="Calibri" pitchFamily="34" charset="-120"/>
              </a:rPr>
              <a:t>Vecka 1:</a:t>
            </a:r>
            <a:pPr algn="l" indent="0" marL="0">
              <a:buNone/>
            </a:pPr>
            <a:r>
              <a:rPr lang="en-US" sz="1125" dirty="0">
                <a:solidFill>
                  <a:srgbClr val="14202B"/>
                </a:solidFill>
                <a:latin typeface="Calibri" pitchFamily="34" charset="0"/>
                <a:ea typeface="Calibri" pitchFamily="34" charset="-122"/>
                <a:cs typeface="Calibri" pitchFamily="34" charset="-120"/>
              </a:rPr>
              <a:t> Eleven läser provtexten tyst, säger vad den handlar om och läser den sedan högt. Spela in läsningen och fyll i lyssnarprotokollet.</a:t>
            </a:r>
            <a:endParaRPr lang="en-US" sz="1125" dirty="0"/>
          </a:p>
        </p:txBody>
      </p:sp>
      <p:sp>
        <p:nvSpPr>
          <p:cNvPr id="41" name="Text 39"/>
          <p:cNvSpPr txBox="1"/>
          <p:nvPr/>
        </p:nvSpPr>
        <p:spPr>
          <a:xfrm>
            <a:off x="6793992" y="5601303"/>
            <a:ext cx="4846320" cy="448628"/>
          </a:xfrm>
          <a:prstGeom prst="rect">
            <a:avLst/>
          </a:prstGeom>
          <a:noFill/>
          <a:ln/>
        </p:spPr>
        <p:txBody>
          <a:bodyPr wrap="square" lIns="0" tIns="0" rIns="0" bIns="0" rtlCol="0" anchor="t"/>
          <a:lstStyle/>
          <a:p>
            <a:pPr algn="l" indent="0" marL="0">
              <a:buNone/>
            </a:pPr>
            <a:r>
              <a:rPr lang="en-US" sz="1125" b="1" dirty="0">
                <a:solidFill>
                  <a:srgbClr val="14202B"/>
                </a:solidFill>
                <a:latin typeface="Calibri" pitchFamily="34" charset="0"/>
                <a:ea typeface="Calibri" pitchFamily="34" charset="-122"/>
                <a:cs typeface="Calibri" pitchFamily="34" charset="-120"/>
              </a:rPr>
              <a:t>Varje pass:</a:t>
            </a:r>
            <a:pPr algn="l" indent="0" marL="0">
              <a:buNone/>
            </a:pPr>
            <a:r>
              <a:rPr lang="en-US" sz="1125" dirty="0">
                <a:solidFill>
                  <a:srgbClr val="14202B"/>
                </a:solidFill>
                <a:latin typeface="Calibri" pitchFamily="34" charset="0"/>
                <a:ea typeface="Calibri" pitchFamily="34" charset="-122"/>
                <a:cs typeface="Calibri" pitchFamily="34" charset="-120"/>
              </a:rPr>
              <a:t> Lyssna på dagens par, och skriv på klasslistan hur varje elev klarar veckans mål och vad hen ska pröva.</a:t>
            </a:r>
            <a:endParaRPr lang="en-US" sz="1125" dirty="0"/>
          </a:p>
        </p:txBody>
      </p:sp>
      <p:sp>
        <p:nvSpPr>
          <p:cNvPr id="42" name="Text 40"/>
          <p:cNvSpPr txBox="1"/>
          <p:nvPr/>
        </p:nvSpPr>
        <p:spPr>
          <a:xfrm>
            <a:off x="6793992" y="6104795"/>
            <a:ext cx="4846320" cy="448628"/>
          </a:xfrm>
          <a:prstGeom prst="rect">
            <a:avLst/>
          </a:prstGeom>
          <a:noFill/>
          <a:ln/>
        </p:spPr>
        <p:txBody>
          <a:bodyPr wrap="square" lIns="0" tIns="0" rIns="0" bIns="0" rtlCol="0" anchor="t"/>
          <a:lstStyle/>
          <a:p>
            <a:pPr algn="l" indent="0" marL="0">
              <a:buNone/>
            </a:pPr>
            <a:r>
              <a:rPr lang="en-US" sz="1125" b="1" dirty="0">
                <a:solidFill>
                  <a:srgbClr val="14202B"/>
                </a:solidFill>
                <a:latin typeface="Calibri" pitchFamily="34" charset="0"/>
                <a:ea typeface="Calibri" pitchFamily="34" charset="-122"/>
                <a:cs typeface="Calibri" pitchFamily="34" charset="-120"/>
              </a:rPr>
              <a:t>Vecka 8:</a:t>
            </a:r>
            <a:pPr algn="l" indent="0" marL="0">
              <a:buNone/>
            </a:pPr>
            <a:r>
              <a:rPr lang="en-US" sz="1125" dirty="0">
                <a:solidFill>
                  <a:srgbClr val="14202B"/>
                </a:solidFill>
                <a:latin typeface="Calibri" pitchFamily="34" charset="0"/>
                <a:ea typeface="Calibri" pitchFamily="34" charset="-122"/>
                <a:cs typeface="Calibri" pitchFamily="34" charset="-120"/>
              </a:rPr>
              <a:t> Samma provtext, inspelning och protokoll. Spela upp 20 sekunder från vecka 1, och låt eleven säga vad hen hör nu.</a:t>
            </a:r>
            <a:endParaRPr lang="en-US" sz="1125" dirty="0"/>
          </a:p>
        </p:txBody>
      </p:sp>
      <p:sp>
        <p:nvSpPr>
          <p:cNvPr id="43" name="Text 41"/>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niclasfohlin.se/stodundervisning/hoglasning-i-par/lathund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Högläsning i par</dc:title>
  <dc:subject>Klassen läser högt i par tre till fem dagar i veckan. Eleverna lär sig fem strategier för att läsa så att den som lyssnar förstår och känner det texten säger. Paret läser vidare i en bok som de har valt tillsammans. De åtta veckorna slutar med att eleverna läser för yngre barn eller för någon hemma.</dc:subject>
  <dc:creator>Niclas Fohlin</dc:creator>
  <cp:lastModifiedBy>Niclas Fohlin</cp:lastModifiedBy>
  <cp:revision>1</cp:revision>
  <dcterms:created xsi:type="dcterms:W3CDTF">2026-10-28T00:00:00Z</dcterms:created>
  <dcterms:modified xsi:type="dcterms:W3CDTF">2026-10-28T00:00:00Z</dcterms:modified>
</cp:coreProperties>
</file>