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Kompissamtal, filmerna: Så gör eleverna, Samtal 2: det vi har sett. © Niclas Fohlin · niclasfohlin.se/stodundervisning/kompissamtal/lathund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Kompissamtal, metoden. Du leder tre till fem korta samtal med en liten grupp elever som behöver stöd i att prata och samarbeta med varandra. En talpinne visar vem som talar, och eleverna övar att säga ”jag tänker” och ”jag undrar” utan att anklaga. Varje samtal slutar med en överenskommelse som eleverna prövar i vardagen och du följer upp. © Niclas Fohlin · niclasfohlin.se/stodundervisning/kompissamtal/lathund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Kompissamtal, ett pass del för del med ett exempel. © Niclas Fohlin · niclasfohlin.se/stodundervisning/kompissamtal/lathund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Kompissamtal, mallen som används under passet. © Niclas Fohlin · niclasfohlin.se/stodundervisning/kompissamtal/lathund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Kompissamtal, materialet: krav, var det finns, vad som ligger på bordet, checklistan och uppföljningen. © Niclas Fohlin · niclasfohlin.se/stodundervisning/kompissamtal/lathund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hyperlink" Target="https://niclasfohlin.se/stodundervisning/kompissamtal/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Kompissamtal</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30 SEKUNDER</a:t>
            </a:r>
            <a:endParaRPr lang="en-US" sz="1200" dirty="0"/>
          </a:p>
        </p:txBody>
      </p:sp>
      <p:pic>
        <p:nvPicPr>
          <p:cNvPr id="8" name="Media 0" descr="Så gör eleverna, filmen: Läraren säger: ”Jag känner mig glad när vi leker.” Elsa säger: ”Jag känner mig glad när vi vinner.” Sedan tar den som vill tala talpinnen. Omar säger: ”Elsa skriker alltid fusk!” Läraren speglar och visar kortet. Läraren säger: ”Du blev arg. Stämmer det?” Omar säger till Elsa: ”När du ropar fusk, känner jag mig arg.” Noor säger: ”Jag undrar hur det är för dig, Liam.” Liam säger: ”Jag känner mig ensam när ingen passar.” Gruppen väljer ett förslag. Läraren frågar: ”Kan alla göra det här?” Tummarna går upp, och Elsa skriver på bladet.">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5486400" cy="3086100"/>
          </a:xfrm>
          <a:prstGeom prst="rect">
            <a:avLst/>
          </a:prstGeom>
        </p:spPr>
      </p:pic>
      <p:sp>
        <p:nvSpPr>
          <p:cNvPr id="9" name="Text 6"/>
          <p:cNvSpPr txBox="1"/>
          <p:nvPr/>
        </p:nvSpPr>
        <p:spPr>
          <a:xfrm>
            <a:off x="420624"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eleverna</a:t>
            </a:r>
            <a:endParaRPr lang="en-US" sz="1800" dirty="0"/>
          </a:p>
        </p:txBody>
      </p:sp>
      <p:sp>
        <p:nvSpPr>
          <p:cNvPr id="10" name="Text 7"/>
          <p:cNvSpPr txBox="1"/>
          <p:nvPr/>
        </p:nvSpPr>
        <p:spPr>
          <a:xfrm>
            <a:off x="420624"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börjar, och sedan talar den som har talpinnen.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tar emot känslan, och Omar använder kortet.</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Noor undrar hur Liam har det, och Liam svarar.</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Läraren frågar om alla kan göra det. Tummarna går upp.</a:t>
            </a:r>
            <a:endParaRPr lang="en-US" sz="1450" dirty="0"/>
          </a:p>
        </p:txBody>
      </p:sp>
      <p:sp>
        <p:nvSpPr>
          <p:cNvPr id="11" name="Shape 8"/>
          <p:cNvSpPr/>
          <p:nvPr/>
        </p:nvSpPr>
        <p:spPr>
          <a:xfrm rot="5400000">
            <a:off x="6289243"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6504127" y="749808"/>
            <a:ext cx="526694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18 SEKUNDER</a:t>
            </a:r>
            <a:endParaRPr lang="en-US" sz="1200" dirty="0"/>
          </a:p>
        </p:txBody>
      </p:sp>
      <p:pic>
        <p:nvPicPr>
          <p:cNvPr id="13" name="Media 1" descr="Samtal 2: det vi har sett, filmen: Det är rast mellan samtalen, och Omar frågar Liam. Omar frågar: ”Vill du vara med, Liam?” Liam säger: ”Ja!” Noor tänker: ”Det berättar jag i samtalet.” I samtal 2 går talpinnen ett varv, och eleverna berömmer varandra. Läraren säger: ”Jag såg att du ___”. Noor säger till Omar: ”Omar, jag såg att du frågade Liam.” Omar säger till Noor: ”Tack för att du såg det, Noor.”">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284671" y="1051560"/>
            <a:ext cx="5486400" cy="3086100"/>
          </a:xfrm>
          <a:prstGeom prst="rect">
            <a:avLst/>
          </a:prstGeom>
        </p:spPr>
      </p:pic>
      <p:sp>
        <p:nvSpPr>
          <p:cNvPr id="14" name="Text 10"/>
          <p:cNvSpPr txBox="1"/>
          <p:nvPr/>
        </p:nvSpPr>
        <p:spPr>
          <a:xfrm>
            <a:off x="6284671" y="4686300"/>
            <a:ext cx="548640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Samtal 2: det vi har sett</a:t>
            </a:r>
            <a:endParaRPr lang="en-US" sz="1800" dirty="0"/>
          </a:p>
        </p:txBody>
      </p:sp>
      <p:sp>
        <p:nvSpPr>
          <p:cNvPr id="15" name="Text 11"/>
          <p:cNvSpPr txBox="1"/>
          <p:nvPr/>
        </p:nvSpPr>
        <p:spPr>
          <a:xfrm>
            <a:off x="6284671" y="5056632"/>
            <a:ext cx="5486400" cy="1234440"/>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På rasten gör Omar det han lovade i samtal 1.</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Noor ser det och tar det med till samtal 2.</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Noor berättar för Omar vad hon såg på rasten.</a:t>
            </a:r>
            <a:endParaRPr lang="en-US" sz="1450" dirty="0"/>
          </a:p>
          <a:p>
            <a:pPr marL="279400" indent="-279400">
              <a:spcAft>
                <a:spcPts val="500"/>
              </a:spcAft>
              <a:buSzPct val="100000"/>
              <a:buFont typeface="+mj-lt"/>
              <a:buAutoNum type="arabicPlain" startAt="1"/>
            </a:pPr>
            <a:r>
              <a:rPr lang="en-US" sz="1450" dirty="0">
                <a:solidFill>
                  <a:srgbClr val="14202B"/>
                </a:solidFill>
                <a:latin typeface="Calibri" pitchFamily="34" charset="0"/>
                <a:ea typeface="Calibri" pitchFamily="34" charset="-122"/>
                <a:cs typeface="Calibri" pitchFamily="34" charset="-120"/>
              </a:rPr>
              <a:t>Omar tackar, och talpinnen går vidare.</a:t>
            </a:r>
            <a:endParaRPr lang="en-US" sz="1450" dirty="0"/>
          </a:p>
        </p:txBody>
      </p:sp>
      <p:sp>
        <p:nvSpPr>
          <p:cNvPr id="16" name="Text 12"/>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niclasfohlin.se/stodundervisning/kompissamtal/lathund</a:t>
            </a:r>
            <a:endParaRPr lang="en-US" sz="1100" dirty="0"/>
          </a:p>
        </p:txBody>
      </p:sp>
      <p:sp>
        <p:nvSpPr>
          <p:cNvPr id="17" name="Text 1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niclasfohlin.se/stodundervisning/kompissamtal/lathund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p:cTn id="12" fill="hold" display="0">
                  <p:stCondLst>
                    <p:cond delay="indefinite"/>
                  </p:stCondLst>
                </p:cTn>
                <p:tgtEl>
                  <p:spTgt spid="8"/>
                </p:tgtEl>
              </p:cMediaNode>
            </p:video>
            <p:video fullScrn="1">
              <p:cMediaNode vol="80000">
                <p:cTn id="13"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Kompissamtal</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Cirka 20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till sex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Ett samtal i veckan i tre till fem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Det som skaver i gruppen</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558671"/>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Du leder samtal med en liten grupp, där eleverna lär sig lyssna, säga hur de tänker och känner utan att anklaga varandra, och komma överens. Talpinnen visar vem som talar, och varje samtal slutar i en överenskommelse som gruppen prövar i vardagen.</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Gruppen har tre samtal, ett i veckan, och sedan ett eller två till vid behov. Före samtal 1 pratar du med varje elev, skickar lappen hem och berättar om samtalen för de vuxna runt gruppen. Säger en elev att hen har blivit kränkt, följer du skolans rutin, och den går före samtalen.</a:t>
            </a:r>
            <a:endParaRPr lang="en-US" sz="1200" dirty="0"/>
          </a:p>
        </p:txBody>
      </p:sp>
      <p:sp>
        <p:nvSpPr>
          <p:cNvPr id="22" name="Shape 20"/>
          <p:cNvSpPr/>
          <p:nvPr/>
        </p:nvSpPr>
        <p:spPr>
          <a:xfrm>
            <a:off x="420624" y="3442335"/>
            <a:ext cx="5382616" cy="1922145"/>
          </a:xfrm>
          <a:prstGeom prst="rect">
            <a:avLst/>
          </a:prstGeom>
          <a:solidFill>
            <a:srgbClr val="FFFFFF"/>
          </a:solidFill>
          <a:ln w="12700">
            <a:solidFill>
              <a:srgbClr val="14202B"/>
            </a:solidFill>
            <a:prstDash val="solid"/>
          </a:ln>
        </p:spPr>
      </p:sp>
      <p:sp>
        <p:nvSpPr>
          <p:cNvPr id="23" name="Shape 21"/>
          <p:cNvSpPr/>
          <p:nvPr/>
        </p:nvSpPr>
        <p:spPr>
          <a:xfrm>
            <a:off x="429768" y="3451479"/>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506343"/>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82638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Samtala när alla är lugna.</a:t>
            </a:r>
            <a:pPr algn="l" indent="0" marL="0">
              <a:buNone/>
            </a:pPr>
            <a:r>
              <a:rPr lang="en-US" sz="1250" dirty="0">
                <a:solidFill>
                  <a:srgbClr val="14202B"/>
                </a:solidFill>
                <a:latin typeface="Calibri" pitchFamily="34" charset="0"/>
                <a:ea typeface="Calibri" pitchFamily="34" charset="-122"/>
                <a:cs typeface="Calibri" pitchFamily="34" charset="-120"/>
              </a:rPr>
              <a:t> Ta aldrig samtalet mitt i ett bråk. Boka en tid.</a:t>
            </a:r>
            <a:endParaRPr lang="en-US" sz="1250" dirty="0"/>
          </a:p>
        </p:txBody>
      </p:sp>
      <p:sp>
        <p:nvSpPr>
          <p:cNvPr id="26" name="Text 24"/>
          <p:cNvSpPr txBox="1"/>
          <p:nvPr/>
        </p:nvSpPr>
        <p:spPr>
          <a:xfrm>
            <a:off x="557784" y="4314698"/>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Var varken polis eller domare.</a:t>
            </a:r>
            <a:pPr algn="l" indent="0" marL="0">
              <a:buNone/>
            </a:pPr>
            <a:r>
              <a:rPr lang="en-US" sz="1250" dirty="0">
                <a:solidFill>
                  <a:srgbClr val="14202B"/>
                </a:solidFill>
                <a:latin typeface="Calibri" pitchFamily="34" charset="0"/>
                <a:ea typeface="Calibri" pitchFamily="34" charset="-122"/>
                <a:cs typeface="Calibri" pitchFamily="34" charset="-120"/>
              </a:rPr>
              <a:t> Ta emot känslan, och fråga vad som ska hända nu.</a:t>
            </a:r>
            <a:endParaRPr lang="en-US" sz="1250" dirty="0"/>
          </a:p>
        </p:txBody>
      </p:sp>
      <p:sp>
        <p:nvSpPr>
          <p:cNvPr id="27" name="Text 25"/>
          <p:cNvSpPr txBox="1"/>
          <p:nvPr/>
        </p:nvSpPr>
        <p:spPr>
          <a:xfrm>
            <a:off x="557784" y="480301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Följ alltid upp överenskommelsen.</a:t>
            </a:r>
            <a:pPr algn="l" indent="0" marL="0">
              <a:buNone/>
            </a:pPr>
            <a:r>
              <a:rPr lang="en-US" sz="1250" dirty="0">
                <a:solidFill>
                  <a:srgbClr val="14202B"/>
                </a:solidFill>
                <a:latin typeface="Calibri" pitchFamily="34" charset="0"/>
                <a:ea typeface="Calibri" pitchFamily="34" charset="-122"/>
                <a:cs typeface="Calibri" pitchFamily="34" charset="-120"/>
              </a:rPr>
              <a:t> Varje samtal börjar med det som har hänt sedan sist.</a:t>
            </a:r>
            <a:endParaRPr lang="en-US" sz="1250" dirty="0"/>
          </a:p>
        </p:txBody>
      </p:sp>
      <p:sp>
        <p:nvSpPr>
          <p:cNvPr id="28" name="Text 26"/>
          <p:cNvSpPr txBox="1"/>
          <p:nvPr/>
        </p:nvSpPr>
        <p:spPr>
          <a:xfrm>
            <a:off x="420624" y="55016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757672"/>
            <a:ext cx="5519776" cy="8534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Läraren leder (du visar, och gruppen säger reglerna) → i tur och ordning (du börjar, och sedan gör alla meningen färdig) → fritt med talpinnen (den som vill tala räcker upp handen) → i tur och ordning igen (var och en säger vad hen ska göra och tackar någon)</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 I FEM DELAR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KAN SÄGA</a:t>
            </a:r>
            <a:endParaRPr lang="en-US" sz="1200" dirty="0"/>
          </a:p>
        </p:txBody>
      </p:sp>
      <p:sp>
        <p:nvSpPr>
          <p:cNvPr id="35" name="Shape 33"/>
          <p:cNvSpPr/>
          <p:nvPr/>
        </p:nvSpPr>
        <p:spPr>
          <a:xfrm>
            <a:off x="6388456" y="2112264"/>
            <a:ext cx="1600200" cy="676910"/>
          </a:xfrm>
          <a:prstGeom prst="rect">
            <a:avLst/>
          </a:prstGeom>
          <a:solidFill>
            <a:srgbClr val="F3F6FA"/>
          </a:solidFill>
          <a:ln w="12700">
            <a:solidFill>
              <a:srgbClr val="F3F6FA"/>
            </a:solidFill>
            <a:prstDash val="solid"/>
          </a:ln>
        </p:spPr>
      </p:sp>
      <p:sp>
        <p:nvSpPr>
          <p:cNvPr id="36" name="Shape 34"/>
          <p:cNvSpPr/>
          <p:nvPr/>
        </p:nvSpPr>
        <p:spPr>
          <a:xfrm>
            <a:off x="7988656" y="2112264"/>
            <a:ext cx="9144" cy="676910"/>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Starta</a:t>
            </a:r>
            <a:endParaRPr lang="en-US" sz="1150" dirty="0"/>
          </a:p>
        </p:txBody>
      </p:sp>
      <p:sp>
        <p:nvSpPr>
          <p:cNvPr id="38" name="Text 36"/>
          <p:cNvSpPr txBox="1"/>
          <p:nvPr/>
        </p:nvSpPr>
        <p:spPr>
          <a:xfrm>
            <a:off x="6525616" y="2468880"/>
            <a:ext cx="1371600" cy="29286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0–⁠4 min</a:t>
            </a:r>
            <a:endParaRPr lang="en-US" sz="1000" dirty="0"/>
          </a:p>
        </p:txBody>
      </p:sp>
      <p:sp>
        <p:nvSpPr>
          <p:cNvPr id="39" name="Text 37"/>
          <p:cNvSpPr txBox="1"/>
          <p:nvPr/>
        </p:nvSpPr>
        <p:spPr>
          <a:xfrm>
            <a:off x="8134960" y="2203704"/>
            <a:ext cx="3508096" cy="53975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”Den som håller i talpinnen pratar, och vi andra lyssnar.”</a:t>
            </a:r>
            <a:endParaRPr lang="en-US" sz="1275" dirty="0"/>
          </a:p>
        </p:txBody>
      </p:sp>
      <p:sp>
        <p:nvSpPr>
          <p:cNvPr id="40" name="Shape 38"/>
          <p:cNvSpPr/>
          <p:nvPr/>
        </p:nvSpPr>
        <p:spPr>
          <a:xfrm>
            <a:off x="6388456" y="2789174"/>
            <a:ext cx="1600200" cy="676910"/>
          </a:xfrm>
          <a:prstGeom prst="rect">
            <a:avLst/>
          </a:prstGeom>
          <a:solidFill>
            <a:srgbClr val="F3F6FA"/>
          </a:solidFill>
          <a:ln w="12700">
            <a:solidFill>
              <a:srgbClr val="F3F6FA"/>
            </a:solidFill>
            <a:prstDash val="solid"/>
          </a:ln>
        </p:spPr>
      </p:sp>
      <p:sp>
        <p:nvSpPr>
          <p:cNvPr id="41" name="Shape 39"/>
          <p:cNvSpPr/>
          <p:nvPr/>
        </p:nvSpPr>
        <p:spPr>
          <a:xfrm>
            <a:off x="6388456" y="2789174"/>
            <a:ext cx="5382616" cy="9144"/>
          </a:xfrm>
          <a:prstGeom prst="rect">
            <a:avLst/>
          </a:prstGeom>
          <a:solidFill>
            <a:srgbClr val="E1E6EB"/>
          </a:solidFill>
          <a:ln w="12700">
            <a:solidFill>
              <a:srgbClr val="E1E6EB"/>
            </a:solidFill>
            <a:prstDash val="solid"/>
          </a:ln>
        </p:spPr>
      </p:sp>
      <p:sp>
        <p:nvSpPr>
          <p:cNvPr id="42" name="Shape 40"/>
          <p:cNvSpPr/>
          <p:nvPr/>
        </p:nvSpPr>
        <p:spPr>
          <a:xfrm>
            <a:off x="7988656" y="2789174"/>
            <a:ext cx="9144" cy="676910"/>
          </a:xfrm>
          <a:prstGeom prst="rect">
            <a:avLst/>
          </a:prstGeom>
          <a:solidFill>
            <a:srgbClr val="E1E6EB"/>
          </a:solidFill>
          <a:ln w="12700">
            <a:solidFill>
              <a:srgbClr val="E1E6EB"/>
            </a:solidFill>
            <a:prstDash val="solid"/>
          </a:ln>
        </p:spPr>
      </p:sp>
      <p:sp>
        <p:nvSpPr>
          <p:cNvPr id="43" name="Text 41"/>
          <p:cNvSpPr txBox="1"/>
          <p:nvPr/>
        </p:nvSpPr>
        <p:spPr>
          <a:xfrm>
            <a:off x="6525616" y="288061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Rundan</a:t>
            </a:r>
            <a:endParaRPr lang="en-US" sz="1150" dirty="0"/>
          </a:p>
        </p:txBody>
      </p:sp>
      <p:sp>
        <p:nvSpPr>
          <p:cNvPr id="44" name="Text 42"/>
          <p:cNvSpPr txBox="1"/>
          <p:nvPr/>
        </p:nvSpPr>
        <p:spPr>
          <a:xfrm>
            <a:off x="6525616" y="3145790"/>
            <a:ext cx="1371600" cy="29286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4–⁠7 min</a:t>
            </a:r>
            <a:endParaRPr lang="en-US" sz="1000" dirty="0"/>
          </a:p>
        </p:txBody>
      </p:sp>
      <p:sp>
        <p:nvSpPr>
          <p:cNvPr id="45" name="Text 43"/>
          <p:cNvSpPr txBox="1"/>
          <p:nvPr/>
        </p:nvSpPr>
        <p:spPr>
          <a:xfrm>
            <a:off x="8134960" y="2880614"/>
            <a:ext cx="3508096" cy="53975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”Du får stå över, så kommer talpinnen tillbaka till dig sedan.”</a:t>
            </a:r>
            <a:endParaRPr lang="en-US" sz="1275" dirty="0"/>
          </a:p>
        </p:txBody>
      </p:sp>
      <p:sp>
        <p:nvSpPr>
          <p:cNvPr id="46" name="Shape 44"/>
          <p:cNvSpPr/>
          <p:nvPr/>
        </p:nvSpPr>
        <p:spPr>
          <a:xfrm>
            <a:off x="6388456" y="3466084"/>
            <a:ext cx="1600200" cy="676910"/>
          </a:xfrm>
          <a:prstGeom prst="rect">
            <a:avLst/>
          </a:prstGeom>
          <a:solidFill>
            <a:srgbClr val="F3F6FA"/>
          </a:solidFill>
          <a:ln w="12700">
            <a:solidFill>
              <a:srgbClr val="F3F6FA"/>
            </a:solidFill>
            <a:prstDash val="solid"/>
          </a:ln>
        </p:spPr>
      </p:sp>
      <p:sp>
        <p:nvSpPr>
          <p:cNvPr id="47" name="Shape 45"/>
          <p:cNvSpPr/>
          <p:nvPr/>
        </p:nvSpPr>
        <p:spPr>
          <a:xfrm>
            <a:off x="6388456" y="3466084"/>
            <a:ext cx="5382616" cy="9144"/>
          </a:xfrm>
          <a:prstGeom prst="rect">
            <a:avLst/>
          </a:prstGeom>
          <a:solidFill>
            <a:srgbClr val="E1E6EB"/>
          </a:solidFill>
          <a:ln w="12700">
            <a:solidFill>
              <a:srgbClr val="E1E6EB"/>
            </a:solidFill>
            <a:prstDash val="solid"/>
          </a:ln>
        </p:spPr>
      </p:sp>
      <p:sp>
        <p:nvSpPr>
          <p:cNvPr id="48" name="Shape 46"/>
          <p:cNvSpPr/>
          <p:nvPr/>
        </p:nvSpPr>
        <p:spPr>
          <a:xfrm>
            <a:off x="7988656" y="3466084"/>
            <a:ext cx="9144" cy="676910"/>
          </a:xfrm>
          <a:prstGeom prst="rect">
            <a:avLst/>
          </a:prstGeom>
          <a:solidFill>
            <a:srgbClr val="E1E6EB"/>
          </a:solidFill>
          <a:ln w="12700">
            <a:solidFill>
              <a:srgbClr val="E1E6EB"/>
            </a:solidFill>
            <a:prstDash val="solid"/>
          </a:ln>
        </p:spPr>
      </p:sp>
      <p:sp>
        <p:nvSpPr>
          <p:cNvPr id="49" name="Text 47"/>
          <p:cNvSpPr txBox="1"/>
          <p:nvPr/>
        </p:nvSpPr>
        <p:spPr>
          <a:xfrm>
            <a:off x="6525616" y="355752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Reda ut</a:t>
            </a:r>
            <a:endParaRPr lang="en-US" sz="1150" dirty="0"/>
          </a:p>
        </p:txBody>
      </p:sp>
      <p:sp>
        <p:nvSpPr>
          <p:cNvPr id="50" name="Text 48"/>
          <p:cNvSpPr txBox="1"/>
          <p:nvPr/>
        </p:nvSpPr>
        <p:spPr>
          <a:xfrm>
            <a:off x="6525616" y="3822700"/>
            <a:ext cx="1371600" cy="29286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7–⁠13 min</a:t>
            </a:r>
            <a:endParaRPr lang="en-US" sz="1000" dirty="0"/>
          </a:p>
        </p:txBody>
      </p:sp>
      <p:sp>
        <p:nvSpPr>
          <p:cNvPr id="51" name="Text 49"/>
          <p:cNvSpPr txBox="1"/>
          <p:nvPr/>
        </p:nvSpPr>
        <p:spPr>
          <a:xfrm>
            <a:off x="8134960" y="3557524"/>
            <a:ext cx="3508096" cy="53975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hände? Hur kändes det?”</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”Du blev arg. Stämmer det?”</a:t>
            </a:r>
            <a:endParaRPr lang="en-US" sz="1275" dirty="0"/>
          </a:p>
        </p:txBody>
      </p:sp>
      <p:sp>
        <p:nvSpPr>
          <p:cNvPr id="52" name="Shape 50"/>
          <p:cNvSpPr/>
          <p:nvPr/>
        </p:nvSpPr>
        <p:spPr>
          <a:xfrm>
            <a:off x="6388456" y="4142994"/>
            <a:ext cx="1600200" cy="676910"/>
          </a:xfrm>
          <a:prstGeom prst="rect">
            <a:avLst/>
          </a:prstGeom>
          <a:solidFill>
            <a:srgbClr val="F3F6FA"/>
          </a:solidFill>
          <a:ln w="12700">
            <a:solidFill>
              <a:srgbClr val="F3F6FA"/>
            </a:solidFill>
            <a:prstDash val="solid"/>
          </a:ln>
        </p:spPr>
      </p:sp>
      <p:sp>
        <p:nvSpPr>
          <p:cNvPr id="53" name="Shape 51"/>
          <p:cNvSpPr/>
          <p:nvPr/>
        </p:nvSpPr>
        <p:spPr>
          <a:xfrm>
            <a:off x="6388456" y="4142994"/>
            <a:ext cx="5382616" cy="9144"/>
          </a:xfrm>
          <a:prstGeom prst="rect">
            <a:avLst/>
          </a:prstGeom>
          <a:solidFill>
            <a:srgbClr val="E1E6EB"/>
          </a:solidFill>
          <a:ln w="12700">
            <a:solidFill>
              <a:srgbClr val="E1E6EB"/>
            </a:solidFill>
            <a:prstDash val="solid"/>
          </a:ln>
        </p:spPr>
      </p:sp>
      <p:sp>
        <p:nvSpPr>
          <p:cNvPr id="54" name="Shape 52"/>
          <p:cNvSpPr/>
          <p:nvPr/>
        </p:nvSpPr>
        <p:spPr>
          <a:xfrm>
            <a:off x="7988656" y="4142994"/>
            <a:ext cx="9144" cy="676910"/>
          </a:xfrm>
          <a:prstGeom prst="rect">
            <a:avLst/>
          </a:prstGeom>
          <a:solidFill>
            <a:srgbClr val="E1E6EB"/>
          </a:solidFill>
          <a:ln w="12700">
            <a:solidFill>
              <a:srgbClr val="E1E6EB"/>
            </a:solidFill>
            <a:prstDash val="solid"/>
          </a:ln>
        </p:spPr>
      </p:sp>
      <p:sp>
        <p:nvSpPr>
          <p:cNvPr id="55" name="Text 53"/>
          <p:cNvSpPr txBox="1"/>
          <p:nvPr/>
        </p:nvSpPr>
        <p:spPr>
          <a:xfrm>
            <a:off x="6525616" y="423443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Komma överens</a:t>
            </a:r>
            <a:endParaRPr lang="en-US" sz="1150" dirty="0"/>
          </a:p>
        </p:txBody>
      </p:sp>
      <p:sp>
        <p:nvSpPr>
          <p:cNvPr id="56" name="Text 54"/>
          <p:cNvSpPr txBox="1"/>
          <p:nvPr/>
        </p:nvSpPr>
        <p:spPr>
          <a:xfrm>
            <a:off x="6525616" y="4499610"/>
            <a:ext cx="1371600" cy="29286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13–⁠17 min</a:t>
            </a:r>
            <a:endParaRPr lang="en-US" sz="1000" dirty="0"/>
          </a:p>
        </p:txBody>
      </p:sp>
      <p:sp>
        <p:nvSpPr>
          <p:cNvPr id="57" name="Text 55"/>
          <p:cNvSpPr txBox="1"/>
          <p:nvPr/>
        </p:nvSpPr>
        <p:spPr>
          <a:xfrm>
            <a:off x="8134960" y="4234434"/>
            <a:ext cx="3508096" cy="53975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ser det ut när ni gör det?”</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”Kan alla göra det här?”</a:t>
            </a:r>
            <a:endParaRPr lang="en-US" sz="1275" dirty="0"/>
          </a:p>
        </p:txBody>
      </p:sp>
      <p:sp>
        <p:nvSpPr>
          <p:cNvPr id="58" name="Shape 56"/>
          <p:cNvSpPr/>
          <p:nvPr/>
        </p:nvSpPr>
        <p:spPr>
          <a:xfrm>
            <a:off x="6388456" y="4819904"/>
            <a:ext cx="1600200" cy="676910"/>
          </a:xfrm>
          <a:prstGeom prst="rect">
            <a:avLst/>
          </a:prstGeom>
          <a:solidFill>
            <a:srgbClr val="F3F6FA"/>
          </a:solidFill>
          <a:ln w="12700">
            <a:solidFill>
              <a:srgbClr val="F3F6FA"/>
            </a:solidFill>
            <a:prstDash val="solid"/>
          </a:ln>
        </p:spPr>
      </p:sp>
      <p:sp>
        <p:nvSpPr>
          <p:cNvPr id="59" name="Shape 57"/>
          <p:cNvSpPr/>
          <p:nvPr/>
        </p:nvSpPr>
        <p:spPr>
          <a:xfrm>
            <a:off x="6388456" y="4819904"/>
            <a:ext cx="5382616" cy="9144"/>
          </a:xfrm>
          <a:prstGeom prst="rect">
            <a:avLst/>
          </a:prstGeom>
          <a:solidFill>
            <a:srgbClr val="E1E6EB"/>
          </a:solidFill>
          <a:ln w="12700">
            <a:solidFill>
              <a:srgbClr val="E1E6EB"/>
            </a:solidFill>
            <a:prstDash val="solid"/>
          </a:ln>
        </p:spPr>
      </p:sp>
      <p:sp>
        <p:nvSpPr>
          <p:cNvPr id="60" name="Shape 58"/>
          <p:cNvSpPr/>
          <p:nvPr/>
        </p:nvSpPr>
        <p:spPr>
          <a:xfrm>
            <a:off x="7988656" y="4819904"/>
            <a:ext cx="9144" cy="676910"/>
          </a:xfrm>
          <a:prstGeom prst="rect">
            <a:avLst/>
          </a:prstGeom>
          <a:solidFill>
            <a:srgbClr val="E1E6EB"/>
          </a:solidFill>
          <a:ln w="12700">
            <a:solidFill>
              <a:srgbClr val="E1E6EB"/>
            </a:solidFill>
            <a:prstDash val="solid"/>
          </a:ln>
        </p:spPr>
      </p:sp>
      <p:sp>
        <p:nvSpPr>
          <p:cNvPr id="61" name="Text 59"/>
          <p:cNvSpPr txBox="1"/>
          <p:nvPr/>
        </p:nvSpPr>
        <p:spPr>
          <a:xfrm>
            <a:off x="6525616" y="491134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Avsluta</a:t>
            </a:r>
            <a:endParaRPr lang="en-US" sz="1150" dirty="0"/>
          </a:p>
        </p:txBody>
      </p:sp>
      <p:sp>
        <p:nvSpPr>
          <p:cNvPr id="62" name="Text 60"/>
          <p:cNvSpPr txBox="1"/>
          <p:nvPr/>
        </p:nvSpPr>
        <p:spPr>
          <a:xfrm>
            <a:off x="6525616" y="5176520"/>
            <a:ext cx="1371600" cy="29286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17–⁠20 min</a:t>
            </a:r>
            <a:endParaRPr lang="en-US" sz="1000" dirty="0"/>
          </a:p>
        </p:txBody>
      </p:sp>
      <p:sp>
        <p:nvSpPr>
          <p:cNvPr id="63" name="Text 61"/>
          <p:cNvSpPr txBox="1"/>
          <p:nvPr/>
        </p:nvSpPr>
        <p:spPr>
          <a:xfrm>
            <a:off x="8134960" y="4911344"/>
            <a:ext cx="3508096" cy="53975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gör du själv till nästa gång?”</a:t>
            </a:r>
            <a:endParaRPr lang="en-US" sz="1275" dirty="0"/>
          </a:p>
        </p:txBody>
      </p:sp>
      <p:sp>
        <p:nvSpPr>
          <p:cNvPr id="64" name="Shape 62"/>
          <p:cNvSpPr/>
          <p:nvPr/>
        </p:nvSpPr>
        <p:spPr>
          <a:xfrm>
            <a:off x="6388456" y="1792224"/>
            <a:ext cx="5382616" cy="3704590"/>
          </a:xfrm>
          <a:prstGeom prst="rect">
            <a:avLst/>
          </a:prstGeom>
          <a:ln w="12700">
            <a:solidFill>
              <a:srgbClr val="14202B"/>
            </a:solidFill>
            <a:prstDash val="solid"/>
          </a:ln>
        </p:spPr>
      </p:sp>
      <p:sp>
        <p:nvSpPr>
          <p:cNvPr id="65" name="Shape 63"/>
          <p:cNvSpPr/>
          <p:nvPr/>
        </p:nvSpPr>
        <p:spPr>
          <a:xfrm>
            <a:off x="6388456" y="5652262"/>
            <a:ext cx="5382616" cy="1004570"/>
          </a:xfrm>
          <a:prstGeom prst="rect">
            <a:avLst/>
          </a:prstGeom>
          <a:solidFill>
            <a:srgbClr val="FBF3E4"/>
          </a:solidFill>
          <a:ln w="12700">
            <a:solidFill>
              <a:srgbClr val="FBF3E4"/>
            </a:solidFill>
            <a:prstDash val="solid"/>
          </a:ln>
        </p:spPr>
      </p:sp>
      <p:sp>
        <p:nvSpPr>
          <p:cNvPr id="66" name="Shape 64"/>
          <p:cNvSpPr/>
          <p:nvPr/>
        </p:nvSpPr>
        <p:spPr>
          <a:xfrm>
            <a:off x="6388456" y="5652262"/>
            <a:ext cx="36576" cy="1004570"/>
          </a:xfrm>
          <a:prstGeom prst="rect">
            <a:avLst/>
          </a:prstGeom>
          <a:solidFill>
            <a:srgbClr val="8A5A1E"/>
          </a:solidFill>
          <a:ln w="12700">
            <a:solidFill>
              <a:srgbClr val="8A5A1E"/>
            </a:solidFill>
            <a:prstDash val="solid"/>
          </a:ln>
        </p:spPr>
      </p:sp>
      <p:sp>
        <p:nvSpPr>
          <p:cNvPr id="67" name="Text 65"/>
          <p:cNvSpPr txBox="1"/>
          <p:nvPr/>
        </p:nvSpPr>
        <p:spPr>
          <a:xfrm>
            <a:off x="6580480" y="5761990"/>
            <a:ext cx="5016856" cy="785114"/>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De fyra samtalsreglerna: 1. En i taget, den som har talpinnen talar. 2. Vi lyssnar på varandra och tittar mot den som talar. 3. Inga sänkningar, varken med ord eller miner. 4. Vi får stå över, och talpinnen kommer tillbaka.</a:t>
            </a:r>
            <a:endParaRPr lang="en-US" sz="1150" dirty="0"/>
          </a:p>
        </p:txBody>
      </p:sp>
      <p:sp>
        <p:nvSpPr>
          <p:cNvPr id="68" name="Text 6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niclasfohlin.se/stodundervisning/kompissamtal/lathund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Ett kompissamtal: samtal 1</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FYRA ELEVER I ÅK 4, SAMTAL 1</a:t>
            </a:r>
            <a:endParaRPr lang="en-US" sz="1200" dirty="0"/>
          </a:p>
        </p:txBody>
      </p:sp>
      <p:sp>
        <p:nvSpPr>
          <p:cNvPr id="9" name="Shape 7"/>
          <p:cNvSpPr/>
          <p:nvPr/>
        </p:nvSpPr>
        <p:spPr>
          <a:xfrm>
            <a:off x="420624" y="1097280"/>
            <a:ext cx="4818888" cy="290017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275386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Rundans mening är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känner mig glad när vi ___.”</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gör den färdig först. Liam står över och svarar när varvet är klart.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Omar tar talpinnen: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”Elsa skriker alltid fusk!”</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”Du blev arg när Elsa ropade fusk. Stämmer det?”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tar fram kortet Så kan du säga, och Omar säger till Elsa: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”När du ropar fusk, känner jag mig arg.”</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Noor tar talpinnen: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undrar hur det är för dig, Liam.”</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Liam tar talpinnen och svarar: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känner mig ensam när ingen passar.”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Gruppen väljer: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”Innan matchen bestämmer vi var linjerna går.”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Alla visar tummen upp. I sista varvet säger var och en vad hen ska göra och tackar någon. Omar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frågar Liam om han vill vara med.”</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Noor ska lägga märke till vad Omar gör.</a:t>
            </a:r>
            <a:endParaRPr lang="en-US" sz="1150" dirty="0"/>
          </a:p>
        </p:txBody>
      </p:sp>
      <p:sp>
        <p:nvSpPr>
          <p:cNvPr id="11" name="Shape 9"/>
          <p:cNvSpPr/>
          <p:nvPr/>
        </p:nvSpPr>
        <p:spPr>
          <a:xfrm>
            <a:off x="420624" y="4134612"/>
            <a:ext cx="4818888" cy="1653540"/>
          </a:xfrm>
          <a:prstGeom prst="rect">
            <a:avLst/>
          </a:prstGeom>
          <a:solidFill>
            <a:srgbClr val="FBF3E4"/>
          </a:solidFill>
          <a:ln w="12700">
            <a:solidFill>
              <a:srgbClr val="FBF3E4"/>
            </a:solidFill>
            <a:prstDash val="solid"/>
          </a:ln>
        </p:spPr>
      </p:sp>
      <p:sp>
        <p:nvSpPr>
          <p:cNvPr id="12" name="Shape 10"/>
          <p:cNvSpPr/>
          <p:nvPr/>
        </p:nvSpPr>
        <p:spPr>
          <a:xfrm>
            <a:off x="420624" y="4134612"/>
            <a:ext cx="36576" cy="1653540"/>
          </a:xfrm>
          <a:prstGeom prst="rect">
            <a:avLst/>
          </a:prstGeom>
          <a:solidFill>
            <a:srgbClr val="8A5A1E"/>
          </a:solidFill>
          <a:ln w="12700">
            <a:solidFill>
              <a:srgbClr val="8A5A1E"/>
            </a:solidFill>
            <a:prstDash val="solid"/>
          </a:ln>
        </p:spPr>
      </p:sp>
      <p:sp>
        <p:nvSpPr>
          <p:cNvPr id="13" name="Text 11"/>
          <p:cNvSpPr txBox="1"/>
          <p:nvPr/>
        </p:nvSpPr>
        <p:spPr>
          <a:xfrm>
            <a:off x="612648" y="4244340"/>
            <a:ext cx="4453128" cy="14340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Pratat kort med var och en, frågat om de vill vara med och hur bra det fungerar, från 0 till 10. Bestämt att Omar och Elsa inte sitter bredvid varandra. Planerat tiderna för samtal 1, som har en längre Starta: Starta 0–⁠6, Rundan 6–⁠9, Reda ut 9–⁠13, Komma överens 13–⁠17 och Avsluta 17–⁠20. Med fem eller sex elever hade Komma överens fått 13–⁠16 och Avsluta 16–⁠20.</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Låt talpinnen gå ett varv till med frågan ”Vad var bra i dag?”</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20 MINUTER, DEL FÖR DEL, MED TIDERNA FRÅN SAMTAL 2</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651330"/>
          </a:xfrm>
          <a:prstGeom prst="rect">
            <a:avLst/>
          </a:prstGeom>
          <a:solidFill>
            <a:srgbClr val="F3F6FA"/>
          </a:solidFill>
          <a:ln w="12700">
            <a:solidFill>
              <a:srgbClr val="F3F6FA"/>
            </a:solidFill>
            <a:prstDash val="solid"/>
          </a:ln>
        </p:spPr>
      </p:sp>
      <p:sp>
        <p:nvSpPr>
          <p:cNvPr id="23" name="Shape 21"/>
          <p:cNvSpPr/>
          <p:nvPr/>
        </p:nvSpPr>
        <p:spPr>
          <a:xfrm>
            <a:off x="7013448" y="1417320"/>
            <a:ext cx="9144" cy="651330"/>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514170"/>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Bestäm var eleverna ska sitta. Lägg talpinnen mitt på bordet, och ha korten och bladet till hands.</a:t>
            </a:r>
            <a:endParaRPr lang="en-US" sz="1275" dirty="0"/>
          </a:p>
        </p:txBody>
      </p:sp>
      <p:sp>
        <p:nvSpPr>
          <p:cNvPr id="26" name="Shape 24"/>
          <p:cNvSpPr/>
          <p:nvPr/>
        </p:nvSpPr>
        <p:spPr>
          <a:xfrm>
            <a:off x="5687568" y="2068650"/>
            <a:ext cx="1325880" cy="947226"/>
          </a:xfrm>
          <a:prstGeom prst="rect">
            <a:avLst/>
          </a:prstGeom>
          <a:solidFill>
            <a:srgbClr val="F3F6FA"/>
          </a:solidFill>
          <a:ln w="12700">
            <a:solidFill>
              <a:srgbClr val="F3F6FA"/>
            </a:solidFill>
            <a:prstDash val="solid"/>
          </a:ln>
        </p:spPr>
      </p:sp>
      <p:sp>
        <p:nvSpPr>
          <p:cNvPr id="27" name="Shape 25"/>
          <p:cNvSpPr/>
          <p:nvPr/>
        </p:nvSpPr>
        <p:spPr>
          <a:xfrm>
            <a:off x="5687568" y="2068650"/>
            <a:ext cx="6089904" cy="9144"/>
          </a:xfrm>
          <a:prstGeom prst="rect">
            <a:avLst/>
          </a:prstGeom>
          <a:solidFill>
            <a:srgbClr val="E1E6EB"/>
          </a:solidFill>
          <a:ln w="12700">
            <a:solidFill>
              <a:srgbClr val="E1E6EB"/>
            </a:solidFill>
            <a:prstDash val="solid"/>
          </a:ln>
        </p:spPr>
      </p:sp>
      <p:sp>
        <p:nvSpPr>
          <p:cNvPr id="28" name="Shape 26"/>
          <p:cNvSpPr/>
          <p:nvPr/>
        </p:nvSpPr>
        <p:spPr>
          <a:xfrm>
            <a:off x="7013448" y="2068650"/>
            <a:ext cx="9144" cy="947226"/>
          </a:xfrm>
          <a:prstGeom prst="rect">
            <a:avLst/>
          </a:prstGeom>
          <a:solidFill>
            <a:srgbClr val="E1E6EB"/>
          </a:solidFill>
          <a:ln w="12700">
            <a:solidFill>
              <a:srgbClr val="E1E6EB"/>
            </a:solidFill>
            <a:prstDash val="solid"/>
          </a:ln>
        </p:spPr>
      </p:sp>
      <p:sp>
        <p:nvSpPr>
          <p:cNvPr id="29" name="Text 27"/>
          <p:cNvSpPr txBox="1"/>
          <p:nvPr/>
        </p:nvSpPr>
        <p:spPr>
          <a:xfrm>
            <a:off x="5824728" y="216009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0–4</a:t>
            </a:r>
            <a:endParaRPr lang="en-US" sz="1150" dirty="0"/>
          </a:p>
        </p:txBody>
      </p:sp>
      <p:sp>
        <p:nvSpPr>
          <p:cNvPr id="30" name="Text 28"/>
          <p:cNvSpPr txBox="1"/>
          <p:nvPr/>
        </p:nvSpPr>
        <p:spPr>
          <a:xfrm>
            <a:off x="7159752" y="2160090"/>
            <a:ext cx="4489704" cy="810066"/>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Starta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I samtal 1 visar du talpinnen, läser reglerna och frågar hur de ser ut och låter. Sedan säger du ”Du är dum” och därefter ”När du säger så, känner jag mig ledsen”. Säg varje gång att det ni berättar stannar i rummet.</a:t>
            </a:r>
            <a:endParaRPr lang="en-US" sz="1275" dirty="0"/>
          </a:p>
        </p:txBody>
      </p:sp>
      <p:sp>
        <p:nvSpPr>
          <p:cNvPr id="31" name="Shape 29"/>
          <p:cNvSpPr/>
          <p:nvPr/>
        </p:nvSpPr>
        <p:spPr>
          <a:xfrm>
            <a:off x="5687568" y="3015876"/>
            <a:ext cx="1325880" cy="799278"/>
          </a:xfrm>
          <a:prstGeom prst="rect">
            <a:avLst/>
          </a:prstGeom>
          <a:solidFill>
            <a:srgbClr val="F3F6FA"/>
          </a:solidFill>
          <a:ln w="12700">
            <a:solidFill>
              <a:srgbClr val="F3F6FA"/>
            </a:solidFill>
            <a:prstDash val="solid"/>
          </a:ln>
        </p:spPr>
      </p:sp>
      <p:sp>
        <p:nvSpPr>
          <p:cNvPr id="32" name="Shape 30"/>
          <p:cNvSpPr/>
          <p:nvPr/>
        </p:nvSpPr>
        <p:spPr>
          <a:xfrm>
            <a:off x="5687568" y="3015876"/>
            <a:ext cx="6089904" cy="9144"/>
          </a:xfrm>
          <a:prstGeom prst="rect">
            <a:avLst/>
          </a:prstGeom>
          <a:solidFill>
            <a:srgbClr val="E1E6EB"/>
          </a:solidFill>
          <a:ln w="12700">
            <a:solidFill>
              <a:srgbClr val="E1E6EB"/>
            </a:solidFill>
            <a:prstDash val="solid"/>
          </a:ln>
        </p:spPr>
      </p:sp>
      <p:sp>
        <p:nvSpPr>
          <p:cNvPr id="33" name="Shape 31"/>
          <p:cNvSpPr/>
          <p:nvPr/>
        </p:nvSpPr>
        <p:spPr>
          <a:xfrm>
            <a:off x="7013448" y="3015876"/>
            <a:ext cx="9144" cy="799278"/>
          </a:xfrm>
          <a:prstGeom prst="rect">
            <a:avLst/>
          </a:prstGeom>
          <a:solidFill>
            <a:srgbClr val="E1E6EB"/>
          </a:solidFill>
          <a:ln w="12700">
            <a:solidFill>
              <a:srgbClr val="E1E6EB"/>
            </a:solidFill>
            <a:prstDash val="solid"/>
          </a:ln>
        </p:spPr>
      </p:sp>
      <p:sp>
        <p:nvSpPr>
          <p:cNvPr id="34" name="Text 32"/>
          <p:cNvSpPr txBox="1"/>
          <p:nvPr/>
        </p:nvSpPr>
        <p:spPr>
          <a:xfrm>
            <a:off x="5824728" y="3107316"/>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4–7</a:t>
            </a:r>
            <a:endParaRPr lang="en-US" sz="1150" dirty="0"/>
          </a:p>
        </p:txBody>
      </p:sp>
      <p:sp>
        <p:nvSpPr>
          <p:cNvPr id="35" name="Text 33"/>
          <p:cNvSpPr txBox="1"/>
          <p:nvPr/>
        </p:nvSpPr>
        <p:spPr>
          <a:xfrm>
            <a:off x="7159752" y="3107316"/>
            <a:ext cx="4489704" cy="662118"/>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Rundan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Du säger rundans mening och gör den färdig först. I samtal 2 är den ”Jag såg att du ___”, och i samtal 3 ”Jag tänker att det har blivit bättre när ___”.</a:t>
            </a:r>
            <a:endParaRPr lang="en-US" sz="1275" dirty="0"/>
          </a:p>
        </p:txBody>
      </p:sp>
      <p:sp>
        <p:nvSpPr>
          <p:cNvPr id="36" name="Shape 34"/>
          <p:cNvSpPr/>
          <p:nvPr/>
        </p:nvSpPr>
        <p:spPr>
          <a:xfrm>
            <a:off x="5687568" y="3815154"/>
            <a:ext cx="1325880" cy="799278"/>
          </a:xfrm>
          <a:prstGeom prst="rect">
            <a:avLst/>
          </a:prstGeom>
          <a:solidFill>
            <a:srgbClr val="F3F6FA"/>
          </a:solidFill>
          <a:ln w="12700">
            <a:solidFill>
              <a:srgbClr val="F3F6FA"/>
            </a:solidFill>
            <a:prstDash val="solid"/>
          </a:ln>
        </p:spPr>
      </p:sp>
      <p:sp>
        <p:nvSpPr>
          <p:cNvPr id="37" name="Shape 35"/>
          <p:cNvSpPr/>
          <p:nvPr/>
        </p:nvSpPr>
        <p:spPr>
          <a:xfrm>
            <a:off x="5687568" y="3815154"/>
            <a:ext cx="6089904" cy="9144"/>
          </a:xfrm>
          <a:prstGeom prst="rect">
            <a:avLst/>
          </a:prstGeom>
          <a:solidFill>
            <a:srgbClr val="E1E6EB"/>
          </a:solidFill>
          <a:ln w="12700">
            <a:solidFill>
              <a:srgbClr val="E1E6EB"/>
            </a:solidFill>
            <a:prstDash val="solid"/>
          </a:ln>
        </p:spPr>
      </p:sp>
      <p:sp>
        <p:nvSpPr>
          <p:cNvPr id="38" name="Shape 36"/>
          <p:cNvSpPr/>
          <p:nvPr/>
        </p:nvSpPr>
        <p:spPr>
          <a:xfrm>
            <a:off x="7013448" y="3815154"/>
            <a:ext cx="9144" cy="799278"/>
          </a:xfrm>
          <a:prstGeom prst="rect">
            <a:avLst/>
          </a:prstGeom>
          <a:solidFill>
            <a:srgbClr val="E1E6EB"/>
          </a:solidFill>
          <a:ln w="12700">
            <a:solidFill>
              <a:srgbClr val="E1E6EB"/>
            </a:solidFill>
            <a:prstDash val="solid"/>
          </a:ln>
        </p:spPr>
      </p:sp>
      <p:sp>
        <p:nvSpPr>
          <p:cNvPr id="39" name="Text 37"/>
          <p:cNvSpPr txBox="1"/>
          <p:nvPr/>
        </p:nvSpPr>
        <p:spPr>
          <a:xfrm>
            <a:off x="5824728" y="3906594"/>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7–13</a:t>
            </a:r>
            <a:endParaRPr lang="en-US" sz="1150" dirty="0"/>
          </a:p>
        </p:txBody>
      </p:sp>
      <p:sp>
        <p:nvSpPr>
          <p:cNvPr id="40" name="Text 38"/>
          <p:cNvSpPr txBox="1"/>
          <p:nvPr/>
        </p:nvSpPr>
        <p:spPr>
          <a:xfrm>
            <a:off x="7159752" y="3906594"/>
            <a:ext cx="4489704" cy="662118"/>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Reda ut</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Nicka åt den som räcker upp handen och har sagt minst. I samtal 2 börjar du med det som har blivit bättre, och i samtal 3 med det som ska fortsätta. ”Vad hände? Hur kändes det?”</a:t>
            </a:r>
            <a:endParaRPr lang="en-US" sz="1275" dirty="0"/>
          </a:p>
        </p:txBody>
      </p:sp>
      <p:sp>
        <p:nvSpPr>
          <p:cNvPr id="41" name="Shape 39"/>
          <p:cNvSpPr/>
          <p:nvPr/>
        </p:nvSpPr>
        <p:spPr>
          <a:xfrm>
            <a:off x="5687568" y="4614432"/>
            <a:ext cx="1325880" cy="1095174"/>
          </a:xfrm>
          <a:prstGeom prst="rect">
            <a:avLst/>
          </a:prstGeom>
          <a:solidFill>
            <a:srgbClr val="F3F6FA"/>
          </a:solidFill>
          <a:ln w="12700">
            <a:solidFill>
              <a:srgbClr val="F3F6FA"/>
            </a:solidFill>
            <a:prstDash val="solid"/>
          </a:ln>
        </p:spPr>
      </p:sp>
      <p:sp>
        <p:nvSpPr>
          <p:cNvPr id="42" name="Shape 40"/>
          <p:cNvSpPr/>
          <p:nvPr/>
        </p:nvSpPr>
        <p:spPr>
          <a:xfrm>
            <a:off x="5687568" y="4614432"/>
            <a:ext cx="6089904" cy="9144"/>
          </a:xfrm>
          <a:prstGeom prst="rect">
            <a:avLst/>
          </a:prstGeom>
          <a:solidFill>
            <a:srgbClr val="E1E6EB"/>
          </a:solidFill>
          <a:ln w="12700">
            <a:solidFill>
              <a:srgbClr val="E1E6EB"/>
            </a:solidFill>
            <a:prstDash val="solid"/>
          </a:ln>
        </p:spPr>
      </p:sp>
      <p:sp>
        <p:nvSpPr>
          <p:cNvPr id="43" name="Shape 41"/>
          <p:cNvSpPr/>
          <p:nvPr/>
        </p:nvSpPr>
        <p:spPr>
          <a:xfrm>
            <a:off x="7013448" y="4614432"/>
            <a:ext cx="9144" cy="1095174"/>
          </a:xfrm>
          <a:prstGeom prst="rect">
            <a:avLst/>
          </a:prstGeom>
          <a:solidFill>
            <a:srgbClr val="E1E6EB"/>
          </a:solidFill>
          <a:ln w="12700">
            <a:solidFill>
              <a:srgbClr val="E1E6EB"/>
            </a:solidFill>
            <a:prstDash val="solid"/>
          </a:ln>
        </p:spPr>
      </p:sp>
      <p:sp>
        <p:nvSpPr>
          <p:cNvPr id="44" name="Text 42"/>
          <p:cNvSpPr txBox="1"/>
          <p:nvPr/>
        </p:nvSpPr>
        <p:spPr>
          <a:xfrm>
            <a:off x="5824728" y="4705872"/>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13–17</a:t>
            </a:r>
            <a:endParaRPr lang="en-US" sz="1150" dirty="0"/>
          </a:p>
        </p:txBody>
      </p:sp>
      <p:sp>
        <p:nvSpPr>
          <p:cNvPr id="45" name="Text 43"/>
          <p:cNvSpPr txBox="1"/>
          <p:nvPr/>
        </p:nvSpPr>
        <p:spPr>
          <a:xfrm>
            <a:off x="7159752" y="4705872"/>
            <a:ext cx="4489704" cy="958014"/>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Komma överens</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Fråga om förslaget går att se, om det säger vad ni gör och om alla kan säga ja. I samtal 2 behåller ni överenskommelsen, ändrar den eller lägger till något. I samtal 3 väljer gruppen det som ska fortsätta. ”Hur ser det ut när ni gör det?”</a:t>
            </a:r>
            <a:endParaRPr lang="en-US" sz="1275" dirty="0"/>
          </a:p>
        </p:txBody>
      </p:sp>
      <p:sp>
        <p:nvSpPr>
          <p:cNvPr id="46" name="Shape 44"/>
          <p:cNvSpPr/>
          <p:nvPr/>
        </p:nvSpPr>
        <p:spPr>
          <a:xfrm>
            <a:off x="5687568" y="5709606"/>
            <a:ext cx="1325880" cy="947226"/>
          </a:xfrm>
          <a:prstGeom prst="rect">
            <a:avLst/>
          </a:prstGeom>
          <a:solidFill>
            <a:srgbClr val="F3F6FA"/>
          </a:solidFill>
          <a:ln w="12700">
            <a:solidFill>
              <a:srgbClr val="F3F6FA"/>
            </a:solidFill>
            <a:prstDash val="solid"/>
          </a:ln>
        </p:spPr>
      </p:sp>
      <p:sp>
        <p:nvSpPr>
          <p:cNvPr id="47" name="Shape 45"/>
          <p:cNvSpPr/>
          <p:nvPr/>
        </p:nvSpPr>
        <p:spPr>
          <a:xfrm>
            <a:off x="5687568" y="5709606"/>
            <a:ext cx="6089904" cy="9144"/>
          </a:xfrm>
          <a:prstGeom prst="rect">
            <a:avLst/>
          </a:prstGeom>
          <a:solidFill>
            <a:srgbClr val="E1E6EB"/>
          </a:solidFill>
          <a:ln w="12700">
            <a:solidFill>
              <a:srgbClr val="E1E6EB"/>
            </a:solidFill>
            <a:prstDash val="solid"/>
          </a:ln>
        </p:spPr>
      </p:sp>
      <p:sp>
        <p:nvSpPr>
          <p:cNvPr id="48" name="Shape 46"/>
          <p:cNvSpPr/>
          <p:nvPr/>
        </p:nvSpPr>
        <p:spPr>
          <a:xfrm>
            <a:off x="7013448" y="5709606"/>
            <a:ext cx="9144" cy="947226"/>
          </a:xfrm>
          <a:prstGeom prst="rect">
            <a:avLst/>
          </a:prstGeom>
          <a:solidFill>
            <a:srgbClr val="E1E6EB"/>
          </a:solidFill>
          <a:ln w="12700">
            <a:solidFill>
              <a:srgbClr val="E1E6EB"/>
            </a:solidFill>
            <a:prstDash val="solid"/>
          </a:ln>
        </p:spPr>
      </p:sp>
      <p:sp>
        <p:nvSpPr>
          <p:cNvPr id="49" name="Text 47"/>
          <p:cNvSpPr txBox="1"/>
          <p:nvPr/>
        </p:nvSpPr>
        <p:spPr>
          <a:xfrm>
            <a:off x="5824728" y="5801046"/>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17–20</a:t>
            </a:r>
            <a:endParaRPr lang="en-US" sz="1150" dirty="0"/>
          </a:p>
        </p:txBody>
      </p:sp>
      <p:sp>
        <p:nvSpPr>
          <p:cNvPr id="50" name="Text 48"/>
          <p:cNvSpPr txBox="1"/>
          <p:nvPr/>
        </p:nvSpPr>
        <p:spPr>
          <a:xfrm>
            <a:off x="7159752" y="5801046"/>
            <a:ext cx="4489704" cy="810066"/>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Avsluta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säger vad hen ska göra och tackar någon, och du skriver det och nästa samtal på bladet. I samtal 1 ger du varje elev en kamrat att lägga märke till. Efteråt fyller du i snabbmallen och lapparna hem.</a:t>
            </a:r>
            <a:endParaRPr lang="en-US" sz="1275" dirty="0"/>
          </a:p>
        </p:txBody>
      </p:sp>
      <p:sp>
        <p:nvSpPr>
          <p:cNvPr id="51" name="Shape 49"/>
          <p:cNvSpPr/>
          <p:nvPr/>
        </p:nvSpPr>
        <p:spPr>
          <a:xfrm>
            <a:off x="5687568" y="1097280"/>
            <a:ext cx="6089904" cy="5559552"/>
          </a:xfrm>
          <a:prstGeom prst="rect">
            <a:avLst/>
          </a:prstGeom>
          <a:ln w="12700">
            <a:solidFill>
              <a:srgbClr val="14202B"/>
            </a:solidFill>
            <a:prstDash val="solid"/>
          </a:ln>
        </p:spPr>
      </p:sp>
      <p:sp>
        <p:nvSpPr>
          <p:cNvPr id="52" name="Text 5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niclasfohlin.se/stodundervisning/kompissamtal/lathund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Samtalsteknikerna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LÄRARENS KORT ATT HA I HANDEN, SAMMA SOM UNDER MATERIAL ATT SKRIVA UT</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11807647"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DE ÅTTA TEKNIKERNA</a:t>
            </a:r>
            <a:endParaRPr lang="en-US" sz="1200" dirty="0"/>
          </a:p>
        </p:txBody>
      </p:sp>
      <p:sp>
        <p:nvSpPr>
          <p:cNvPr id="11" name="Text 9"/>
          <p:cNvSpPr txBox="1"/>
          <p:nvPr/>
        </p:nvSpPr>
        <p:spPr>
          <a:xfrm>
            <a:off x="329184" y="1472184"/>
            <a:ext cx="1854097"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TEKNIK</a:t>
            </a:r>
            <a:endParaRPr lang="en-US" sz="1200" dirty="0"/>
          </a:p>
        </p:txBody>
      </p:sp>
      <p:sp>
        <p:nvSpPr>
          <p:cNvPr id="12" name="Text 10"/>
          <p:cNvSpPr txBox="1"/>
          <p:nvPr/>
        </p:nvSpPr>
        <p:spPr>
          <a:xfrm>
            <a:off x="2457601" y="1472184"/>
            <a:ext cx="5198753"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SÅ GÖR DU</a:t>
            </a:r>
            <a:endParaRPr lang="en-US" sz="1200" dirty="0"/>
          </a:p>
        </p:txBody>
      </p:sp>
      <p:sp>
        <p:nvSpPr>
          <p:cNvPr id="13" name="Text 11"/>
          <p:cNvSpPr txBox="1"/>
          <p:nvPr/>
        </p:nvSpPr>
        <p:spPr>
          <a:xfrm>
            <a:off x="7930674" y="1472184"/>
            <a:ext cx="3931838"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SÅ LÅTER DET</a:t>
            </a:r>
            <a:endParaRPr lang="en-US" sz="1200" dirty="0"/>
          </a:p>
        </p:txBody>
      </p:sp>
      <p:sp>
        <p:nvSpPr>
          <p:cNvPr id="14" name="Shape 12"/>
          <p:cNvSpPr/>
          <p:nvPr/>
        </p:nvSpPr>
        <p:spPr>
          <a:xfrm>
            <a:off x="192024" y="1783080"/>
            <a:ext cx="11807647" cy="13716"/>
          </a:xfrm>
          <a:prstGeom prst="rect">
            <a:avLst/>
          </a:prstGeom>
          <a:solidFill>
            <a:srgbClr val="E1E6EB"/>
          </a:solidFill>
          <a:ln w="12700">
            <a:solidFill>
              <a:srgbClr val="E1E6EB"/>
            </a:solidFill>
            <a:prstDash val="solid"/>
          </a:ln>
        </p:spPr>
      </p:sp>
      <p:sp>
        <p:nvSpPr>
          <p:cNvPr id="15" name="Text 13"/>
          <p:cNvSpPr txBox="1"/>
          <p:nvPr/>
        </p:nvSpPr>
        <p:spPr>
          <a:xfrm>
            <a:off x="329184" y="1783080"/>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Modellera</a:t>
            </a:r>
            <a:endParaRPr lang="en-US" sz="1250" dirty="0"/>
          </a:p>
        </p:txBody>
      </p:sp>
      <p:sp>
        <p:nvSpPr>
          <p:cNvPr id="16" name="Text 14"/>
          <p:cNvSpPr txBox="1"/>
          <p:nvPr/>
        </p:nvSpPr>
        <p:spPr>
          <a:xfrm>
            <a:off x="2457601" y="1783080"/>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Säg rundans mening eller ett jag‑budskap själv först, och håll det kort, så att eleverna hör hur det låter.</a:t>
            </a:r>
            <a:endParaRPr lang="en-US" sz="1250" dirty="0"/>
          </a:p>
        </p:txBody>
      </p:sp>
      <p:sp>
        <p:nvSpPr>
          <p:cNvPr id="17" name="Text 15"/>
          <p:cNvSpPr txBox="1"/>
          <p:nvPr/>
        </p:nvSpPr>
        <p:spPr>
          <a:xfrm>
            <a:off x="7930674" y="1783080"/>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”Jag känner mig glad när vi leker.”</a:t>
            </a:r>
            <a:endParaRPr lang="en-US" sz="1250" dirty="0"/>
          </a:p>
        </p:txBody>
      </p:sp>
      <p:sp>
        <p:nvSpPr>
          <p:cNvPr id="18" name="Shape 16"/>
          <p:cNvSpPr/>
          <p:nvPr/>
        </p:nvSpPr>
        <p:spPr>
          <a:xfrm>
            <a:off x="192024" y="2272284"/>
            <a:ext cx="11807647" cy="13716"/>
          </a:xfrm>
          <a:prstGeom prst="rect">
            <a:avLst/>
          </a:prstGeom>
          <a:solidFill>
            <a:srgbClr val="E1E6EB"/>
          </a:solidFill>
          <a:ln w="12700">
            <a:solidFill>
              <a:srgbClr val="E1E6EB"/>
            </a:solidFill>
            <a:prstDash val="solid"/>
          </a:ln>
        </p:spPr>
      </p:sp>
      <p:sp>
        <p:nvSpPr>
          <p:cNvPr id="19" name="Text 17"/>
          <p:cNvSpPr txBox="1"/>
          <p:nvPr/>
        </p:nvSpPr>
        <p:spPr>
          <a:xfrm>
            <a:off x="329184" y="2272284"/>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Öppna frågor</a:t>
            </a:r>
            <a:endParaRPr lang="en-US" sz="1250" dirty="0"/>
          </a:p>
        </p:txBody>
      </p:sp>
      <p:sp>
        <p:nvSpPr>
          <p:cNvPr id="20" name="Text 18"/>
          <p:cNvSpPr txBox="1"/>
          <p:nvPr/>
        </p:nvSpPr>
        <p:spPr>
          <a:xfrm>
            <a:off x="2457601" y="2272284"/>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Börja frågorna med vad eller hur, och vänta på svaret. Fråga aldrig varför någon gjorde något.</a:t>
            </a:r>
            <a:endParaRPr lang="en-US" sz="1250" dirty="0"/>
          </a:p>
        </p:txBody>
      </p:sp>
      <p:sp>
        <p:nvSpPr>
          <p:cNvPr id="21" name="Text 19"/>
          <p:cNvSpPr txBox="1"/>
          <p:nvPr/>
        </p:nvSpPr>
        <p:spPr>
          <a:xfrm>
            <a:off x="7930674" y="2272284"/>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”Vad hände?” ”Vad tänkte du då?” ”Hur kändes det?”</a:t>
            </a:r>
            <a:endParaRPr lang="en-US" sz="1250" dirty="0"/>
          </a:p>
        </p:txBody>
      </p:sp>
      <p:sp>
        <p:nvSpPr>
          <p:cNvPr id="22" name="Shape 20"/>
          <p:cNvSpPr/>
          <p:nvPr/>
        </p:nvSpPr>
        <p:spPr>
          <a:xfrm>
            <a:off x="192024" y="2761488"/>
            <a:ext cx="11807647" cy="13716"/>
          </a:xfrm>
          <a:prstGeom prst="rect">
            <a:avLst/>
          </a:prstGeom>
          <a:solidFill>
            <a:srgbClr val="E1E6EB"/>
          </a:solidFill>
          <a:ln w="12700">
            <a:solidFill>
              <a:srgbClr val="E1E6EB"/>
            </a:solidFill>
            <a:prstDash val="solid"/>
          </a:ln>
        </p:spPr>
      </p:sp>
      <p:sp>
        <p:nvSpPr>
          <p:cNvPr id="23" name="Text 21"/>
          <p:cNvSpPr txBox="1"/>
          <p:nvPr/>
        </p:nvSpPr>
        <p:spPr>
          <a:xfrm>
            <a:off x="329184" y="2761488"/>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Spegla</a:t>
            </a:r>
            <a:endParaRPr lang="en-US" sz="1250" dirty="0"/>
          </a:p>
        </p:txBody>
      </p:sp>
      <p:sp>
        <p:nvSpPr>
          <p:cNvPr id="24" name="Text 22"/>
          <p:cNvSpPr txBox="1"/>
          <p:nvPr/>
        </p:nvSpPr>
        <p:spPr>
          <a:xfrm>
            <a:off x="2457601" y="2761488"/>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Säg med egna ord det eleven sa och hur det kändes, och fråga om det stämmer.</a:t>
            </a:r>
            <a:endParaRPr lang="en-US" sz="1250" dirty="0"/>
          </a:p>
        </p:txBody>
      </p:sp>
      <p:sp>
        <p:nvSpPr>
          <p:cNvPr id="25" name="Text 23"/>
          <p:cNvSpPr txBox="1"/>
          <p:nvPr/>
        </p:nvSpPr>
        <p:spPr>
          <a:xfrm>
            <a:off x="7930674" y="2761488"/>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”Du blev arg när Elsa ropade fusk. Stämmer det?”</a:t>
            </a:r>
            <a:endParaRPr lang="en-US" sz="1250" dirty="0"/>
          </a:p>
        </p:txBody>
      </p:sp>
      <p:sp>
        <p:nvSpPr>
          <p:cNvPr id="26" name="Shape 24"/>
          <p:cNvSpPr/>
          <p:nvPr/>
        </p:nvSpPr>
        <p:spPr>
          <a:xfrm>
            <a:off x="192024" y="3250692"/>
            <a:ext cx="11807647" cy="13716"/>
          </a:xfrm>
          <a:prstGeom prst="rect">
            <a:avLst/>
          </a:prstGeom>
          <a:solidFill>
            <a:srgbClr val="E1E6EB"/>
          </a:solidFill>
          <a:ln w="12700">
            <a:solidFill>
              <a:srgbClr val="E1E6EB"/>
            </a:solidFill>
            <a:prstDash val="solid"/>
          </a:ln>
        </p:spPr>
      </p:sp>
      <p:sp>
        <p:nvSpPr>
          <p:cNvPr id="27" name="Text 25"/>
          <p:cNvSpPr txBox="1"/>
          <p:nvPr/>
        </p:nvSpPr>
        <p:spPr>
          <a:xfrm>
            <a:off x="329184" y="3250692"/>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Kamratspegling</a:t>
            </a:r>
            <a:endParaRPr lang="en-US" sz="1250" dirty="0"/>
          </a:p>
        </p:txBody>
      </p:sp>
      <p:sp>
        <p:nvSpPr>
          <p:cNvPr id="28" name="Text 26"/>
          <p:cNvSpPr txBox="1"/>
          <p:nvPr/>
        </p:nvSpPr>
        <p:spPr>
          <a:xfrm>
            <a:off x="2457601" y="3250692"/>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Be en elev säga med egna ord vad kamraten sa, innan hen svarar själv.</a:t>
            </a:r>
            <a:endParaRPr lang="en-US" sz="1250" dirty="0"/>
          </a:p>
        </p:txBody>
      </p:sp>
      <p:sp>
        <p:nvSpPr>
          <p:cNvPr id="29" name="Text 27"/>
          <p:cNvSpPr txBox="1"/>
          <p:nvPr/>
        </p:nvSpPr>
        <p:spPr>
          <a:xfrm>
            <a:off x="7930674" y="3250692"/>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”Kan du säga med egna ord vad Omar sa?”</a:t>
            </a:r>
            <a:endParaRPr lang="en-US" sz="1250" dirty="0"/>
          </a:p>
        </p:txBody>
      </p:sp>
      <p:sp>
        <p:nvSpPr>
          <p:cNvPr id="30" name="Shape 28"/>
          <p:cNvSpPr/>
          <p:nvPr/>
        </p:nvSpPr>
        <p:spPr>
          <a:xfrm>
            <a:off x="192024" y="3739896"/>
            <a:ext cx="11807647" cy="13716"/>
          </a:xfrm>
          <a:prstGeom prst="rect">
            <a:avLst/>
          </a:prstGeom>
          <a:solidFill>
            <a:srgbClr val="E1E6EB"/>
          </a:solidFill>
          <a:ln w="12700">
            <a:solidFill>
              <a:srgbClr val="E1E6EB"/>
            </a:solidFill>
            <a:prstDash val="solid"/>
          </a:ln>
        </p:spPr>
      </p:sp>
      <p:sp>
        <p:nvSpPr>
          <p:cNvPr id="31" name="Text 29"/>
          <p:cNvSpPr txBox="1"/>
          <p:nvPr/>
        </p:nvSpPr>
        <p:spPr>
          <a:xfrm>
            <a:off x="329184" y="3739896"/>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Säg önskan bakom</a:t>
            </a:r>
            <a:endParaRPr lang="en-US" sz="1250" dirty="0"/>
          </a:p>
        </p:txBody>
      </p:sp>
      <p:sp>
        <p:nvSpPr>
          <p:cNvPr id="32" name="Text 30"/>
          <p:cNvSpPr txBox="1"/>
          <p:nvPr/>
        </p:nvSpPr>
        <p:spPr>
          <a:xfrm>
            <a:off x="2457601" y="3739896"/>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När eleverna anklagar varandra, säg vad var och en själv vill.</a:t>
            </a:r>
            <a:endParaRPr lang="en-US" sz="1250" dirty="0"/>
          </a:p>
        </p:txBody>
      </p:sp>
      <p:sp>
        <p:nvSpPr>
          <p:cNvPr id="33" name="Text 31"/>
          <p:cNvSpPr txBox="1"/>
          <p:nvPr/>
        </p:nvSpPr>
        <p:spPr>
          <a:xfrm>
            <a:off x="7930674" y="3739896"/>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”Du vill att det ska vara rättvist.” ”Och du vill veta var linjen går.”</a:t>
            </a:r>
            <a:endParaRPr lang="en-US" sz="1250" dirty="0"/>
          </a:p>
        </p:txBody>
      </p:sp>
      <p:sp>
        <p:nvSpPr>
          <p:cNvPr id="34" name="Shape 32"/>
          <p:cNvSpPr/>
          <p:nvPr/>
        </p:nvSpPr>
        <p:spPr>
          <a:xfrm>
            <a:off x="192024" y="4229100"/>
            <a:ext cx="11807647" cy="13716"/>
          </a:xfrm>
          <a:prstGeom prst="rect">
            <a:avLst/>
          </a:prstGeom>
          <a:solidFill>
            <a:srgbClr val="E1E6EB"/>
          </a:solidFill>
          <a:ln w="12700">
            <a:solidFill>
              <a:srgbClr val="E1E6EB"/>
            </a:solidFill>
            <a:prstDash val="solid"/>
          </a:ln>
        </p:spPr>
      </p:sp>
      <p:sp>
        <p:nvSpPr>
          <p:cNvPr id="35" name="Text 33"/>
          <p:cNvSpPr txBox="1"/>
          <p:nvPr/>
        </p:nvSpPr>
        <p:spPr>
          <a:xfrm>
            <a:off x="329184" y="4229100"/>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Sammanfatta</a:t>
            </a:r>
            <a:endParaRPr lang="en-US" sz="1250" dirty="0"/>
          </a:p>
        </p:txBody>
      </p:sp>
      <p:sp>
        <p:nvSpPr>
          <p:cNvPr id="36" name="Text 34"/>
          <p:cNvSpPr txBox="1"/>
          <p:nvPr/>
        </p:nvSpPr>
        <p:spPr>
          <a:xfrm>
            <a:off x="2457601" y="4229100"/>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Säg kort vad var och en har sagt, utan att döma, och fråga om något saknas.</a:t>
            </a:r>
            <a:endParaRPr lang="en-US" sz="1250" dirty="0"/>
          </a:p>
        </p:txBody>
      </p:sp>
      <p:sp>
        <p:nvSpPr>
          <p:cNvPr id="37" name="Text 35"/>
          <p:cNvSpPr txBox="1"/>
          <p:nvPr/>
        </p:nvSpPr>
        <p:spPr>
          <a:xfrm>
            <a:off x="7930674" y="4229100"/>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”Omar blev arg, och Elsa tänker att linjen inte var bestämd. Har jag missat något?”</a:t>
            </a:r>
            <a:endParaRPr lang="en-US" sz="1250" dirty="0"/>
          </a:p>
        </p:txBody>
      </p:sp>
      <p:sp>
        <p:nvSpPr>
          <p:cNvPr id="38" name="Shape 36"/>
          <p:cNvSpPr/>
          <p:nvPr/>
        </p:nvSpPr>
        <p:spPr>
          <a:xfrm>
            <a:off x="192024" y="4718304"/>
            <a:ext cx="11807647" cy="13716"/>
          </a:xfrm>
          <a:prstGeom prst="rect">
            <a:avLst/>
          </a:prstGeom>
          <a:solidFill>
            <a:srgbClr val="E1E6EB"/>
          </a:solidFill>
          <a:ln w="12700">
            <a:solidFill>
              <a:srgbClr val="E1E6EB"/>
            </a:solidFill>
            <a:prstDash val="solid"/>
          </a:ln>
        </p:spPr>
      </p:sp>
      <p:sp>
        <p:nvSpPr>
          <p:cNvPr id="39" name="Text 37"/>
          <p:cNvSpPr txBox="1"/>
          <p:nvPr/>
        </p:nvSpPr>
        <p:spPr>
          <a:xfrm>
            <a:off x="329184" y="4718304"/>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Fråga när det gick bra</a:t>
            </a:r>
            <a:endParaRPr lang="en-US" sz="1250" dirty="0"/>
          </a:p>
        </p:txBody>
      </p:sp>
      <p:sp>
        <p:nvSpPr>
          <p:cNvPr id="40" name="Text 38"/>
          <p:cNvSpPr txBox="1"/>
          <p:nvPr/>
        </p:nvSpPr>
        <p:spPr>
          <a:xfrm>
            <a:off x="2457601" y="4718304"/>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Fråga när det har gått bättre och vad eleverna gjorde då, och fråga om de kommer på något mer.</a:t>
            </a:r>
            <a:endParaRPr lang="en-US" sz="1250" dirty="0"/>
          </a:p>
        </p:txBody>
      </p:sp>
      <p:sp>
        <p:nvSpPr>
          <p:cNvPr id="41" name="Text 39"/>
          <p:cNvSpPr txBox="1"/>
          <p:nvPr/>
        </p:nvSpPr>
        <p:spPr>
          <a:xfrm>
            <a:off x="7930674" y="4718304"/>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”När gick det bättre? Vad gjorde ni då? Något mer?”</a:t>
            </a:r>
            <a:endParaRPr lang="en-US" sz="1250" dirty="0"/>
          </a:p>
        </p:txBody>
      </p:sp>
      <p:sp>
        <p:nvSpPr>
          <p:cNvPr id="42" name="Shape 40"/>
          <p:cNvSpPr/>
          <p:nvPr/>
        </p:nvSpPr>
        <p:spPr>
          <a:xfrm>
            <a:off x="192024" y="5207508"/>
            <a:ext cx="11807647" cy="13716"/>
          </a:xfrm>
          <a:prstGeom prst="rect">
            <a:avLst/>
          </a:prstGeom>
          <a:solidFill>
            <a:srgbClr val="E1E6EB"/>
          </a:solidFill>
          <a:ln w="12700">
            <a:solidFill>
              <a:srgbClr val="E1E6EB"/>
            </a:solidFill>
            <a:prstDash val="solid"/>
          </a:ln>
        </p:spPr>
      </p:sp>
      <p:sp>
        <p:nvSpPr>
          <p:cNvPr id="43" name="Text 41"/>
          <p:cNvSpPr txBox="1"/>
          <p:nvPr/>
        </p:nvSpPr>
        <p:spPr>
          <a:xfrm>
            <a:off x="329184" y="5207508"/>
            <a:ext cx="1854097"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Rulla med motståndet</a:t>
            </a:r>
            <a:endParaRPr lang="en-US" sz="1250" dirty="0"/>
          </a:p>
        </p:txBody>
      </p:sp>
      <p:sp>
        <p:nvSpPr>
          <p:cNvPr id="44" name="Text 42"/>
          <p:cNvSpPr txBox="1"/>
          <p:nvPr/>
        </p:nvSpPr>
        <p:spPr>
          <a:xfrm>
            <a:off x="2457601" y="5207508"/>
            <a:ext cx="5198753"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Argumentera inte. Säg med egna ord vad eleverna sa, och säg att det är de som bestämmer vad de ska göra.</a:t>
            </a:r>
            <a:endParaRPr lang="en-US" sz="1250" dirty="0"/>
          </a:p>
        </p:txBody>
      </p:sp>
      <p:sp>
        <p:nvSpPr>
          <p:cNvPr id="45" name="Text 43"/>
          <p:cNvSpPr txBox="1"/>
          <p:nvPr/>
        </p:nvSpPr>
        <p:spPr>
          <a:xfrm>
            <a:off x="7930674" y="5207508"/>
            <a:ext cx="3931838" cy="489204"/>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”Ni tycker att det fungerar som det är. Det är ni som bestämmer.”</a:t>
            </a:r>
            <a:endParaRPr lang="en-US" sz="1250" dirty="0"/>
          </a:p>
        </p:txBody>
      </p:sp>
      <p:sp>
        <p:nvSpPr>
          <p:cNvPr id="46" name="Shape 44"/>
          <p:cNvSpPr/>
          <p:nvPr/>
        </p:nvSpPr>
        <p:spPr>
          <a:xfrm>
            <a:off x="192024" y="5696712"/>
            <a:ext cx="11807647" cy="13716"/>
          </a:xfrm>
          <a:prstGeom prst="rect">
            <a:avLst/>
          </a:prstGeom>
          <a:solidFill>
            <a:srgbClr val="E1E6EB"/>
          </a:solidFill>
          <a:ln w="12700">
            <a:solidFill>
              <a:srgbClr val="E1E6EB"/>
            </a:solidFill>
            <a:prstDash val="solid"/>
          </a:ln>
        </p:spPr>
      </p:sp>
      <p:sp>
        <p:nvSpPr>
          <p:cNvPr id="47" name="Shape 45"/>
          <p:cNvSpPr/>
          <p:nvPr/>
        </p:nvSpPr>
        <p:spPr>
          <a:xfrm>
            <a:off x="0" y="5833872"/>
            <a:ext cx="12191695" cy="822960"/>
          </a:xfrm>
          <a:prstGeom prst="rect">
            <a:avLst/>
          </a:prstGeom>
          <a:solidFill>
            <a:srgbClr val="FBF3E4"/>
          </a:solidFill>
          <a:ln w="12700">
            <a:solidFill>
              <a:srgbClr val="FBF3E4"/>
            </a:solidFill>
            <a:prstDash val="solid"/>
          </a:ln>
        </p:spPr>
      </p:sp>
      <p:sp>
        <p:nvSpPr>
          <p:cNvPr id="48" name="Shape 46"/>
          <p:cNvSpPr/>
          <p:nvPr/>
        </p:nvSpPr>
        <p:spPr>
          <a:xfrm>
            <a:off x="0" y="5833872"/>
            <a:ext cx="12191695" cy="18288"/>
          </a:xfrm>
          <a:prstGeom prst="rect">
            <a:avLst/>
          </a:prstGeom>
          <a:solidFill>
            <a:srgbClr val="14202B"/>
          </a:solidFill>
          <a:ln w="12700">
            <a:solidFill>
              <a:srgbClr val="14202B"/>
            </a:solidFill>
            <a:prstDash val="solid"/>
          </a:ln>
        </p:spPr>
      </p:sp>
      <p:sp>
        <p:nvSpPr>
          <p:cNvPr id="49" name="Text 47"/>
          <p:cNvSpPr txBox="1"/>
          <p:nvPr/>
        </p:nvSpPr>
        <p:spPr>
          <a:xfrm>
            <a:off x="420624" y="5925312"/>
            <a:ext cx="11350447" cy="640080"/>
          </a:xfrm>
          <a:prstGeom prst="rect">
            <a:avLst/>
          </a:prstGeom>
          <a:noFill/>
          <a:ln/>
        </p:spPr>
        <p:txBody>
          <a:bodyPr wrap="square" lIns="0" tIns="0" rIns="0" bIns="0" rtlCol="0" anchor="ctr"/>
          <a:lstStyle/>
          <a:p>
            <a:pPr algn="l" indent="0" marL="0">
              <a:buNone/>
            </a:pPr>
            <a:r>
              <a:rPr lang="en-US" sz="1250" dirty="0">
                <a:solidFill>
                  <a:srgbClr val="14202B"/>
                </a:solidFill>
                <a:latin typeface="Calibri" pitchFamily="34" charset="0"/>
                <a:ea typeface="Calibri" pitchFamily="34" charset="-122"/>
                <a:cs typeface="Calibri" pitchFamily="34" charset="-120"/>
              </a:rPr>
              <a:t>Öva på en eller två tekniker i taget. Eleverna lär sig också kamratspeglingen och jag‑budskapet.</a:t>
            </a:r>
            <a:endParaRPr lang="en-US" sz="1250" dirty="0"/>
          </a:p>
        </p:txBody>
      </p:sp>
      <p:sp>
        <p:nvSpPr>
          <p:cNvPr id="50" name="Text 4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niclasfohlin.se/stodundervisning/kompissamtal/lathund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kompissamtal</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634593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768096"/>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9" name="Text 7"/>
          <p:cNvSpPr txBox="1"/>
          <p:nvPr/>
        </p:nvSpPr>
        <p:spPr>
          <a:xfrm>
            <a:off x="420624" y="1033272"/>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Korten och bladet.</a:t>
            </a:r>
            <a:pPr algn="l" indent="0" marL="0">
              <a:buNone/>
            </a:pPr>
            <a:r>
              <a:rPr lang="en-US" sz="1225" dirty="0">
                <a:solidFill>
                  <a:srgbClr val="14202B"/>
                </a:solidFill>
                <a:latin typeface="Calibri" pitchFamily="34" charset="0"/>
                <a:ea typeface="Calibri" pitchFamily="34" charset="-122"/>
                <a:cs typeface="Calibri" pitchFamily="34" charset="-120"/>
              </a:rPr>
              <a:t> De finns i planeringsmallarna (Word), under Material att skriva ut.</a:t>
            </a:r>
            <a:endParaRPr lang="en-US" sz="1225" dirty="0"/>
          </a:p>
        </p:txBody>
      </p:sp>
      <p:sp>
        <p:nvSpPr>
          <p:cNvPr id="10" name="Text 8"/>
          <p:cNvSpPr txBox="1"/>
          <p:nvPr/>
        </p:nvSpPr>
        <p:spPr>
          <a:xfrm>
            <a:off x="420624" y="1550226"/>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Lapparna hem.</a:t>
            </a:r>
            <a:pPr algn="l" indent="0" marL="0">
              <a:buNone/>
            </a:pPr>
            <a:r>
              <a:rPr lang="en-US" sz="1225" dirty="0">
                <a:solidFill>
                  <a:srgbClr val="14202B"/>
                </a:solidFill>
                <a:latin typeface="Calibri" pitchFamily="34" charset="0"/>
                <a:ea typeface="Calibri" pitchFamily="34" charset="-122"/>
                <a:cs typeface="Calibri" pitchFamily="34" charset="-120"/>
              </a:rPr>
              <a:t> En lapp går hem före samtal 1 och en efter varje samtal. Lapparna och snabbmallen finns i planeringsmallarna (Word), och du fyller i dem samma dag som samtalet.</a:t>
            </a:r>
            <a:endParaRPr lang="en-US" sz="1225" dirty="0"/>
          </a:p>
        </p:txBody>
      </p:sp>
      <p:sp>
        <p:nvSpPr>
          <p:cNvPr id="11" name="Text 9"/>
          <p:cNvSpPr txBox="1"/>
          <p:nvPr/>
        </p:nvSpPr>
        <p:spPr>
          <a:xfrm>
            <a:off x="420624" y="226164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Talpinnen.</a:t>
            </a:r>
            <a:pPr algn="l" indent="0" marL="0">
              <a:buNone/>
            </a:pPr>
            <a:r>
              <a:rPr lang="en-US" sz="1225" dirty="0">
                <a:solidFill>
                  <a:srgbClr val="14202B"/>
                </a:solidFill>
                <a:latin typeface="Calibri" pitchFamily="34" charset="0"/>
                <a:ea typeface="Calibri" pitchFamily="34" charset="-122"/>
                <a:cs typeface="Calibri" pitchFamily="34" charset="-120"/>
              </a:rPr>
              <a:t> Den kan vara en kort pinne, en slät sten eller ett litet gosedjur. Ingen kastar den.</a:t>
            </a:r>
            <a:endParaRPr lang="en-US" sz="1225" dirty="0"/>
          </a:p>
        </p:txBody>
      </p:sp>
      <p:sp>
        <p:nvSpPr>
          <p:cNvPr id="12" name="Text 10"/>
          <p:cNvSpPr txBox="1"/>
          <p:nvPr/>
        </p:nvSpPr>
        <p:spPr>
          <a:xfrm>
            <a:off x="420624" y="2778601"/>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De vuxna runt gruppen.</a:t>
            </a:r>
            <a:pPr algn="l" indent="0" marL="0">
              <a:buNone/>
            </a:pPr>
            <a:r>
              <a:rPr lang="en-US" sz="1225" dirty="0">
                <a:solidFill>
                  <a:srgbClr val="14202B"/>
                </a:solidFill>
                <a:latin typeface="Calibri" pitchFamily="34" charset="0"/>
                <a:ea typeface="Calibri" pitchFamily="34" charset="-122"/>
                <a:cs typeface="Calibri" pitchFamily="34" charset="-120"/>
              </a:rPr>
              <a:t> Ge dem kortet Så kan du säga. Efter varje samtal får de också överenskommelsen, så att de kan lägga märke till det som fungerar.</a:t>
            </a:r>
            <a:endParaRPr lang="en-US" sz="1225" dirty="0"/>
          </a:p>
        </p:txBody>
      </p:sp>
      <p:sp>
        <p:nvSpPr>
          <p:cNvPr id="13" name="Shape 11"/>
          <p:cNvSpPr/>
          <p:nvPr/>
        </p:nvSpPr>
        <p:spPr>
          <a:xfrm>
            <a:off x="420624" y="4690872"/>
            <a:ext cx="5641848" cy="1965960"/>
          </a:xfrm>
          <a:prstGeom prst="rect">
            <a:avLst/>
          </a:prstGeom>
          <a:solidFill>
            <a:srgbClr val="FFFFFF"/>
          </a:solidFill>
          <a:ln w="12700">
            <a:solidFill>
              <a:srgbClr val="14202B"/>
            </a:solidFill>
            <a:prstDash val="solid"/>
          </a:ln>
        </p:spPr>
      </p:sp>
      <p:sp>
        <p:nvSpPr>
          <p:cNvPr id="14" name="Shape 12"/>
          <p:cNvSpPr/>
          <p:nvPr/>
        </p:nvSpPr>
        <p:spPr>
          <a:xfrm>
            <a:off x="429768" y="4700016"/>
            <a:ext cx="5623560" cy="310896"/>
          </a:xfrm>
          <a:prstGeom prst="rect">
            <a:avLst/>
          </a:prstGeom>
          <a:solidFill>
            <a:srgbClr val="14202B"/>
          </a:solidFill>
          <a:ln w="12700">
            <a:solidFill>
              <a:srgbClr val="14202B"/>
            </a:solidFill>
            <a:prstDash val="solid"/>
          </a:ln>
        </p:spPr>
      </p:sp>
      <p:sp>
        <p:nvSpPr>
          <p:cNvPr id="15" name="Text 13"/>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16" name="Text 14"/>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Talpinnen mitt på bordet</a:t>
            </a:r>
            <a:endParaRPr lang="en-US" sz="1200" dirty="0"/>
          </a:p>
        </p:txBody>
      </p:sp>
      <p:sp>
        <p:nvSpPr>
          <p:cNvPr id="17" name="Text 15"/>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Korten till hands, att ta fram vid behov</a:t>
            </a:r>
            <a:endParaRPr lang="en-US" sz="1200" dirty="0"/>
          </a:p>
        </p:txBody>
      </p:sp>
      <p:sp>
        <p:nvSpPr>
          <p:cNvPr id="18" name="Text 16"/>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Bladet Vår överenskommelse och en penna</a:t>
            </a:r>
            <a:endParaRPr lang="en-US" sz="1200" dirty="0"/>
          </a:p>
        </p:txBody>
      </p:sp>
      <p:sp>
        <p:nvSpPr>
          <p:cNvPr id="19" name="Text 17"/>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Papper för förslagen</a:t>
            </a:r>
            <a:endParaRPr lang="en-US" sz="1200" dirty="0"/>
          </a:p>
        </p:txBody>
      </p:sp>
      <p:sp>
        <p:nvSpPr>
          <p:cNvPr id="20" name="Text 18"/>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Förra bladet, från och med samtal 2</a:t>
            </a:r>
            <a:endParaRPr lang="en-US" sz="1200" dirty="0"/>
          </a:p>
        </p:txBody>
      </p:sp>
      <p:sp>
        <p:nvSpPr>
          <p:cNvPr id="21" name="Shape 19"/>
          <p:cNvSpPr/>
          <p:nvPr/>
        </p:nvSpPr>
        <p:spPr>
          <a:xfrm>
            <a:off x="6647688" y="768096"/>
            <a:ext cx="5120640" cy="2796921"/>
          </a:xfrm>
          <a:prstGeom prst="rect">
            <a:avLst/>
          </a:prstGeom>
          <a:solidFill>
            <a:srgbClr val="FFFFFF"/>
          </a:solidFill>
          <a:ln w="12700">
            <a:solidFill>
              <a:srgbClr val="14202B"/>
            </a:solidFill>
            <a:prstDash val="solid"/>
          </a:ln>
        </p:spPr>
      </p:sp>
      <p:sp>
        <p:nvSpPr>
          <p:cNvPr id="22" name="Shape 20"/>
          <p:cNvSpPr/>
          <p:nvPr/>
        </p:nvSpPr>
        <p:spPr>
          <a:xfrm>
            <a:off x="6656832" y="777240"/>
            <a:ext cx="5102352" cy="310896"/>
          </a:xfrm>
          <a:prstGeom prst="rect">
            <a:avLst/>
          </a:prstGeom>
          <a:solidFill>
            <a:srgbClr val="14202B"/>
          </a:solidFill>
          <a:ln w="12700">
            <a:solidFill>
              <a:srgbClr val="14202B"/>
            </a:solidFill>
            <a:prstDash val="solid"/>
          </a:ln>
        </p:spPr>
      </p:sp>
      <p:sp>
        <p:nvSpPr>
          <p:cNvPr id="23" name="Text 21"/>
          <p:cNvSpPr txBox="1"/>
          <p:nvPr/>
        </p:nvSpPr>
        <p:spPr>
          <a:xfrm>
            <a:off x="6784848" y="832104"/>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SAMTAL 1</a:t>
            </a:r>
            <a:endParaRPr lang="en-US" sz="1200" dirty="0"/>
          </a:p>
        </p:txBody>
      </p:sp>
      <p:sp>
        <p:nvSpPr>
          <p:cNvPr id="24" name="Text 22"/>
          <p:cNvSpPr txBox="1"/>
          <p:nvPr/>
        </p:nvSpPr>
        <p:spPr>
          <a:xfrm>
            <a:off x="6793992" y="1188720"/>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Valt jämbördiga elever, och följt skolans rutin först om någon har blivit kränkt.</a:t>
            </a:r>
            <a:endParaRPr lang="en-US" sz="1100" dirty="0"/>
          </a:p>
        </p:txBody>
      </p:sp>
      <p:sp>
        <p:nvSpPr>
          <p:cNvPr id="25" name="Text 23"/>
          <p:cNvSpPr txBox="1"/>
          <p:nvPr/>
        </p:nvSpPr>
        <p:spPr>
          <a:xfrm>
            <a:off x="6793992" y="1574546"/>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Frågat varje elev om hen vill vara med, vad som skulle göra det lättare och hur bra det fungerar i gruppen, från 0 till 10.</a:t>
            </a:r>
            <a:endParaRPr lang="en-US" sz="1100" dirty="0"/>
          </a:p>
        </p:txBody>
      </p:sp>
      <p:sp>
        <p:nvSpPr>
          <p:cNvPr id="26" name="Text 24"/>
          <p:cNvSpPr txBox="1"/>
          <p:nvPr/>
        </p:nvSpPr>
        <p:spPr>
          <a:xfrm>
            <a:off x="6793992" y="196037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Räknat bråken, sänkningarna och hur ofta någon hamnar utanför under en rast.</a:t>
            </a:r>
            <a:endParaRPr lang="en-US" sz="1100" dirty="0"/>
          </a:p>
        </p:txBody>
      </p:sp>
      <p:sp>
        <p:nvSpPr>
          <p:cNvPr id="27" name="Text 25"/>
          <p:cNvSpPr txBox="1"/>
          <p:nvPr/>
        </p:nvSpPr>
        <p:spPr>
          <a:xfrm>
            <a:off x="6793992" y="234619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Skickat lappen hem före samtal 1.</a:t>
            </a:r>
            <a:endParaRPr lang="en-US" sz="1100" dirty="0"/>
          </a:p>
        </p:txBody>
      </p:sp>
      <p:sp>
        <p:nvSpPr>
          <p:cNvPr id="28" name="Text 26"/>
          <p:cNvSpPr txBox="1"/>
          <p:nvPr/>
        </p:nvSpPr>
        <p:spPr>
          <a:xfrm>
            <a:off x="6793992" y="261137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Bokat rummet och tiderna, ungefär en i veckan.</a:t>
            </a:r>
            <a:endParaRPr lang="en-US" sz="1100" dirty="0"/>
          </a:p>
        </p:txBody>
      </p:sp>
      <p:sp>
        <p:nvSpPr>
          <p:cNvPr id="29" name="Text 27"/>
          <p:cNvSpPr txBox="1"/>
          <p:nvPr/>
        </p:nvSpPr>
        <p:spPr>
          <a:xfrm>
            <a:off x="6793992" y="2876550"/>
            <a:ext cx="4937760"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Berättat om samtalen för de vuxna runt gruppen, och skrivit ut korten Våra samtalsregler, Så kan du säga och Peka på känslan och bladet Vår överenskommelse.</a:t>
            </a:r>
            <a:endParaRPr lang="en-US" sz="1100" dirty="0"/>
          </a:p>
        </p:txBody>
      </p:sp>
      <p:sp>
        <p:nvSpPr>
          <p:cNvPr id="30" name="Shape 28"/>
          <p:cNvSpPr/>
          <p:nvPr/>
        </p:nvSpPr>
        <p:spPr>
          <a:xfrm>
            <a:off x="6647688" y="3766185"/>
            <a:ext cx="5120640" cy="2890647"/>
          </a:xfrm>
          <a:prstGeom prst="rect">
            <a:avLst/>
          </a:prstGeom>
          <a:solidFill>
            <a:srgbClr val="FFFFFF"/>
          </a:solidFill>
          <a:ln w="12700">
            <a:solidFill>
              <a:srgbClr val="14202B"/>
            </a:solidFill>
            <a:prstDash val="solid"/>
          </a:ln>
        </p:spPr>
      </p:sp>
      <p:sp>
        <p:nvSpPr>
          <p:cNvPr id="31" name="Shape 29"/>
          <p:cNvSpPr/>
          <p:nvPr/>
        </p:nvSpPr>
        <p:spPr>
          <a:xfrm>
            <a:off x="6656832" y="3775329"/>
            <a:ext cx="5102352" cy="310896"/>
          </a:xfrm>
          <a:prstGeom prst="rect">
            <a:avLst/>
          </a:prstGeom>
          <a:solidFill>
            <a:srgbClr val="14202B"/>
          </a:solidFill>
          <a:ln w="12700">
            <a:solidFill>
              <a:srgbClr val="14202B"/>
            </a:solidFill>
            <a:prstDash val="solid"/>
          </a:ln>
        </p:spPr>
      </p:sp>
      <p:sp>
        <p:nvSpPr>
          <p:cNvPr id="32" name="Text 30"/>
          <p:cNvSpPr txBox="1"/>
          <p:nvPr/>
        </p:nvSpPr>
        <p:spPr>
          <a:xfrm>
            <a:off x="6784848" y="3830193"/>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33" name="Text 31"/>
          <p:cNvSpPr txBox="1"/>
          <p:nvPr/>
        </p:nvSpPr>
        <p:spPr>
          <a:xfrm>
            <a:off x="6793992" y="4186809"/>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samtal 1:</a:t>
            </a:r>
            <a:pPr algn="l" indent="0" marL="0">
              <a:buNone/>
            </a:pPr>
            <a:r>
              <a:rPr lang="en-US" sz="975" dirty="0">
                <a:solidFill>
                  <a:srgbClr val="14202B"/>
                </a:solidFill>
                <a:latin typeface="Calibri" pitchFamily="34" charset="0"/>
                <a:ea typeface="Calibri" pitchFamily="34" charset="-122"/>
                <a:cs typeface="Calibri" pitchFamily="34" charset="-120"/>
              </a:rPr>
              <a:t> Titta på gruppen under en rast, och räkna bråken, sänkningarna och hur ofta någon hamnar utanför. Fråga varje elev för sig: ”Hur bra fungerar det i gruppen, från 0 till 10?”</a:t>
            </a:r>
            <a:endParaRPr lang="en-US" sz="975" dirty="0"/>
          </a:p>
        </p:txBody>
      </p:sp>
      <p:sp>
        <p:nvSpPr>
          <p:cNvPr id="34" name="Text 32"/>
          <p:cNvSpPr txBox="1"/>
          <p:nvPr/>
        </p:nvSpPr>
        <p:spPr>
          <a:xfrm>
            <a:off x="6793992" y="4797457"/>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I varje samtal:</a:t>
            </a:r>
            <a:pPr algn="l" indent="0" marL="0">
              <a:buNone/>
            </a:pPr>
            <a:r>
              <a:rPr lang="en-US" sz="975" dirty="0">
                <a:solidFill>
                  <a:srgbClr val="14202B"/>
                </a:solidFill>
                <a:latin typeface="Calibri" pitchFamily="34" charset="0"/>
                <a:ea typeface="Calibri" pitchFamily="34" charset="-122"/>
                <a:cs typeface="Calibri" pitchFamily="34" charset="-120"/>
              </a:rPr>
              <a:t> Skriv vilka jag‑budskap och du‑budskap du hörde, vem som avbröt och vem som stod över. Fråga de vuxna vad de har sett.</a:t>
            </a:r>
            <a:endParaRPr lang="en-US" sz="975" dirty="0"/>
          </a:p>
        </p:txBody>
      </p:sp>
      <p:sp>
        <p:nvSpPr>
          <p:cNvPr id="35" name="Text 33"/>
          <p:cNvSpPr txBox="1"/>
          <p:nvPr/>
        </p:nvSpPr>
        <p:spPr>
          <a:xfrm>
            <a:off x="6793992" y="5253323"/>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samtal 3:</a:t>
            </a:r>
            <a:pPr algn="l" indent="0" marL="0">
              <a:buNone/>
            </a:pPr>
            <a:r>
              <a:rPr lang="en-US" sz="975" dirty="0">
                <a:solidFill>
                  <a:srgbClr val="14202B"/>
                </a:solidFill>
                <a:latin typeface="Calibri" pitchFamily="34" charset="0"/>
                <a:ea typeface="Calibri" pitchFamily="34" charset="-122"/>
                <a:cs typeface="Calibri" pitchFamily="34" charset="-120"/>
              </a:rPr>
              <a:t> Räkna och fråga igen, och bestäm om gruppen behöver ett eller två samtal till.</a:t>
            </a:r>
            <a:endParaRPr lang="en-US" sz="975" dirty="0"/>
          </a:p>
        </p:txBody>
      </p:sp>
      <p:sp>
        <p:nvSpPr>
          <p:cNvPr id="36" name="Text 34"/>
          <p:cNvSpPr txBox="1"/>
          <p:nvPr/>
        </p:nvSpPr>
        <p:spPr>
          <a:xfrm>
            <a:off x="6793992" y="5709190"/>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Fyra veckor efter sista samtalet:</a:t>
            </a:r>
            <a:pPr algn="l" indent="0" marL="0">
              <a:buNone/>
            </a:pPr>
            <a:r>
              <a:rPr lang="en-US" sz="975" dirty="0">
                <a:solidFill>
                  <a:srgbClr val="14202B"/>
                </a:solidFill>
                <a:latin typeface="Calibri" pitchFamily="34" charset="0"/>
                <a:ea typeface="Calibri" pitchFamily="34" charset="-122"/>
                <a:cs typeface="Calibri" pitchFamily="34" charset="-120"/>
              </a:rPr>
              <a:t> Fråga gruppen om överenskommelsen håller, och fråga varje elev hur bra det fungerar, från 0 till 10. Är det sämre, påminn gruppen om den. Är det som före samtal 1, ta upp det med elevhälsan.</a:t>
            </a:r>
            <a:endParaRPr lang="en-US" sz="975" dirty="0"/>
          </a:p>
        </p:txBody>
      </p:sp>
      <p:sp>
        <p:nvSpPr>
          <p:cNvPr id="37" name="Text 35"/>
          <p:cNvSpPr txBox="1"/>
          <p:nvPr/>
        </p:nvSpPr>
        <p:spPr>
          <a:xfrm>
            <a:off x="6793992" y="6319838"/>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Samma dag fyller du i snabbmallen och lapparna hem.</a:t>
            </a:r>
            <a:endParaRPr lang="en-US" sz="975" dirty="0"/>
          </a:p>
        </p:txBody>
      </p:sp>
      <p:sp>
        <p:nvSpPr>
          <p:cNvPr id="38" name="Text 3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niclasfohlin.se/stodundervisning/kompissamtal/lathund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Kompissamtal</dc:title>
  <dc:subject>Du leder tre till fem korta samtal med en liten grupp elever som behöver stöd i att prata och samarbeta med varandra. En talpinne visar vem som talar, och eleverna övar att säga ”jag tänker” och ”jag undrar” utan att anklaga. Varje samtal slutar med en överenskommelse som eleverna prövar i vardagen och du följer upp.</dc:subject>
  <dc:creator>Niclas Fohlin</dc:creator>
  <cp:lastModifiedBy>Niclas Fohlin</cp:lastModifiedBy>
  <cp:revision>1</cp:revision>
  <dcterms:created xsi:type="dcterms:W3CDTF">2026-10-28T00:00:00Z</dcterms:created>
  <dcterms:modified xsi:type="dcterms:W3CDTF">2026-10-28T00:00:00Z</dcterms:modified>
</cp:coreProperties>
</file>