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Kortskrivning: skriv varje dag, filmerna: Så går ett pass, När eleven inte har börjat. © Niclas Fohlin · niclasfohlin.se/stodundervisning/kortskrivning-skriv-varje-dag/lathund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Kortskrivning: skriv varje dag, metoden. Varje dag skriver gruppen eller klassen utifrån dagens skrivkort: en bild som sätter igång en berättelse, eller ett citat. Den som vill läser sedan en rad för en kamrat. Ingen rättar, och inget kan bli fel. Dagens kort slumpar du fram ur skrivkorten, och det visas stort med en klocka som alla ser. © Niclas Fohlin · niclasfohlin.se/stodundervisning/kortskrivning-skriv-varje-dag/lathund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Kortskrivning: skriv varje dag, ett pass steg för steg med ett exempel. © Niclas Fohlin · niclasfohlin.se/stodundervisning/kortskrivning-skriv-varje-dag/lathund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Kortskrivning: skriv varje dag, mallen som används under passet. © Niclas Fohlin · niclasfohlin.se/stodundervisning/kortskrivning-skriv-varje-dag/lathund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Kortskrivning: skriv varje dag, materialet: krav, var det finns, vad som ligger på bordet, checklistan och uppföljningen. © Niclas Fohlin · niclasfohlin.se/stodundervisning/kortskrivning-skriv-varje-dag/lathund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stodundervisning/kortskrivning-skriv-varje-dag/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Kortskrivning: skriv varje 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går ett pass, filmen: Läraren visar dagens skrivkort. Läraren säger: ”Skriv vad du tänker när du ser, läser eller tänker på det här.” Hon säger sin egen första mening. Läraren säger: ”Det började med att vattnet sjönk.” Klockan startar. Alla skriver. Maja skriver: ”Kaptenen bor kvar i sitt gamla hus”. Hon stryker över ordet hus. Maja skriver: ”skepp.” Tar det stopp, skriver hon sista ordet igen. Maja skriver: ”Han väntar på vattnet vattnet vattnet”. Klockan ringer. Maja stryker under en rad. Hon läser raden för Elias. Elias säger: ”Berätta mer om kaptene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går ett pass</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säger uppgiften och sin egen första mening.</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Maja stryker över ett ord och skriver sista ordet igen.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Klockan ringer, och Maja stryker under en rad.</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Maja läser raden för Elias, som vill höra mer.</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21 SEKUNDER</a:t>
            </a:r>
            <a:endParaRPr lang="en-US" sz="1200" dirty="0"/>
          </a:p>
        </p:txBody>
      </p:sp>
      <p:pic>
        <p:nvPicPr>
          <p:cNvPr id="13" name="Media 1" descr="När eleven inte har börjat, filmen: En minut har gått. Elias har inte börjat. Elias tänker: ”Hur ska jag börja?” Läraren sätter sig bredvid och frågar. Läraren frågar: ”Vad var din första tanke?” Elias säger: ”Att havet har tagit slut.” Läraren skriver hans ord som första rad. Läraren skriver: ”Att havet har tagit slut.” Läraren säger: ”Det där är dina ord. Fortsätt.” Elias skriver vidare själv. Elias skriver: ”Fiskarna flyttade först.”">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När eleven inte har börjat</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En minut har gått, och Elias har inte börjat.</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sätter sig bredvid och frågar. Elias svarar.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skriver hans ord. ”Det där är dina ord.”</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Elias skriver vidare själv.</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niclasfohlin.se/stodundervisning/kortskrivning-skriv-varje-dag/lathund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niclasfohlin.se/stodundervisning/kortskrivning-skriv-varje-dag/lathund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Kortskrivning: skriv varje 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10–15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åtta elever, eller en hel klass</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Varje dag eller minst tre gånger i veckan i sex veckor, och sedan så länge gruppen vill</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Ett skrivkort om dagen</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2086832"/>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Varje dag i sex veckor skriver alla utifrån dagens skrivkort, och sedan läser den som vill en rad för en kamrat. Uppgiften är densamma varje dag, och det som växlar är kortet.</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Till de tio första passen finns korten Börja här som förslag. Sedan slumpar du dagens kort, och den som behöver säger sin första tanke till dig. Skrivtiden börjar på tre minuter. Lägg till en minut om de flesta skriver när klockan ringer, upp till åtta, och ta bort en om de flesta slutar tidigt. Den som vill står över första tanken eller raden.</a:t>
            </a:r>
            <a:endParaRPr lang="en-US" sz="1275" dirty="0"/>
          </a:p>
        </p:txBody>
      </p:sp>
      <p:sp>
        <p:nvSpPr>
          <p:cNvPr id="22" name="Shape 20"/>
          <p:cNvSpPr/>
          <p:nvPr/>
        </p:nvSpPr>
        <p:spPr>
          <a:xfrm>
            <a:off x="420624" y="3970496"/>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979640"/>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4034504"/>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354544"/>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Ingen text rättas.</a:t>
            </a:r>
            <a:pPr algn="l" indent="0" marL="0">
              <a:buNone/>
            </a:pPr>
            <a:r>
              <a:rPr lang="en-US" sz="1250" dirty="0">
                <a:solidFill>
                  <a:srgbClr val="14202B"/>
                </a:solidFill>
                <a:latin typeface="Calibri" pitchFamily="34" charset="0"/>
                <a:ea typeface="Calibri" pitchFamily="34" charset="-122"/>
                <a:cs typeface="Calibri" pitchFamily="34" charset="-120"/>
              </a:rPr>
              <a:t> Skrivboken är elevens, och du läser bara det eleven visar.</a:t>
            </a:r>
            <a:endParaRPr lang="en-US" sz="1250" dirty="0"/>
          </a:p>
        </p:txBody>
      </p:sp>
      <p:sp>
        <p:nvSpPr>
          <p:cNvPr id="26" name="Text 24"/>
          <p:cNvSpPr txBox="1"/>
          <p:nvPr/>
        </p:nvSpPr>
        <p:spPr>
          <a:xfrm>
            <a:off x="557784" y="4842859"/>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Pennan stannar inte.</a:t>
            </a:r>
            <a:pPr algn="l" indent="0" marL="0">
              <a:buNone/>
            </a:pPr>
            <a:r>
              <a:rPr lang="en-US" sz="1250" dirty="0">
                <a:solidFill>
                  <a:srgbClr val="14202B"/>
                </a:solidFill>
                <a:latin typeface="Calibri" pitchFamily="34" charset="0"/>
                <a:ea typeface="Calibri" pitchFamily="34" charset="-122"/>
                <a:cs typeface="Calibri" pitchFamily="34" charset="-120"/>
              </a:rPr>
              <a:t> Den som fastnar skriver sitt sista ord igen, och det som blir fel stryks över.</a:t>
            </a:r>
            <a:endParaRPr lang="en-US" sz="1250" dirty="0"/>
          </a:p>
        </p:txBody>
      </p:sp>
      <p:sp>
        <p:nvSpPr>
          <p:cNvPr id="27" name="Text 25"/>
          <p:cNvSpPr txBox="1"/>
          <p:nvPr/>
        </p:nvSpPr>
        <p:spPr>
          <a:xfrm>
            <a:off x="557784" y="5331174"/>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Ni skriver varje gång ni ses.</a:t>
            </a:r>
            <a:pPr algn="l" indent="0" marL="0">
              <a:buNone/>
            </a:pPr>
            <a:r>
              <a:rPr lang="en-US" sz="1250" dirty="0">
                <a:solidFill>
                  <a:srgbClr val="14202B"/>
                </a:solidFill>
                <a:latin typeface="Calibri" pitchFamily="34" charset="0"/>
                <a:ea typeface="Calibri" pitchFamily="34" charset="-122"/>
                <a:cs typeface="Calibri" pitchFamily="34" charset="-120"/>
              </a:rPr>
              <a:t> Skriv helst varje dag. Vanan gör att fler börjar direkt.</a:t>
            </a:r>
            <a:endParaRPr lang="en-US" sz="1250" dirty="0"/>
          </a:p>
        </p:txBody>
      </p:sp>
      <p:sp>
        <p:nvSpPr>
          <p:cNvPr id="28" name="Text 26"/>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I TRE DELAR</a:t>
            </a:r>
            <a:endParaRPr lang="en-US" sz="1200" dirty="0"/>
          </a:p>
        </p:txBody>
      </p:sp>
      <p:sp>
        <p:nvSpPr>
          <p:cNvPr id="29" name="Shape 27"/>
          <p:cNvSpPr/>
          <p:nvPr/>
        </p:nvSpPr>
        <p:spPr>
          <a:xfrm>
            <a:off x="6388456" y="1792224"/>
            <a:ext cx="5382616" cy="320040"/>
          </a:xfrm>
          <a:prstGeom prst="rect">
            <a:avLst/>
          </a:prstGeom>
          <a:solidFill>
            <a:srgbClr val="14202B"/>
          </a:solidFill>
          <a:ln w="12700">
            <a:solidFill>
              <a:srgbClr val="14202B"/>
            </a:solidFill>
            <a:prstDash val="solid"/>
          </a:ln>
        </p:spPr>
      </p:sp>
      <p:sp>
        <p:nvSpPr>
          <p:cNvPr id="30" name="Text 28"/>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1" name="Shape 29"/>
          <p:cNvSpPr/>
          <p:nvPr/>
        </p:nvSpPr>
        <p:spPr>
          <a:xfrm>
            <a:off x="7988656" y="1792224"/>
            <a:ext cx="9144" cy="320040"/>
          </a:xfrm>
          <a:prstGeom prst="rect">
            <a:avLst/>
          </a:prstGeom>
          <a:solidFill>
            <a:srgbClr val="4A5361"/>
          </a:solidFill>
          <a:ln w="12700">
            <a:solidFill>
              <a:srgbClr val="4A5361"/>
            </a:solidFill>
            <a:prstDash val="solid"/>
          </a:ln>
        </p:spPr>
      </p:sp>
      <p:sp>
        <p:nvSpPr>
          <p:cNvPr id="32" name="Text 30"/>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NI GÖR OCH SÄGER</a:t>
            </a:r>
            <a:endParaRPr lang="en-US" sz="1200" dirty="0"/>
          </a:p>
        </p:txBody>
      </p:sp>
      <p:sp>
        <p:nvSpPr>
          <p:cNvPr id="33" name="Shape 31"/>
          <p:cNvSpPr/>
          <p:nvPr/>
        </p:nvSpPr>
        <p:spPr>
          <a:xfrm>
            <a:off x="6388456" y="2112264"/>
            <a:ext cx="1600200" cy="1227590"/>
          </a:xfrm>
          <a:prstGeom prst="rect">
            <a:avLst/>
          </a:prstGeom>
          <a:solidFill>
            <a:srgbClr val="F3F6FA"/>
          </a:solidFill>
          <a:ln w="12700">
            <a:solidFill>
              <a:srgbClr val="F3F6FA"/>
            </a:solidFill>
            <a:prstDash val="solid"/>
          </a:ln>
        </p:spPr>
      </p:sp>
      <p:sp>
        <p:nvSpPr>
          <p:cNvPr id="34" name="Shape 32"/>
          <p:cNvSpPr/>
          <p:nvPr/>
        </p:nvSpPr>
        <p:spPr>
          <a:xfrm>
            <a:off x="7988656" y="2112264"/>
            <a:ext cx="9144" cy="1227590"/>
          </a:xfrm>
          <a:prstGeom prst="rect">
            <a:avLst/>
          </a:prstGeom>
          <a:solidFill>
            <a:srgbClr val="E1E6EB"/>
          </a:solidFill>
          <a:ln w="12700">
            <a:solidFill>
              <a:srgbClr val="E1E6EB"/>
            </a:solidFill>
            <a:prstDash val="solid"/>
          </a:ln>
        </p:spPr>
      </p:sp>
      <p:sp>
        <p:nvSpPr>
          <p:cNvPr id="35" name="Text 33"/>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Dagens kort</a:t>
            </a:r>
            <a:endParaRPr lang="en-US" sz="1150" dirty="0"/>
          </a:p>
        </p:txBody>
      </p:sp>
      <p:sp>
        <p:nvSpPr>
          <p:cNvPr id="36" name="Text 34"/>
          <p:cNvSpPr txBox="1"/>
          <p:nvPr/>
        </p:nvSpPr>
        <p:spPr>
          <a:xfrm>
            <a:off x="6525616" y="2468880"/>
            <a:ext cx="1371600" cy="84354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2 min</a:t>
            </a:r>
            <a:endParaRPr lang="en-US" sz="1000" dirty="0"/>
          </a:p>
        </p:txBody>
      </p:sp>
      <p:sp>
        <p:nvSpPr>
          <p:cNvPr id="37" name="Text 35"/>
          <p:cNvSpPr txBox="1"/>
          <p:nvPr/>
        </p:nvSpPr>
        <p:spPr>
          <a:xfrm>
            <a:off x="8134960" y="2203704"/>
            <a:ext cx="3508096" cy="109043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Visa kortet. Citat och händelser läser du högt. Säg uppgiften och din egen första mening. I pass 1–10 säger eleverna sin första tanke till en kamrat.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”Skriv vad du tänker när du ser, läser eller tänker på det här.”</a:t>
            </a:r>
            <a:endParaRPr lang="en-US" sz="1275" dirty="0"/>
          </a:p>
        </p:txBody>
      </p:sp>
      <p:sp>
        <p:nvSpPr>
          <p:cNvPr id="38" name="Shape 36"/>
          <p:cNvSpPr/>
          <p:nvPr/>
        </p:nvSpPr>
        <p:spPr>
          <a:xfrm>
            <a:off x="6388456" y="3339854"/>
            <a:ext cx="1600200" cy="895918"/>
          </a:xfrm>
          <a:prstGeom prst="rect">
            <a:avLst/>
          </a:prstGeom>
          <a:solidFill>
            <a:srgbClr val="F3F6FA"/>
          </a:solidFill>
          <a:ln w="12700">
            <a:solidFill>
              <a:srgbClr val="F3F6FA"/>
            </a:solidFill>
            <a:prstDash val="solid"/>
          </a:ln>
        </p:spPr>
      </p:sp>
      <p:sp>
        <p:nvSpPr>
          <p:cNvPr id="39" name="Shape 37"/>
          <p:cNvSpPr/>
          <p:nvPr/>
        </p:nvSpPr>
        <p:spPr>
          <a:xfrm>
            <a:off x="6388456" y="3339854"/>
            <a:ext cx="5382616" cy="9144"/>
          </a:xfrm>
          <a:prstGeom prst="rect">
            <a:avLst/>
          </a:prstGeom>
          <a:solidFill>
            <a:srgbClr val="E1E6EB"/>
          </a:solidFill>
          <a:ln w="12700">
            <a:solidFill>
              <a:srgbClr val="E1E6EB"/>
            </a:solidFill>
            <a:prstDash val="solid"/>
          </a:ln>
        </p:spPr>
      </p:sp>
      <p:sp>
        <p:nvSpPr>
          <p:cNvPr id="40" name="Shape 38"/>
          <p:cNvSpPr/>
          <p:nvPr/>
        </p:nvSpPr>
        <p:spPr>
          <a:xfrm>
            <a:off x="7988656" y="3339854"/>
            <a:ext cx="9144" cy="895918"/>
          </a:xfrm>
          <a:prstGeom prst="rect">
            <a:avLst/>
          </a:prstGeom>
          <a:solidFill>
            <a:srgbClr val="E1E6EB"/>
          </a:solidFill>
          <a:ln w="12700">
            <a:solidFill>
              <a:srgbClr val="E1E6EB"/>
            </a:solidFill>
            <a:prstDash val="solid"/>
          </a:ln>
        </p:spPr>
      </p:sp>
      <p:sp>
        <p:nvSpPr>
          <p:cNvPr id="41" name="Text 39"/>
          <p:cNvSpPr txBox="1"/>
          <p:nvPr/>
        </p:nvSpPr>
        <p:spPr>
          <a:xfrm>
            <a:off x="6525616" y="343129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Skriv</a:t>
            </a:r>
            <a:endParaRPr lang="en-US" sz="1150" dirty="0"/>
          </a:p>
        </p:txBody>
      </p:sp>
      <p:sp>
        <p:nvSpPr>
          <p:cNvPr id="42" name="Text 40"/>
          <p:cNvSpPr txBox="1"/>
          <p:nvPr/>
        </p:nvSpPr>
        <p:spPr>
          <a:xfrm>
            <a:off x="6525616" y="3696470"/>
            <a:ext cx="1371600" cy="511870"/>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3–⁠8 min</a:t>
            </a:r>
            <a:endParaRPr lang="en-US" sz="1000" dirty="0"/>
          </a:p>
        </p:txBody>
      </p:sp>
      <p:sp>
        <p:nvSpPr>
          <p:cNvPr id="43" name="Text 41"/>
          <p:cNvSpPr txBox="1"/>
          <p:nvPr/>
        </p:nvSpPr>
        <p:spPr>
          <a:xfrm>
            <a:off x="8134960" y="3431294"/>
            <a:ext cx="3508096" cy="758758"/>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Starta klockan. Skriv själv den första minuten i pass 1–⁠10.</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”Låt inte pennan stanna, även när det är trögt.”</a:t>
            </a:r>
            <a:endParaRPr lang="en-US" sz="1275" dirty="0"/>
          </a:p>
        </p:txBody>
      </p:sp>
      <p:sp>
        <p:nvSpPr>
          <p:cNvPr id="44" name="Shape 42"/>
          <p:cNvSpPr/>
          <p:nvPr/>
        </p:nvSpPr>
        <p:spPr>
          <a:xfrm>
            <a:off x="6388456" y="4235771"/>
            <a:ext cx="1600200" cy="895918"/>
          </a:xfrm>
          <a:prstGeom prst="rect">
            <a:avLst/>
          </a:prstGeom>
          <a:solidFill>
            <a:srgbClr val="F3F6FA"/>
          </a:solidFill>
          <a:ln w="12700">
            <a:solidFill>
              <a:srgbClr val="F3F6FA"/>
            </a:solidFill>
            <a:prstDash val="solid"/>
          </a:ln>
        </p:spPr>
      </p:sp>
      <p:sp>
        <p:nvSpPr>
          <p:cNvPr id="45" name="Shape 43"/>
          <p:cNvSpPr/>
          <p:nvPr/>
        </p:nvSpPr>
        <p:spPr>
          <a:xfrm>
            <a:off x="6388456" y="4235771"/>
            <a:ext cx="5382616" cy="9144"/>
          </a:xfrm>
          <a:prstGeom prst="rect">
            <a:avLst/>
          </a:prstGeom>
          <a:solidFill>
            <a:srgbClr val="E1E6EB"/>
          </a:solidFill>
          <a:ln w="12700">
            <a:solidFill>
              <a:srgbClr val="E1E6EB"/>
            </a:solidFill>
            <a:prstDash val="solid"/>
          </a:ln>
        </p:spPr>
      </p:sp>
      <p:sp>
        <p:nvSpPr>
          <p:cNvPr id="46" name="Shape 44"/>
          <p:cNvSpPr/>
          <p:nvPr/>
        </p:nvSpPr>
        <p:spPr>
          <a:xfrm>
            <a:off x="7988656" y="4235771"/>
            <a:ext cx="9144" cy="895918"/>
          </a:xfrm>
          <a:prstGeom prst="rect">
            <a:avLst/>
          </a:prstGeom>
          <a:solidFill>
            <a:srgbClr val="E1E6EB"/>
          </a:solidFill>
          <a:ln w="12700">
            <a:solidFill>
              <a:srgbClr val="E1E6EB"/>
            </a:solidFill>
            <a:prstDash val="solid"/>
          </a:ln>
        </p:spPr>
      </p:sp>
      <p:sp>
        <p:nvSpPr>
          <p:cNvPr id="47" name="Text 45"/>
          <p:cNvSpPr txBox="1"/>
          <p:nvPr/>
        </p:nvSpPr>
        <p:spPr>
          <a:xfrm>
            <a:off x="6525616" y="4327211"/>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Dela</a:t>
            </a:r>
            <a:endParaRPr lang="en-US" sz="1150" dirty="0"/>
          </a:p>
        </p:txBody>
      </p:sp>
      <p:sp>
        <p:nvSpPr>
          <p:cNvPr id="48" name="Text 46"/>
          <p:cNvSpPr txBox="1"/>
          <p:nvPr/>
        </p:nvSpPr>
        <p:spPr>
          <a:xfrm>
            <a:off x="6525616" y="4592387"/>
            <a:ext cx="1371600" cy="511870"/>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5 min</a:t>
            </a:r>
            <a:endParaRPr lang="en-US" sz="1000" dirty="0"/>
          </a:p>
        </p:txBody>
      </p:sp>
      <p:sp>
        <p:nvSpPr>
          <p:cNvPr id="49" name="Text 47"/>
          <p:cNvSpPr txBox="1"/>
          <p:nvPr/>
        </p:nvSpPr>
        <p:spPr>
          <a:xfrm>
            <a:off x="8134960" y="4327211"/>
            <a:ext cx="3508096" cy="758758"/>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Eleverna stryker under en rad och läser den för en kamrat. Den som läste berättar eller skriver en rad till.</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Kamraten: ”Berätta mer om …”</a:t>
            </a:r>
            <a:endParaRPr lang="en-US" sz="1275" dirty="0"/>
          </a:p>
        </p:txBody>
      </p:sp>
      <p:sp>
        <p:nvSpPr>
          <p:cNvPr id="50" name="Shape 48"/>
          <p:cNvSpPr/>
          <p:nvPr/>
        </p:nvSpPr>
        <p:spPr>
          <a:xfrm>
            <a:off x="6388456" y="1792224"/>
            <a:ext cx="5382616" cy="3339465"/>
          </a:xfrm>
          <a:prstGeom prst="rect">
            <a:avLst/>
          </a:prstGeom>
          <a:ln w="12700">
            <a:solidFill>
              <a:srgbClr val="14202B"/>
            </a:solidFill>
            <a:prstDash val="solid"/>
          </a:ln>
        </p:spPr>
      </p:sp>
      <p:sp>
        <p:nvSpPr>
          <p:cNvPr id="51" name="Shape 49"/>
          <p:cNvSpPr/>
          <p:nvPr/>
        </p:nvSpPr>
        <p:spPr>
          <a:xfrm>
            <a:off x="6388456" y="5287137"/>
            <a:ext cx="5382616" cy="1369695"/>
          </a:xfrm>
          <a:prstGeom prst="rect">
            <a:avLst/>
          </a:prstGeom>
          <a:solidFill>
            <a:srgbClr val="FBF3E4"/>
          </a:solidFill>
          <a:ln w="12700">
            <a:solidFill>
              <a:srgbClr val="FBF3E4"/>
            </a:solidFill>
            <a:prstDash val="solid"/>
          </a:ln>
        </p:spPr>
      </p:sp>
      <p:sp>
        <p:nvSpPr>
          <p:cNvPr id="52" name="Shape 50"/>
          <p:cNvSpPr/>
          <p:nvPr/>
        </p:nvSpPr>
        <p:spPr>
          <a:xfrm>
            <a:off x="6388456" y="5287137"/>
            <a:ext cx="36576" cy="1369695"/>
          </a:xfrm>
          <a:prstGeom prst="rect">
            <a:avLst/>
          </a:prstGeom>
          <a:solidFill>
            <a:srgbClr val="8A5A1E"/>
          </a:solidFill>
          <a:ln w="12700">
            <a:solidFill>
              <a:srgbClr val="8A5A1E"/>
            </a:solidFill>
            <a:prstDash val="solid"/>
          </a:ln>
        </p:spPr>
      </p:sp>
      <p:sp>
        <p:nvSpPr>
          <p:cNvPr id="53" name="Text 51"/>
          <p:cNvSpPr txBox="1"/>
          <p:nvPr/>
        </p:nvSpPr>
        <p:spPr>
          <a:xfrm>
            <a:off x="6580480" y="5396865"/>
            <a:ext cx="5016856" cy="1150239"/>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När pennan stannar. Den som inte har börjat efter en minut: ”Vad var din första tanke?” Skriv svaret som elevens första rad. Den som frågar om stavningen: ”Skriv det som du hör det, och sätt prickar under.” Den som suddar: ”Stryk över och skriv vidare.” Den som är utan idé: ”Ta ett kort ur högen, eller skriv om något annat.”</a:t>
            </a:r>
            <a:endParaRPr lang="en-US" sz="1150" dirty="0"/>
          </a:p>
        </p:txBody>
      </p:sp>
      <p:sp>
        <p:nvSpPr>
          <p:cNvPr id="54" name="Text 5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niclasfohlin.se/stodundervisning/kortskrivning-skriv-varje-dag/lathund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det första passet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FÖRSTA PASSET · OMKRING 25 MINUTER</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b="1" dirty="0">
                <a:solidFill>
                  <a:srgbClr val="14202B"/>
                </a:solidFill>
                <a:latin typeface="Calibri" pitchFamily="34" charset="0"/>
                <a:ea typeface="Calibri" pitchFamily="34" charset="-122"/>
                <a:cs typeface="Calibri" pitchFamily="34" charset="-120"/>
              </a:rPr>
              <a:t>Boken, din text och papperskorgen, och sedan passet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delar ut skrivböckerna: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”Boken är din och står kvar här. Jag läser bara det du visar mig, och du får hitta på. Blir jag orolig för någon berättar jag det vidare.”</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Hon visar kort 1 från en annan nivå och skriver i två minuter så att alla ser. Hon tänker högt, stryker över ett ord och sätter prickar under ett annat. Sedan skriver gruppen utifrån samma kort i två minuter på lösa papper, och de flesta slänger sitt.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Nu visar hon gruppens kort 1, och passet går som i schemat Passet, del för del, med tre minuters skrivtid. Före Dela säger hon att den som vill står över. Hon läser sin egen rad först, och gruppen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”Berätta mer om …”</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En skrivbok till var och en, och min egen. Lösa papper och en papperskorg. Gruppens kort 1 och kort 1 från en annan nivå, och ett blad på väggen med ”Jag ser …”.</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Den som säger ”klar” skriver sitt sista ord igen tills nästa tanke kommer.</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1006269"/>
          </a:xfrm>
          <a:prstGeom prst="rect">
            <a:avLst/>
          </a:prstGeom>
          <a:solidFill>
            <a:srgbClr val="F3F6FA"/>
          </a:solidFill>
          <a:ln w="12700">
            <a:solidFill>
              <a:srgbClr val="F3F6FA"/>
            </a:solidFill>
            <a:prstDash val="solid"/>
          </a:ln>
        </p:spPr>
      </p:sp>
      <p:sp>
        <p:nvSpPr>
          <p:cNvPr id="23" name="Shape 21"/>
          <p:cNvSpPr/>
          <p:nvPr/>
        </p:nvSpPr>
        <p:spPr>
          <a:xfrm>
            <a:off x="7013448" y="1417320"/>
            <a:ext cx="9144" cy="1006269"/>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Före</a:t>
            </a:r>
            <a:endParaRPr lang="en-US" sz="1275" dirty="0"/>
          </a:p>
        </p:txBody>
      </p:sp>
      <p:sp>
        <p:nvSpPr>
          <p:cNvPr id="25" name="Text 23"/>
          <p:cNvSpPr txBox="1"/>
          <p:nvPr/>
        </p:nvSpPr>
        <p:spPr>
          <a:xfrm>
            <a:off x="7159752" y="1508760"/>
            <a:ext cx="4489704" cy="869109"/>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Ta dagens skrivkort och tänk ut din egen första mening.</a:t>
            </a:r>
            <a:endParaRPr lang="en-US" sz="1275" dirty="0"/>
          </a:p>
        </p:txBody>
      </p:sp>
      <p:sp>
        <p:nvSpPr>
          <p:cNvPr id="26" name="Shape 24"/>
          <p:cNvSpPr/>
          <p:nvPr/>
        </p:nvSpPr>
        <p:spPr>
          <a:xfrm>
            <a:off x="5687568" y="2423589"/>
            <a:ext cx="1325880" cy="1613487"/>
          </a:xfrm>
          <a:prstGeom prst="rect">
            <a:avLst/>
          </a:prstGeom>
          <a:solidFill>
            <a:srgbClr val="F3F6FA"/>
          </a:solidFill>
          <a:ln w="12700">
            <a:solidFill>
              <a:srgbClr val="F3F6FA"/>
            </a:solidFill>
            <a:prstDash val="solid"/>
          </a:ln>
        </p:spPr>
      </p:sp>
      <p:sp>
        <p:nvSpPr>
          <p:cNvPr id="27" name="Shape 25"/>
          <p:cNvSpPr/>
          <p:nvPr/>
        </p:nvSpPr>
        <p:spPr>
          <a:xfrm>
            <a:off x="5687568" y="2423589"/>
            <a:ext cx="6089904" cy="9144"/>
          </a:xfrm>
          <a:prstGeom prst="rect">
            <a:avLst/>
          </a:prstGeom>
          <a:solidFill>
            <a:srgbClr val="E1E6EB"/>
          </a:solidFill>
          <a:ln w="12700">
            <a:solidFill>
              <a:srgbClr val="E1E6EB"/>
            </a:solidFill>
            <a:prstDash val="solid"/>
          </a:ln>
        </p:spPr>
      </p:sp>
      <p:sp>
        <p:nvSpPr>
          <p:cNvPr id="28" name="Shape 26"/>
          <p:cNvSpPr/>
          <p:nvPr/>
        </p:nvSpPr>
        <p:spPr>
          <a:xfrm>
            <a:off x="7013448" y="2423589"/>
            <a:ext cx="9144" cy="1613487"/>
          </a:xfrm>
          <a:prstGeom prst="rect">
            <a:avLst/>
          </a:prstGeom>
          <a:solidFill>
            <a:srgbClr val="E1E6EB"/>
          </a:solidFill>
          <a:ln w="12700">
            <a:solidFill>
              <a:srgbClr val="E1E6EB"/>
            </a:solidFill>
            <a:prstDash val="solid"/>
          </a:ln>
        </p:spPr>
      </p:sp>
      <p:sp>
        <p:nvSpPr>
          <p:cNvPr id="29" name="Text 27"/>
          <p:cNvSpPr txBox="1"/>
          <p:nvPr/>
        </p:nvSpPr>
        <p:spPr>
          <a:xfrm>
            <a:off x="5824728" y="2515029"/>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 min</a:t>
            </a:r>
            <a:endParaRPr lang="en-US" sz="1275" dirty="0"/>
          </a:p>
        </p:txBody>
      </p:sp>
      <p:sp>
        <p:nvSpPr>
          <p:cNvPr id="30" name="Text 28"/>
          <p:cNvSpPr txBox="1"/>
          <p:nvPr/>
        </p:nvSpPr>
        <p:spPr>
          <a:xfrm>
            <a:off x="7159752" y="2515029"/>
            <a:ext cx="4489704" cy="1476327"/>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Dagens kort</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Visa kortet. Citat och händelser läser du högt. Säg uppgiften och din egen första mening. I de tio första passen säger eleverna sin första tanke till en kamrat. ”Skriv vad du tänker när du ser, läser eller tänker på det här.”</a:t>
            </a:r>
            <a:endParaRPr lang="en-US" sz="1275" dirty="0"/>
          </a:p>
        </p:txBody>
      </p:sp>
      <p:sp>
        <p:nvSpPr>
          <p:cNvPr id="31" name="Shape 29"/>
          <p:cNvSpPr/>
          <p:nvPr/>
        </p:nvSpPr>
        <p:spPr>
          <a:xfrm>
            <a:off x="5687568" y="4037076"/>
            <a:ext cx="1325880" cy="1411081"/>
          </a:xfrm>
          <a:prstGeom prst="rect">
            <a:avLst/>
          </a:prstGeom>
          <a:solidFill>
            <a:srgbClr val="F3F6FA"/>
          </a:solidFill>
          <a:ln w="12700">
            <a:solidFill>
              <a:srgbClr val="F3F6FA"/>
            </a:solidFill>
            <a:prstDash val="solid"/>
          </a:ln>
        </p:spPr>
      </p:sp>
      <p:sp>
        <p:nvSpPr>
          <p:cNvPr id="32" name="Shape 30"/>
          <p:cNvSpPr/>
          <p:nvPr/>
        </p:nvSpPr>
        <p:spPr>
          <a:xfrm>
            <a:off x="5687568" y="4037076"/>
            <a:ext cx="6089904" cy="9144"/>
          </a:xfrm>
          <a:prstGeom prst="rect">
            <a:avLst/>
          </a:prstGeom>
          <a:solidFill>
            <a:srgbClr val="E1E6EB"/>
          </a:solidFill>
          <a:ln w="12700">
            <a:solidFill>
              <a:srgbClr val="E1E6EB"/>
            </a:solidFill>
            <a:prstDash val="solid"/>
          </a:ln>
        </p:spPr>
      </p:sp>
      <p:sp>
        <p:nvSpPr>
          <p:cNvPr id="33" name="Shape 31"/>
          <p:cNvSpPr/>
          <p:nvPr/>
        </p:nvSpPr>
        <p:spPr>
          <a:xfrm>
            <a:off x="7013448" y="4037076"/>
            <a:ext cx="9144" cy="1411081"/>
          </a:xfrm>
          <a:prstGeom prst="rect">
            <a:avLst/>
          </a:prstGeom>
          <a:solidFill>
            <a:srgbClr val="E1E6EB"/>
          </a:solidFill>
          <a:ln w="12700">
            <a:solidFill>
              <a:srgbClr val="E1E6EB"/>
            </a:solidFill>
            <a:prstDash val="solid"/>
          </a:ln>
        </p:spPr>
      </p:sp>
      <p:sp>
        <p:nvSpPr>
          <p:cNvPr id="34" name="Text 32"/>
          <p:cNvSpPr txBox="1"/>
          <p:nvPr/>
        </p:nvSpPr>
        <p:spPr>
          <a:xfrm>
            <a:off x="5824728" y="4128516"/>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3–8 min</a:t>
            </a:r>
            <a:endParaRPr lang="en-US" sz="1275" dirty="0"/>
          </a:p>
        </p:txBody>
      </p:sp>
      <p:sp>
        <p:nvSpPr>
          <p:cNvPr id="35" name="Text 33"/>
          <p:cNvSpPr txBox="1"/>
          <p:nvPr/>
        </p:nvSpPr>
        <p:spPr>
          <a:xfrm>
            <a:off x="7159752" y="4128516"/>
            <a:ext cx="4489704" cy="1273921"/>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Skriv</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Alla skriver utan att stanna, du också den första minuten. När klockan ringer skriver eleverna klart sin mening. ”Låt inte pennan stanna, även när det är trögt.”</a:t>
            </a:r>
            <a:endParaRPr lang="en-US" sz="1275" dirty="0"/>
          </a:p>
        </p:txBody>
      </p:sp>
      <p:sp>
        <p:nvSpPr>
          <p:cNvPr id="36" name="Shape 34"/>
          <p:cNvSpPr/>
          <p:nvPr/>
        </p:nvSpPr>
        <p:spPr>
          <a:xfrm>
            <a:off x="5687568" y="5448157"/>
            <a:ext cx="1325880" cy="1208675"/>
          </a:xfrm>
          <a:prstGeom prst="rect">
            <a:avLst/>
          </a:prstGeom>
          <a:solidFill>
            <a:srgbClr val="F3F6FA"/>
          </a:solidFill>
          <a:ln w="12700">
            <a:solidFill>
              <a:srgbClr val="F3F6FA"/>
            </a:solidFill>
            <a:prstDash val="solid"/>
          </a:ln>
        </p:spPr>
      </p:sp>
      <p:sp>
        <p:nvSpPr>
          <p:cNvPr id="37" name="Shape 35"/>
          <p:cNvSpPr/>
          <p:nvPr/>
        </p:nvSpPr>
        <p:spPr>
          <a:xfrm>
            <a:off x="5687568" y="5448157"/>
            <a:ext cx="6089904" cy="9144"/>
          </a:xfrm>
          <a:prstGeom prst="rect">
            <a:avLst/>
          </a:prstGeom>
          <a:solidFill>
            <a:srgbClr val="E1E6EB"/>
          </a:solidFill>
          <a:ln w="12700">
            <a:solidFill>
              <a:srgbClr val="E1E6EB"/>
            </a:solidFill>
            <a:prstDash val="solid"/>
          </a:ln>
        </p:spPr>
      </p:sp>
      <p:sp>
        <p:nvSpPr>
          <p:cNvPr id="38" name="Shape 36"/>
          <p:cNvSpPr/>
          <p:nvPr/>
        </p:nvSpPr>
        <p:spPr>
          <a:xfrm>
            <a:off x="7013448" y="5448157"/>
            <a:ext cx="9144" cy="1208675"/>
          </a:xfrm>
          <a:prstGeom prst="rect">
            <a:avLst/>
          </a:prstGeom>
          <a:solidFill>
            <a:srgbClr val="E1E6EB"/>
          </a:solidFill>
          <a:ln w="12700">
            <a:solidFill>
              <a:srgbClr val="E1E6EB"/>
            </a:solidFill>
            <a:prstDash val="solid"/>
          </a:ln>
        </p:spPr>
      </p:sp>
      <p:sp>
        <p:nvSpPr>
          <p:cNvPr id="39" name="Text 37"/>
          <p:cNvSpPr txBox="1"/>
          <p:nvPr/>
        </p:nvSpPr>
        <p:spPr>
          <a:xfrm>
            <a:off x="5824728" y="5539597"/>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5 min</a:t>
            </a:r>
            <a:endParaRPr lang="en-US" sz="1275" dirty="0"/>
          </a:p>
        </p:txBody>
      </p:sp>
      <p:sp>
        <p:nvSpPr>
          <p:cNvPr id="40" name="Text 38"/>
          <p:cNvSpPr txBox="1"/>
          <p:nvPr/>
        </p:nvSpPr>
        <p:spPr>
          <a:xfrm>
            <a:off x="7159752" y="5539597"/>
            <a:ext cx="4489704" cy="107151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Dela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Eleverna läser sin text och stryker under en rad. De läser raden för en kamrat, som säger: ”Berätta mer om …” Den som läste berättar eller skriver en rad till.</a:t>
            </a:r>
            <a:endParaRPr lang="en-US" sz="1275" dirty="0"/>
          </a:p>
        </p:txBody>
      </p:sp>
      <p:sp>
        <p:nvSpPr>
          <p:cNvPr id="41" name="Shape 39"/>
          <p:cNvSpPr/>
          <p:nvPr/>
        </p:nvSpPr>
        <p:spPr>
          <a:xfrm>
            <a:off x="5687568" y="1097280"/>
            <a:ext cx="6089904" cy="5559552"/>
          </a:xfrm>
          <a:prstGeom prst="rect">
            <a:avLst/>
          </a:prstGeom>
          <a:ln w="12700">
            <a:solidFill>
              <a:srgbClr val="14202B"/>
            </a:solidFill>
            <a:prstDash val="solid"/>
          </a:ln>
        </p:spPr>
      </p:sp>
      <p:sp>
        <p:nvSpPr>
          <p:cNvPr id="42" name="Text 4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niclasfohlin.se/stodundervisning/kortskrivning-skriv-varje-dag/lathund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Det eleverna behöver förstå</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TABELLEN I KORT OM KORTSKRIVNING, MED PASSETS NUMMER FÖRST I RADEN</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11807647"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1–6: SÄG EN RAD PER PASS INNAN KLOCKAN STARTAR</a:t>
            </a:r>
            <a:endParaRPr lang="en-US" sz="1200" dirty="0"/>
          </a:p>
        </p:txBody>
      </p:sp>
      <p:sp>
        <p:nvSpPr>
          <p:cNvPr id="11" name="Text 9"/>
          <p:cNvSpPr txBox="1"/>
          <p:nvPr/>
        </p:nvSpPr>
        <p:spPr>
          <a:xfrm>
            <a:off x="329184" y="1472184"/>
            <a:ext cx="5629504"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DET ELEVERNA BEHÖVER FÖRSTÅ</a:t>
            </a:r>
            <a:endParaRPr lang="en-US" sz="1200" dirty="0"/>
          </a:p>
        </p:txBody>
      </p:sp>
      <p:sp>
        <p:nvSpPr>
          <p:cNvPr id="12" name="Text 10"/>
          <p:cNvSpPr txBox="1"/>
          <p:nvPr/>
        </p:nvSpPr>
        <p:spPr>
          <a:xfrm>
            <a:off x="6233008" y="1472184"/>
            <a:ext cx="5629504"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SÅ KAN LÄRAREN SÄGA</a:t>
            </a:r>
            <a:endParaRPr lang="en-US" sz="1200" dirty="0"/>
          </a:p>
        </p:txBody>
      </p:sp>
      <p:sp>
        <p:nvSpPr>
          <p:cNvPr id="13" name="Shape 11"/>
          <p:cNvSpPr/>
          <p:nvPr/>
        </p:nvSpPr>
        <p:spPr>
          <a:xfrm>
            <a:off x="192024" y="1783080"/>
            <a:ext cx="11807647" cy="13716"/>
          </a:xfrm>
          <a:prstGeom prst="rect">
            <a:avLst/>
          </a:prstGeom>
          <a:solidFill>
            <a:srgbClr val="E1E6EB"/>
          </a:solidFill>
          <a:ln w="12700">
            <a:solidFill>
              <a:srgbClr val="E1E6EB"/>
            </a:solidFill>
            <a:prstDash val="solid"/>
          </a:ln>
        </p:spPr>
      </p:sp>
      <p:sp>
        <p:nvSpPr>
          <p:cNvPr id="14" name="Text 12"/>
          <p:cNvSpPr txBox="1"/>
          <p:nvPr/>
        </p:nvSpPr>
        <p:spPr>
          <a:xfrm>
            <a:off x="329184" y="1783080"/>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1 · Det finns inget rätt eller fel</a:t>
            </a:r>
            <a:endParaRPr lang="en-US" sz="1400" dirty="0"/>
          </a:p>
        </p:txBody>
      </p:sp>
      <p:sp>
        <p:nvSpPr>
          <p:cNvPr id="15" name="Text 13"/>
          <p:cNvSpPr txBox="1"/>
          <p:nvPr/>
        </p:nvSpPr>
        <p:spPr>
          <a:xfrm>
            <a:off x="6233008" y="1783080"/>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”Jag är inte ute efter ett visst svar. Det du skriver är rätt.”</a:t>
            </a:r>
            <a:endParaRPr lang="en-US" sz="1400" dirty="0"/>
          </a:p>
        </p:txBody>
      </p:sp>
      <p:sp>
        <p:nvSpPr>
          <p:cNvPr id="16" name="Shape 14"/>
          <p:cNvSpPr/>
          <p:nvPr/>
        </p:nvSpPr>
        <p:spPr>
          <a:xfrm>
            <a:off x="192024" y="2435352"/>
            <a:ext cx="11807647" cy="13716"/>
          </a:xfrm>
          <a:prstGeom prst="rect">
            <a:avLst/>
          </a:prstGeom>
          <a:solidFill>
            <a:srgbClr val="E1E6EB"/>
          </a:solidFill>
          <a:ln w="12700">
            <a:solidFill>
              <a:srgbClr val="E1E6EB"/>
            </a:solidFill>
            <a:prstDash val="solid"/>
          </a:ln>
        </p:spPr>
      </p:sp>
      <p:sp>
        <p:nvSpPr>
          <p:cNvPr id="17" name="Text 15"/>
          <p:cNvSpPr txBox="1"/>
          <p:nvPr/>
        </p:nvSpPr>
        <p:spPr>
          <a:xfrm>
            <a:off x="329184" y="2435352"/>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2 · Texten ska inte bedömas eller rättas</a:t>
            </a:r>
            <a:endParaRPr lang="en-US" sz="1400" dirty="0"/>
          </a:p>
        </p:txBody>
      </p:sp>
      <p:sp>
        <p:nvSpPr>
          <p:cNvPr id="18" name="Text 16"/>
          <p:cNvSpPr txBox="1"/>
          <p:nvPr/>
        </p:nvSpPr>
        <p:spPr>
          <a:xfrm>
            <a:off x="6233008" y="2435352"/>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”Det här skrivandet är för att tänka och lära, inte för att rättas.”</a:t>
            </a:r>
            <a:endParaRPr lang="en-US" sz="1400" dirty="0"/>
          </a:p>
        </p:txBody>
      </p:sp>
      <p:sp>
        <p:nvSpPr>
          <p:cNvPr id="19" name="Shape 17"/>
          <p:cNvSpPr/>
          <p:nvPr/>
        </p:nvSpPr>
        <p:spPr>
          <a:xfrm>
            <a:off x="192024" y="3087624"/>
            <a:ext cx="11807647" cy="13716"/>
          </a:xfrm>
          <a:prstGeom prst="rect">
            <a:avLst/>
          </a:prstGeom>
          <a:solidFill>
            <a:srgbClr val="E1E6EB"/>
          </a:solidFill>
          <a:ln w="12700">
            <a:solidFill>
              <a:srgbClr val="E1E6EB"/>
            </a:solidFill>
            <a:prstDash val="solid"/>
          </a:ln>
        </p:spPr>
      </p:sp>
      <p:sp>
        <p:nvSpPr>
          <p:cNvPr id="20" name="Text 18"/>
          <p:cNvSpPr txBox="1"/>
          <p:nvPr/>
        </p:nvSpPr>
        <p:spPr>
          <a:xfrm>
            <a:off x="329184" y="3087624"/>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3 · Det behöver inte bli en färdig produkt</a:t>
            </a:r>
            <a:endParaRPr lang="en-US" sz="1400" dirty="0"/>
          </a:p>
        </p:txBody>
      </p:sp>
      <p:sp>
        <p:nvSpPr>
          <p:cNvPr id="21" name="Text 19"/>
          <p:cNvSpPr txBox="1"/>
          <p:nvPr/>
        </p:nvSpPr>
        <p:spPr>
          <a:xfrm>
            <a:off x="6233008" y="3087624"/>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”Det är själva skrivandet som är viktigt, inte att det blir klart.”</a:t>
            </a:r>
            <a:endParaRPr lang="en-US" sz="1400" dirty="0"/>
          </a:p>
        </p:txBody>
      </p:sp>
      <p:sp>
        <p:nvSpPr>
          <p:cNvPr id="22" name="Shape 20"/>
          <p:cNvSpPr/>
          <p:nvPr/>
        </p:nvSpPr>
        <p:spPr>
          <a:xfrm>
            <a:off x="192024" y="3739896"/>
            <a:ext cx="11807647" cy="13716"/>
          </a:xfrm>
          <a:prstGeom prst="rect">
            <a:avLst/>
          </a:prstGeom>
          <a:solidFill>
            <a:srgbClr val="E1E6EB"/>
          </a:solidFill>
          <a:ln w="12700">
            <a:solidFill>
              <a:srgbClr val="E1E6EB"/>
            </a:solidFill>
            <a:prstDash val="solid"/>
          </a:ln>
        </p:spPr>
      </p:sp>
      <p:sp>
        <p:nvSpPr>
          <p:cNvPr id="23" name="Text 21"/>
          <p:cNvSpPr txBox="1"/>
          <p:nvPr/>
        </p:nvSpPr>
        <p:spPr>
          <a:xfrm>
            <a:off x="329184" y="3739896"/>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4 · Texten är främst för dig själv</a:t>
            </a:r>
            <a:endParaRPr lang="en-US" sz="1400" dirty="0"/>
          </a:p>
        </p:txBody>
      </p:sp>
      <p:sp>
        <p:nvSpPr>
          <p:cNvPr id="24" name="Text 22"/>
          <p:cNvSpPr txBox="1"/>
          <p:nvPr/>
        </p:nvSpPr>
        <p:spPr>
          <a:xfrm>
            <a:off x="6233008" y="3739896"/>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”Vi skriver för att utveckla våra tankar. Det är värt något i sig.”</a:t>
            </a:r>
            <a:endParaRPr lang="en-US" sz="1400" dirty="0"/>
          </a:p>
        </p:txBody>
      </p:sp>
      <p:sp>
        <p:nvSpPr>
          <p:cNvPr id="25" name="Shape 23"/>
          <p:cNvSpPr/>
          <p:nvPr/>
        </p:nvSpPr>
        <p:spPr>
          <a:xfrm>
            <a:off x="192024" y="4392168"/>
            <a:ext cx="11807647" cy="13716"/>
          </a:xfrm>
          <a:prstGeom prst="rect">
            <a:avLst/>
          </a:prstGeom>
          <a:solidFill>
            <a:srgbClr val="E1E6EB"/>
          </a:solidFill>
          <a:ln w="12700">
            <a:solidFill>
              <a:srgbClr val="E1E6EB"/>
            </a:solidFill>
            <a:prstDash val="solid"/>
          </a:ln>
        </p:spPr>
      </p:sp>
      <p:sp>
        <p:nvSpPr>
          <p:cNvPr id="26" name="Text 24"/>
          <p:cNvSpPr txBox="1"/>
          <p:nvPr/>
        </p:nvSpPr>
        <p:spPr>
          <a:xfrm>
            <a:off x="329184" y="4392168"/>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5 · Du får veta i förväg om något ska delas</a:t>
            </a:r>
            <a:endParaRPr lang="en-US" sz="1400" dirty="0"/>
          </a:p>
        </p:txBody>
      </p:sp>
      <p:sp>
        <p:nvSpPr>
          <p:cNvPr id="27" name="Text 25"/>
          <p:cNvSpPr txBox="1"/>
          <p:nvPr/>
        </p:nvSpPr>
        <p:spPr>
          <a:xfrm>
            <a:off x="6233008" y="4392168"/>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”Vissa texter är bara dina. Ibland delar vi en mening med varandra.”</a:t>
            </a:r>
            <a:endParaRPr lang="en-US" sz="1400" dirty="0"/>
          </a:p>
        </p:txBody>
      </p:sp>
      <p:sp>
        <p:nvSpPr>
          <p:cNvPr id="28" name="Shape 26"/>
          <p:cNvSpPr/>
          <p:nvPr/>
        </p:nvSpPr>
        <p:spPr>
          <a:xfrm>
            <a:off x="192024" y="5044440"/>
            <a:ext cx="11807647" cy="13716"/>
          </a:xfrm>
          <a:prstGeom prst="rect">
            <a:avLst/>
          </a:prstGeom>
          <a:solidFill>
            <a:srgbClr val="E1E6EB"/>
          </a:solidFill>
          <a:ln w="12700">
            <a:solidFill>
              <a:srgbClr val="E1E6EB"/>
            </a:solidFill>
            <a:prstDash val="solid"/>
          </a:ln>
        </p:spPr>
      </p:sp>
      <p:sp>
        <p:nvSpPr>
          <p:cNvPr id="29" name="Text 27"/>
          <p:cNvSpPr txBox="1"/>
          <p:nvPr/>
        </p:nvSpPr>
        <p:spPr>
          <a:xfrm>
            <a:off x="329184" y="5044440"/>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6 · Det viktiga är att du skriver</a:t>
            </a:r>
            <a:endParaRPr lang="en-US" sz="1400" dirty="0"/>
          </a:p>
        </p:txBody>
      </p:sp>
      <p:sp>
        <p:nvSpPr>
          <p:cNvPr id="30" name="Text 28"/>
          <p:cNvSpPr txBox="1"/>
          <p:nvPr/>
        </p:nvSpPr>
        <p:spPr>
          <a:xfrm>
            <a:off x="6233008" y="5044440"/>
            <a:ext cx="5629504" cy="652272"/>
          </a:xfrm>
          <a:prstGeom prst="rect">
            <a:avLst/>
          </a:prstGeom>
          <a:noFill/>
          <a:ln/>
        </p:spPr>
        <p:txBody>
          <a:bodyPr wrap="square" lIns="0" tIns="0" rIns="0" bIns="0" rtlCol="0" anchor="ctr"/>
          <a:lstStyle/>
          <a:p>
            <a:pPr algn="l" indent="0" marL="0">
              <a:buNone/>
            </a:pPr>
            <a:r>
              <a:rPr lang="en-US" sz="1400" dirty="0">
                <a:solidFill>
                  <a:srgbClr val="14202B"/>
                </a:solidFill>
                <a:latin typeface="Calibri" pitchFamily="34" charset="0"/>
                <a:ea typeface="Calibri" pitchFamily="34" charset="-122"/>
                <a:cs typeface="Calibri" pitchFamily="34" charset="-120"/>
              </a:rPr>
              <a:t>”Skriv och se vart det leder. Låt inte pennan stanna, även när det är trögt. Skriv vad du ser, hör, tänker och känner.”</a:t>
            </a:r>
            <a:endParaRPr lang="en-US" sz="1400" dirty="0"/>
          </a:p>
        </p:txBody>
      </p:sp>
      <p:sp>
        <p:nvSpPr>
          <p:cNvPr id="31" name="Shape 29"/>
          <p:cNvSpPr/>
          <p:nvPr/>
        </p:nvSpPr>
        <p:spPr>
          <a:xfrm>
            <a:off x="192024" y="5696712"/>
            <a:ext cx="11807647" cy="13716"/>
          </a:xfrm>
          <a:prstGeom prst="rect">
            <a:avLst/>
          </a:prstGeom>
          <a:solidFill>
            <a:srgbClr val="E1E6EB"/>
          </a:solidFill>
          <a:ln w="12700">
            <a:solidFill>
              <a:srgbClr val="E1E6EB"/>
            </a:solidFill>
            <a:prstDash val="solid"/>
          </a:ln>
        </p:spPr>
      </p:sp>
      <p:sp>
        <p:nvSpPr>
          <p:cNvPr id="32" name="Shape 30"/>
          <p:cNvSpPr/>
          <p:nvPr/>
        </p:nvSpPr>
        <p:spPr>
          <a:xfrm>
            <a:off x="0" y="5833872"/>
            <a:ext cx="12191695" cy="822960"/>
          </a:xfrm>
          <a:prstGeom prst="rect">
            <a:avLst/>
          </a:prstGeom>
          <a:solidFill>
            <a:srgbClr val="FBF3E4"/>
          </a:solidFill>
          <a:ln w="12700">
            <a:solidFill>
              <a:srgbClr val="FBF3E4"/>
            </a:solidFill>
            <a:prstDash val="solid"/>
          </a:ln>
        </p:spPr>
      </p:sp>
      <p:sp>
        <p:nvSpPr>
          <p:cNvPr id="33" name="Shape 31"/>
          <p:cNvSpPr/>
          <p:nvPr/>
        </p:nvSpPr>
        <p:spPr>
          <a:xfrm>
            <a:off x="0" y="5833872"/>
            <a:ext cx="12191695" cy="18288"/>
          </a:xfrm>
          <a:prstGeom prst="rect">
            <a:avLst/>
          </a:prstGeom>
          <a:solidFill>
            <a:srgbClr val="14202B"/>
          </a:solidFill>
          <a:ln w="12700">
            <a:solidFill>
              <a:srgbClr val="14202B"/>
            </a:solidFill>
            <a:prstDash val="solid"/>
          </a:ln>
        </p:spPr>
      </p:sp>
      <p:sp>
        <p:nvSpPr>
          <p:cNvPr id="34" name="Text 32"/>
          <p:cNvSpPr txBox="1"/>
          <p:nvPr/>
        </p:nvSpPr>
        <p:spPr>
          <a:xfrm>
            <a:off x="420624" y="5925312"/>
            <a:ext cx="11350447" cy="640080"/>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Ur Skriv! (Fohlin och Wilson, utkommer 2027).</a:t>
            </a:r>
            <a:endParaRPr lang="en-US" sz="1250" dirty="0"/>
          </a:p>
        </p:txBody>
      </p:sp>
      <p:sp>
        <p:nvSpPr>
          <p:cNvPr id="35" name="Text 3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niclasfohlin.se/stodundervisning/kortskrivning-skriv-varje-dag/lathund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KORTKRAV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att säga</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Alla har något att skriva utan att kunna något i förväg.</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KORTKRAV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Många svar</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Tjugo elever skriver tjugo olika texter.</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KORTKRAV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Väcker något</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Kortet väcker en tanke, lust, längtan, sorg eller förundran.</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Skrivkorten.</a:t>
            </a:r>
            <a:pPr algn="l" indent="0" marL="0">
              <a:buNone/>
            </a:pPr>
            <a:r>
              <a:rPr lang="en-US" sz="1225" dirty="0">
                <a:solidFill>
                  <a:srgbClr val="14202B"/>
                </a:solidFill>
                <a:latin typeface="Calibri" pitchFamily="34" charset="0"/>
                <a:ea typeface="Calibri" pitchFamily="34" charset="-122"/>
                <a:cs typeface="Calibri" pitchFamily="34" charset="-120"/>
              </a:rPr>
              <a:t> Korten på nivåerna Bas, Medel och Avancerat, på sidan Ta fram ett skrivkort, som du når från metodens sida.</a:t>
            </a:r>
            <a:endParaRPr lang="en-US" sz="1225" dirty="0"/>
          </a:p>
        </p:txBody>
      </p:sp>
      <p:sp>
        <p:nvSpPr>
          <p:cNvPr id="22" name="Text 20"/>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Börja här.</a:t>
            </a:r>
            <a:pPr algn="l" indent="0" marL="0">
              <a:buNone/>
            </a:pPr>
            <a:r>
              <a:rPr lang="en-US" sz="1225" dirty="0">
                <a:solidFill>
                  <a:srgbClr val="14202B"/>
                </a:solidFill>
                <a:latin typeface="Calibri" pitchFamily="34" charset="0"/>
                <a:ea typeface="Calibri" pitchFamily="34" charset="-122"/>
                <a:cs typeface="Calibri" pitchFamily="34" charset="-120"/>
              </a:rPr>
              <a:t> Tio kort per nivå som förslag till de tio första passen, under Materialet på metodens sida, med en början att låna.</a:t>
            </a:r>
            <a:endParaRPr lang="en-US" sz="1225" dirty="0"/>
          </a:p>
        </p:txBody>
      </p:sp>
      <p:sp>
        <p:nvSpPr>
          <p:cNvPr id="23" name="Text 21"/>
          <p:cNvSpPr txBox="1"/>
          <p:nvPr/>
        </p:nvSpPr>
        <p:spPr>
          <a:xfrm>
            <a:off x="420624" y="3191891"/>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Skrivlistan.</a:t>
            </a:r>
            <a:pPr algn="l" indent="0" marL="0">
              <a:buNone/>
            </a:pPr>
            <a:r>
              <a:rPr lang="en-US" sz="1225" dirty="0">
                <a:solidFill>
                  <a:srgbClr val="14202B"/>
                </a:solidFill>
                <a:latin typeface="Calibri" pitchFamily="34" charset="0"/>
                <a:ea typeface="Calibri" pitchFamily="34" charset="-122"/>
                <a:cs typeface="Calibri" pitchFamily="34" charset="-120"/>
              </a:rPr>
              <a:t> Mallen Min skrivlista finns i planeringsmallarna på metodens sida. En per elev.</a:t>
            </a:r>
            <a:endParaRPr lang="en-US" sz="1225" dirty="0"/>
          </a:p>
        </p:txBody>
      </p:sp>
      <p:sp>
        <p:nvSpPr>
          <p:cNvPr id="24" name="Text 22"/>
          <p:cNvSpPr txBox="1"/>
          <p:nvPr/>
        </p:nvSpPr>
        <p:spPr>
          <a:xfrm>
            <a:off x="420624" y="370884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När delandet växer.</a:t>
            </a:r>
            <a:pPr algn="l" indent="0" marL="0">
              <a:buNone/>
            </a:pPr>
            <a:r>
              <a:rPr lang="en-US" sz="1225" dirty="0">
                <a:solidFill>
                  <a:srgbClr val="14202B"/>
                </a:solidFill>
                <a:latin typeface="Calibri" pitchFamily="34" charset="0"/>
                <a:ea typeface="Calibri" pitchFamily="34" charset="-122"/>
                <a:cs typeface="Calibri" pitchFamily="34" charset="-120"/>
              </a:rPr>
              <a:t> Se tabellen Från delande till en klass med skribenter i metoden.</a:t>
            </a:r>
            <a:endParaRPr lang="en-US" sz="1225" dirty="0"/>
          </a:p>
        </p:txBody>
      </p:sp>
      <p:sp>
        <p:nvSpPr>
          <p:cNvPr id="25" name="Shape 23"/>
          <p:cNvSpPr/>
          <p:nvPr/>
        </p:nvSpPr>
        <p:spPr>
          <a:xfrm>
            <a:off x="420624" y="4690872"/>
            <a:ext cx="5641848" cy="1965960"/>
          </a:xfrm>
          <a:prstGeom prst="rect">
            <a:avLst/>
          </a:prstGeom>
          <a:solidFill>
            <a:srgbClr val="FFFFFF"/>
          </a:solidFill>
          <a:ln w="12700">
            <a:solidFill>
              <a:srgbClr val="14202B"/>
            </a:solidFill>
            <a:prstDash val="solid"/>
          </a:ln>
        </p:spPr>
      </p:sp>
      <p:sp>
        <p:nvSpPr>
          <p:cNvPr id="26" name="Shape 24"/>
          <p:cNvSpPr/>
          <p:nvPr/>
        </p:nvSpPr>
        <p:spPr>
          <a:xfrm>
            <a:off x="429768" y="4700016"/>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skrivbok och en penna till varje elev</a:t>
            </a:r>
            <a:endParaRPr lang="en-US" sz="1200" dirty="0"/>
          </a:p>
        </p:txBody>
      </p:sp>
      <p:sp>
        <p:nvSpPr>
          <p:cNvPr id="29" name="Text 27"/>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Dagens skrivkort, på skärmen eller utskrivet</a:t>
            </a:r>
            <a:endParaRPr lang="en-US" sz="1200" dirty="0"/>
          </a:p>
        </p:txBody>
      </p:sp>
      <p:sp>
        <p:nvSpPr>
          <p:cNvPr id="30" name="Text 28"/>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Högen med de kort gruppen har haft</a:t>
            </a:r>
            <a:endParaRPr lang="en-US" sz="1200" dirty="0"/>
          </a:p>
        </p:txBody>
      </p:sp>
      <p:sp>
        <p:nvSpPr>
          <p:cNvPr id="31" name="Text 29"/>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klocka som alla ser</a:t>
            </a:r>
            <a:endParaRPr lang="en-US" sz="1200" dirty="0"/>
          </a:p>
        </p:txBody>
      </p:sp>
      <p:sp>
        <p:nvSpPr>
          <p:cNvPr id="32" name="Text 30"/>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bunt lösa papper</a:t>
            </a:r>
            <a:endParaRPr lang="en-US" sz="1200" dirty="0"/>
          </a:p>
        </p:txBody>
      </p:sp>
      <p:sp>
        <p:nvSpPr>
          <p:cNvPr id="33" name="Shape 31"/>
          <p:cNvSpPr/>
          <p:nvPr/>
        </p:nvSpPr>
        <p:spPr>
          <a:xfrm>
            <a:off x="6647688" y="1892808"/>
            <a:ext cx="5120640" cy="1971294"/>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FÖRSTA PASSET</a:t>
            </a:r>
            <a:endParaRPr lang="en-US" sz="1200" dirty="0"/>
          </a:p>
        </p:txBody>
      </p:sp>
      <p:sp>
        <p:nvSpPr>
          <p:cNvPr id="36" name="Text 34"/>
          <p:cNvSpPr txBox="1"/>
          <p:nvPr/>
        </p:nvSpPr>
        <p:spPr>
          <a:xfrm>
            <a:off x="6793992" y="231343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Varje elev har en skrivbok med Min skrivlista vikt och inklistrad längst bak, och jag har en egen.</a:t>
            </a:r>
            <a:endParaRPr lang="en-US" sz="1100" dirty="0"/>
          </a:p>
        </p:txBody>
      </p:sp>
      <p:sp>
        <p:nvSpPr>
          <p:cNvPr id="37" name="Text 35"/>
          <p:cNvSpPr txBox="1"/>
          <p:nvPr/>
        </p:nvSpPr>
        <p:spPr>
          <a:xfrm>
            <a:off x="6793992" y="2699258"/>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Gruppens kort 1 i Börja här och kort 1 från en annan nivå går att visa för alla, och klockan syns.</a:t>
            </a:r>
            <a:endParaRPr lang="en-US" sz="1100" dirty="0"/>
          </a:p>
        </p:txBody>
      </p:sp>
      <p:sp>
        <p:nvSpPr>
          <p:cNvPr id="38" name="Text 36"/>
          <p:cNvSpPr txBox="1"/>
          <p:nvPr/>
        </p:nvSpPr>
        <p:spPr>
          <a:xfrm>
            <a:off x="6793992" y="308508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Lösa papper och en papperskorg står framme, och ett blad med ”Jag ser …” sitter på väggen.</a:t>
            </a:r>
            <a:endParaRPr lang="en-US" sz="1100" dirty="0"/>
          </a:p>
        </p:txBody>
      </p:sp>
      <p:sp>
        <p:nvSpPr>
          <p:cNvPr id="39" name="Text 37"/>
          <p:cNvSpPr txBox="1"/>
          <p:nvPr/>
        </p:nvSpPr>
        <p:spPr>
          <a:xfrm>
            <a:off x="6793992" y="347091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Jag har tänkt ut min första mening till gruppens kort 1.</a:t>
            </a:r>
            <a:endParaRPr lang="en-US" sz="1100" dirty="0"/>
          </a:p>
        </p:txBody>
      </p:sp>
      <p:sp>
        <p:nvSpPr>
          <p:cNvPr id="40" name="Shape 38"/>
          <p:cNvSpPr/>
          <p:nvPr/>
        </p:nvSpPr>
        <p:spPr>
          <a:xfrm>
            <a:off x="6647688" y="4065270"/>
            <a:ext cx="5120640" cy="2591562"/>
          </a:xfrm>
          <a:prstGeom prst="rect">
            <a:avLst/>
          </a:prstGeom>
          <a:solidFill>
            <a:srgbClr val="FFFFFF"/>
          </a:solidFill>
          <a:ln w="12700">
            <a:solidFill>
              <a:srgbClr val="14202B"/>
            </a:solidFill>
            <a:prstDash val="solid"/>
          </a:ln>
        </p:spPr>
      </p:sp>
      <p:sp>
        <p:nvSpPr>
          <p:cNvPr id="41" name="Shape 39"/>
          <p:cNvSpPr/>
          <p:nvPr/>
        </p:nvSpPr>
        <p:spPr>
          <a:xfrm>
            <a:off x="6656832" y="4074414"/>
            <a:ext cx="5102352" cy="310896"/>
          </a:xfrm>
          <a:prstGeom prst="rect">
            <a:avLst/>
          </a:prstGeom>
          <a:solidFill>
            <a:srgbClr val="14202B"/>
          </a:solidFill>
          <a:ln w="12700">
            <a:solidFill>
              <a:srgbClr val="14202B"/>
            </a:solidFill>
            <a:prstDash val="solid"/>
          </a:ln>
        </p:spPr>
      </p:sp>
      <p:sp>
        <p:nvSpPr>
          <p:cNvPr id="42" name="Text 40"/>
          <p:cNvSpPr txBox="1"/>
          <p:nvPr/>
        </p:nvSpPr>
        <p:spPr>
          <a:xfrm>
            <a:off x="6784848" y="4129278"/>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3" name="Text 41"/>
          <p:cNvSpPr txBox="1"/>
          <p:nvPr/>
        </p:nvSpPr>
        <p:spPr>
          <a:xfrm>
            <a:off x="6793992" y="4485894"/>
            <a:ext cx="4846320" cy="742315"/>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Veckans sista pass:</a:t>
            </a:r>
            <a:pPr algn="l" indent="0" marL="0">
              <a:buNone/>
            </a:pPr>
            <a:r>
              <a:rPr lang="en-US" sz="1025" dirty="0">
                <a:solidFill>
                  <a:srgbClr val="14202B"/>
                </a:solidFill>
                <a:latin typeface="Calibri" pitchFamily="34" charset="0"/>
                <a:ea typeface="Calibri" pitchFamily="34" charset="-122"/>
                <a:cs typeface="Calibri" pitchFamily="34" charset="-120"/>
              </a:rPr>
              <a:t> Säg ”streck” efter tre minuter. Alla drar ett streck och skriver vidare. När klockan ringer räknar eleven orden före strecket, fyller i Min skrivlista, jämför med förra talet och sätter en stjärna vid en text. Sedan Dela. Passet blir två till tre minuter längre.</a:t>
            </a:r>
            <a:endParaRPr lang="en-US" sz="1025" dirty="0"/>
          </a:p>
        </p:txBody>
      </p:sp>
      <p:sp>
        <p:nvSpPr>
          <p:cNvPr id="44" name="Text 42"/>
          <p:cNvSpPr txBox="1"/>
          <p:nvPr/>
        </p:nvSpPr>
        <p:spPr>
          <a:xfrm>
            <a:off x="6793992" y="5283073"/>
            <a:ext cx="4846320" cy="579596"/>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Du noterar efter varje pass:</a:t>
            </a:r>
            <a:pPr algn="l" indent="0" marL="0">
              <a:buNone/>
            </a:pPr>
            <a:r>
              <a:rPr lang="en-US" sz="1025" dirty="0">
                <a:solidFill>
                  <a:srgbClr val="14202B"/>
                </a:solidFill>
                <a:latin typeface="Calibri" pitchFamily="34" charset="0"/>
                <a:ea typeface="Calibri" pitchFamily="34" charset="-122"/>
                <a:cs typeface="Calibri" pitchFamily="34" charset="-120"/>
              </a:rPr>
              <a:t> Vilka som inte började inom en minut, vem som suddade eller frågade om stavningen, vilka som slutade före klockan, hur många som stod över i Dela, och nästa skrivtid.</a:t>
            </a:r>
            <a:endParaRPr lang="en-US" sz="1025" dirty="0"/>
          </a:p>
        </p:txBody>
      </p:sp>
      <p:sp>
        <p:nvSpPr>
          <p:cNvPr id="45" name="Text 43"/>
          <p:cNvSpPr txBox="1"/>
          <p:nvPr/>
        </p:nvSpPr>
        <p:spPr>
          <a:xfrm>
            <a:off x="6793992" y="5917533"/>
            <a:ext cx="4846320" cy="579596"/>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Vecka 6:</a:t>
            </a:r>
            <a:pPr algn="l" indent="0" marL="0">
              <a:buNone/>
            </a:pPr>
            <a:r>
              <a:rPr lang="en-US" sz="1025" dirty="0">
                <a:solidFill>
                  <a:srgbClr val="14202B"/>
                </a:solidFill>
                <a:latin typeface="Calibri" pitchFamily="34" charset="0"/>
                <a:ea typeface="Calibri" pitchFamily="34" charset="-122"/>
                <a:cs typeface="Calibri" pitchFamily="34" charset="-120"/>
              </a:rPr>
              <a:t> Veckans första pass är Skriv igen. Eleven läser en stjärnmärkt text i stället för dagens kort. Säg: ”Skriv nytt om samma sak.” I Dela säger eleven vad som är nytt.</a:t>
            </a:r>
            <a:endParaRPr lang="en-US" sz="1025" dirty="0"/>
          </a:p>
        </p:txBody>
      </p:sp>
      <p:sp>
        <p:nvSpPr>
          <p:cNvPr id="46" name="Text 4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niclasfohlin.se/stodundervisning/kortskrivning-skriv-varje-dag/lathund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Kortskrivning: skriv varje dag</dc:title>
  <dc:subject>Varje dag skriver gruppen eller klassen utifrån dagens skrivkort: en bild som sätter igång en berättelse, eller ett citat. Den som vill läser sedan en rad för en kamrat. Ingen rättar, och inget kan bli fel. Dagens kort slumpar du fram ur skrivkorten, och det visas stort med en klocka som alla ser.</dc:subject>
  <dc:creator>Niclas Fohlin</dc:creator>
  <cp:lastModifiedBy>Niclas Fohlin</cp:lastModifiedBy>
  <cp:revision>1</cp:revision>
  <dcterms:created xsi:type="dcterms:W3CDTF">2026-10-28T00:00:00Z</dcterms:created>
  <dcterms:modified xsi:type="dcterms:W3CDTF">2026-10-28T00:00:00Z</dcterms:modified>
</cp:coreProperties>
</file>