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Läslistor i grupp, metoden. Ett körschema för 15-minuterspass i liten grupp där läraren modellerar, gruppen körläser och eleverna läser i par, samma rörelse varje gång. För elever i F–3 som behöver stöd i avkodningen. En läslista i veckan under sex till åtta veckor, med sju färdiga listor från bokstäver och ljud till meningar. © Niclas Fohlin · niclasfohlin.se/stodundervisning/laslistor-i-grupp/lathund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Läslistor i grupp, ett pass steg för steg med ett exempel. © Niclas Fohlin · niclasfohlin.se/stodundervisning/laslistor-i-grupp/lathund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Läslistor i grupp, mallen som används under passet. © Niclas Fohlin · niclasfohlin.se/stodundervisning/laslistor-i-grupp/lathund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Läslistor i grupp, materialet: krav, var det finns, vad som ligger på bordet, checklistan och uppföljningen. © Niclas Fohlin · niclasfohlin.se/stodundervisning/laslistor-i-grupp/lathund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Läslistor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till tio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Fyra till fem dagar i veckan i sex till åtta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läslista i veckan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749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Läslistor utvecklar avkodningen genom strukturerad och upprepad läsning, för elever i F–3 som gissar sig fram eller har svårt att ljuda ihop ord. Arbetet följer alltid samma rörelse: läraren modellerar, gruppen körläser och eleverna läser i par. Det är rörelsen som är metoden.</a:t>
            </a:r>
            <a:endParaRPr lang="en-US" sz="12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lista i veckan, 15 minuter per pass. Tiderna i tabellen gäller från vecka 4, när passet avslutas med några minuter i en riktig bok som ni läser och pratar om. Vecka 1–3 är passet bara listan: modellering 0–3 minuter, körläsning 3–6, parläsning 6–14 och avslutning den sista minuten.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0624" y="3632835"/>
            <a:ext cx="5382616" cy="1922145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641979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696843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401688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Rörelsen är metoden.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Modellering, körläsning och parläsning, i den ordningen, varje gång.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505198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Återkoppla direkt.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Det är den snabba feedbacken, inte listan, som utvecklar avkodningen.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99351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Listan är ett komplement.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Riktiga böcker varje vecka, från vecka 4 i slutet av passet.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69214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948172"/>
            <a:ext cx="5519776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visar (eleverna lyssnar) → alla tillsammans (i lärarens tempo) → i par (en pekar, en läser, läraren cirkulerar) → alla tillsammans igen (det viktigaste, och från vecka 4 boken)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FYRA STEGEN · VAD DU GÖR OCH SÄGER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2112264"/>
            <a:ext cx="1600200" cy="89177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8656" y="2112264"/>
            <a:ext cx="9144" cy="891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Modellering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6525616" y="2468880"/>
            <a:ext cx="1371600" cy="507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0–2 min. Ljuda, bind ihop och läs ordet i normal takt.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8134960" y="2203704"/>
            <a:ext cx="3508096" cy="754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”Lyssna när jag ljudar: sss-t-eee-nnn. Sten.”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”Här är det lätt att tappa ett ljud. Hör ni vilket?”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6388456" y="3004042"/>
            <a:ext cx="1600200" cy="89177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8456" y="300404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88656" y="3004042"/>
            <a:ext cx="9144" cy="891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525616" y="3095482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Körläsning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6525616" y="3360658"/>
            <a:ext cx="1371600" cy="507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min. Alla läser samma ord i ditt tempo.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134960" y="3095482"/>
            <a:ext cx="3508096" cy="754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”Alla tillsammans, i min takt.”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 läser kolumnen en gång till.”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6388456" y="3895820"/>
            <a:ext cx="1600200" cy="89177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88456" y="3895820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8656" y="3895820"/>
            <a:ext cx="9144" cy="891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525616" y="3987260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Parläsning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525616" y="4252436"/>
            <a:ext cx="1371600" cy="507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4–10 min. En pekar, en läser, byt roller. Du cirkulerar.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8134960" y="3987260"/>
            <a:ext cx="3508096" cy="754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”Du ljudade hela vägen fram till sista ljudet.”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”Läs om hela ordet från början.”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6388456" y="4787598"/>
            <a:ext cx="1600200" cy="89177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4787598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88656" y="4787598"/>
            <a:ext cx="9144" cy="891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25616" y="4879038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Avslutning</a:t>
            </a:r>
            <a:endParaRPr lang="en-US" sz="1150" dirty="0"/>
          </a:p>
        </p:txBody>
      </p:sp>
      <p:sp>
        <p:nvSpPr>
          <p:cNvPr id="56" name="Text 54"/>
          <p:cNvSpPr txBox="1"/>
          <p:nvPr/>
        </p:nvSpPr>
        <p:spPr>
          <a:xfrm>
            <a:off x="6525616" y="5144214"/>
            <a:ext cx="1371600" cy="507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 min. Det viktigaste, sedan boken från vecka 4.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8134960" y="4879038"/>
            <a:ext cx="3508096" cy="754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”Nu läser vi ordet tillsammans.”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tror ni händer sen?”</a:t>
            </a:r>
            <a:endParaRPr lang="en-US" sz="1275" dirty="0"/>
          </a:p>
        </p:txBody>
      </p:sp>
      <p:sp>
        <p:nvSpPr>
          <p:cNvPr id="58" name="Shape 56"/>
          <p:cNvSpPr/>
          <p:nvPr/>
        </p:nvSpPr>
        <p:spPr>
          <a:xfrm>
            <a:off x="6388456" y="1792224"/>
            <a:ext cx="5382616" cy="3887153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388456" y="5834825"/>
            <a:ext cx="5382616" cy="822008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388456" y="5834825"/>
            <a:ext cx="36576" cy="822008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580480" y="5944553"/>
            <a:ext cx="5016856" cy="60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Bekräfta, korrigera och ge stöd direkt när det händer. Korrigera kort: säg rätt ljud och låt eleven läsa om hela ordet från början. Vid många fel: modellera ordet igen och körläs det på nytt.</a:t>
            </a:r>
            <a:endParaRPr lang="en-US" sz="1150" dirty="0"/>
          </a:p>
        </p:txBody>
      </p:sp>
      <p:sp>
        <p:nvSpPr>
          <p:cNvPr id="62" name="Text 6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niclasfohlin.se/stodundervisning/laslistor-i-grupp/lathund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vecka 5, konsonantmöten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FYRA ELEVER, ÅK 1, LÄSLISTA 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363931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3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modellerar fem ord ur första kolumnen: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”sss-t-eee-nnn. Sten. Här är det lätt att tappa ett ljud. Hör ni vilket?”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Eleverna lyssnar.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körläser kolumnen i lärarens tempo. Vid spik stannar kören. Läraren modellerar ordet igen, och de läser om kolumnen.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Alva pekar för Omar, Hiba pekar för Leon. Leon läser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”sen”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Hiba ljudar med Leon, och läraren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”Läs om hela ordet från början.”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Till Omar: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”Du ljudade hela vägen fram till sista ljudet.”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Paren byter roller.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modellerar mötet i sten och spik. Sedan en lättläst bok om en hund som gräver i sanden: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tror ni att hunden letar efter?”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Notering efteråt: Leon tappar t i st-orden, repetera i morgon.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873752"/>
            <a:ext cx="4818888" cy="91440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873752"/>
            <a:ext cx="36576" cy="91440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983480"/>
            <a:ext cx="44531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 ord ur första kolumnen att modellera. Listan kopierad till två par: Alva och Omar, Hiba och Leon. En lättläst bok framme till avslutningen.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listan en gång till och byt roller. Det är omläsningen av samma ord som ger flytet.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MINUTER, STEG FÖR STEG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108838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108838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275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951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Välj fyra till sex ord att modellera. Kopiera listan till varje par. Ta fram dagens bok.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505704"/>
            <a:ext cx="1325880" cy="108838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505704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505704"/>
            <a:ext cx="9144" cy="108838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597144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0–2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597144"/>
            <a:ext cx="4489704" cy="951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Modellering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Peka, ljuda och bind ihop. Tänk högt om det svåra. Eleverna lyssnar.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594087"/>
            <a:ext cx="1325880" cy="885977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594087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594087"/>
            <a:ext cx="9144" cy="885977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685527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</a:t>
            </a:r>
            <a:endParaRPr lang="en-US" sz="1275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685527"/>
            <a:ext cx="4489704" cy="748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Körläsning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läser samma ord i ditt tempo. Läs om kolumnen.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4480065"/>
            <a:ext cx="1325880" cy="108838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4480065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4480065"/>
            <a:ext cx="9144" cy="108838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4571505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4–10</a:t>
            </a:r>
            <a:endParaRPr lang="en-US" sz="1275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4571505"/>
            <a:ext cx="4489704" cy="951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Parläsning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pekar, en läser, byt roller. Du bekräftar, korrigerar och ger stöd.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5568448"/>
            <a:ext cx="1325880" cy="108838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5568448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13448" y="5568448"/>
            <a:ext cx="9144" cy="108838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824728" y="5659888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</a:t>
            </a:r>
            <a:endParaRPr lang="en-US" sz="1275" dirty="0"/>
          </a:p>
        </p:txBody>
      </p:sp>
      <p:sp>
        <p:nvSpPr>
          <p:cNvPr id="45" name="Text 43"/>
          <p:cNvSpPr txBox="1"/>
          <p:nvPr/>
        </p:nvSpPr>
        <p:spPr>
          <a:xfrm>
            <a:off x="7159752" y="5659888"/>
            <a:ext cx="4489704" cy="951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Avslutning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Modellera det viktigaste. Läs i boken och prata om vad som händer.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niclasfohlin.se/stodundervisning/laslistor-i-grupp/lathund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Läslistan vi läser i veckan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LÄSLISTA 4 · VECKA 5 · KONSONANTMÖTEN · LÄS KOLUMN FÖR KOLUMN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2024" y="114300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LÄS ORDEN, KOLUMN FÖR KOLUMN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92024" y="1417320"/>
            <a:ext cx="5766664" cy="2926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65176" y="1472184"/>
            <a:ext cx="167992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Möte först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2054830" y="1472184"/>
            <a:ext cx="187877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Möte först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043335" y="1472184"/>
            <a:ext cx="187877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Möte sist, kort vokal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92024" y="17099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65176" y="1764792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981678" y="170992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054830" y="176479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970183" y="170992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043335" y="176479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92024" y="2041906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92024" y="204190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65176" y="2096770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981678" y="204190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054830" y="209677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klok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970183" y="204190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043335" y="209677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häst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192024" y="2373884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65176" y="2428748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spik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1981678" y="2373884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054830" y="2428748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kniv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3970183" y="2373884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043335" y="2428748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192024" y="2705862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92024" y="270586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265176" y="2760726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snö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1981678" y="2705862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2054830" y="2760726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knä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3970183" y="2705862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043335" y="2760726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fisk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192024" y="3037840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265176" y="3092704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slut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1981678" y="3037840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2054830" y="3092704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3970183" y="3037840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4043335" y="3092704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192024" y="3369818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92024" y="336981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265176" y="3424682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1981678" y="336981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2054830" y="342468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3970183" y="336981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4043335" y="342468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192024" y="370179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265176" y="3756660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frö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1981678" y="370179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2054830" y="375666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400" dirty="0"/>
          </a:p>
        </p:txBody>
      </p:sp>
      <p:sp>
        <p:nvSpPr>
          <p:cNvPr id="58" name="Shape 56"/>
          <p:cNvSpPr/>
          <p:nvPr/>
        </p:nvSpPr>
        <p:spPr>
          <a:xfrm>
            <a:off x="3970183" y="370179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043335" y="375666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hals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192024" y="4033774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92024" y="4033774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265176" y="4088638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gris</a:t>
            </a:r>
            <a:endParaRPr lang="en-US" sz="1400" dirty="0"/>
          </a:p>
        </p:txBody>
      </p:sp>
      <p:sp>
        <p:nvSpPr>
          <p:cNvPr id="63" name="Shape 61"/>
          <p:cNvSpPr/>
          <p:nvPr/>
        </p:nvSpPr>
        <p:spPr>
          <a:xfrm>
            <a:off x="1981678" y="4033774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2054830" y="4088638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</a:t>
            </a:r>
            <a:endParaRPr lang="en-US" sz="1400" dirty="0"/>
          </a:p>
        </p:txBody>
      </p:sp>
      <p:sp>
        <p:nvSpPr>
          <p:cNvPr id="65" name="Shape 63"/>
          <p:cNvSpPr/>
          <p:nvPr/>
        </p:nvSpPr>
        <p:spPr>
          <a:xfrm>
            <a:off x="3970183" y="4033774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4043335" y="4088638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</a:t>
            </a:r>
            <a:endParaRPr lang="en-US" sz="1400" dirty="0"/>
          </a:p>
        </p:txBody>
      </p:sp>
      <p:sp>
        <p:nvSpPr>
          <p:cNvPr id="67" name="Shape 65"/>
          <p:cNvSpPr/>
          <p:nvPr/>
        </p:nvSpPr>
        <p:spPr>
          <a:xfrm>
            <a:off x="192024" y="436575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265176" y="4420616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</a:t>
            </a:r>
            <a:endParaRPr lang="en-US" sz="1400" dirty="0"/>
          </a:p>
        </p:txBody>
      </p:sp>
      <p:sp>
        <p:nvSpPr>
          <p:cNvPr id="69" name="Shape 67"/>
          <p:cNvSpPr/>
          <p:nvPr/>
        </p:nvSpPr>
        <p:spPr>
          <a:xfrm>
            <a:off x="1981678" y="4365752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2054830" y="4420616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brev</a:t>
            </a:r>
            <a:endParaRPr lang="en-US" sz="1400" dirty="0"/>
          </a:p>
        </p:txBody>
      </p:sp>
      <p:sp>
        <p:nvSpPr>
          <p:cNvPr id="71" name="Shape 69"/>
          <p:cNvSpPr/>
          <p:nvPr/>
        </p:nvSpPr>
        <p:spPr>
          <a:xfrm>
            <a:off x="3970183" y="4365752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4043335" y="4420616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</a:t>
            </a:r>
            <a:endParaRPr lang="en-US" sz="1400" dirty="0"/>
          </a:p>
        </p:txBody>
      </p:sp>
      <p:sp>
        <p:nvSpPr>
          <p:cNvPr id="73" name="Shape 71"/>
          <p:cNvSpPr/>
          <p:nvPr/>
        </p:nvSpPr>
        <p:spPr>
          <a:xfrm>
            <a:off x="192024" y="4697730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92024" y="4697730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265176" y="4752594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blå</a:t>
            </a:r>
            <a:endParaRPr lang="en-US" sz="1400" dirty="0"/>
          </a:p>
        </p:txBody>
      </p:sp>
      <p:sp>
        <p:nvSpPr>
          <p:cNvPr id="76" name="Shape 74"/>
          <p:cNvSpPr/>
          <p:nvPr/>
        </p:nvSpPr>
        <p:spPr>
          <a:xfrm>
            <a:off x="1981678" y="4697730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2054830" y="4752594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bror</a:t>
            </a:r>
            <a:endParaRPr lang="en-US" sz="1400" dirty="0"/>
          </a:p>
        </p:txBody>
      </p:sp>
      <p:sp>
        <p:nvSpPr>
          <p:cNvPr id="78" name="Shape 76"/>
          <p:cNvSpPr/>
          <p:nvPr/>
        </p:nvSpPr>
        <p:spPr>
          <a:xfrm>
            <a:off x="3970183" y="4697730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4043335" y="4752594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</a:t>
            </a:r>
            <a:endParaRPr lang="en-US" sz="1400" dirty="0"/>
          </a:p>
        </p:txBody>
      </p:sp>
      <p:sp>
        <p:nvSpPr>
          <p:cNvPr id="80" name="Shape 78"/>
          <p:cNvSpPr/>
          <p:nvPr/>
        </p:nvSpPr>
        <p:spPr>
          <a:xfrm>
            <a:off x="192024" y="502970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1" name="Text 79"/>
          <p:cNvSpPr txBox="1"/>
          <p:nvPr/>
        </p:nvSpPr>
        <p:spPr>
          <a:xfrm>
            <a:off x="265176" y="5084572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</a:t>
            </a:r>
            <a:endParaRPr lang="en-US" sz="1400" dirty="0"/>
          </a:p>
        </p:txBody>
      </p:sp>
      <p:sp>
        <p:nvSpPr>
          <p:cNvPr id="82" name="Shape 80"/>
          <p:cNvSpPr/>
          <p:nvPr/>
        </p:nvSpPr>
        <p:spPr>
          <a:xfrm>
            <a:off x="1981678" y="502970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3" name="Text 81"/>
          <p:cNvSpPr txBox="1"/>
          <p:nvPr/>
        </p:nvSpPr>
        <p:spPr>
          <a:xfrm>
            <a:off x="2054830" y="508457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glad</a:t>
            </a:r>
            <a:endParaRPr lang="en-US" sz="1400" dirty="0"/>
          </a:p>
        </p:txBody>
      </p:sp>
      <p:sp>
        <p:nvSpPr>
          <p:cNvPr id="84" name="Shape 82"/>
          <p:cNvSpPr/>
          <p:nvPr/>
        </p:nvSpPr>
        <p:spPr>
          <a:xfrm>
            <a:off x="3970183" y="5029708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5" name="Text 83"/>
          <p:cNvSpPr txBox="1"/>
          <p:nvPr/>
        </p:nvSpPr>
        <p:spPr>
          <a:xfrm>
            <a:off x="4043335" y="5084572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</a:t>
            </a:r>
            <a:endParaRPr lang="en-US" sz="1400" dirty="0"/>
          </a:p>
        </p:txBody>
      </p:sp>
      <p:sp>
        <p:nvSpPr>
          <p:cNvPr id="86" name="Shape 84"/>
          <p:cNvSpPr/>
          <p:nvPr/>
        </p:nvSpPr>
        <p:spPr>
          <a:xfrm>
            <a:off x="192024" y="5361686"/>
            <a:ext cx="5766664" cy="331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192024" y="536168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8" name="Text 86"/>
          <p:cNvSpPr txBox="1"/>
          <p:nvPr/>
        </p:nvSpPr>
        <p:spPr>
          <a:xfrm>
            <a:off x="265176" y="5416550"/>
            <a:ext cx="1661638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</a:t>
            </a:r>
            <a:endParaRPr lang="en-US" sz="1400" dirty="0"/>
          </a:p>
        </p:txBody>
      </p:sp>
      <p:sp>
        <p:nvSpPr>
          <p:cNvPr id="89" name="Shape 87"/>
          <p:cNvSpPr/>
          <p:nvPr/>
        </p:nvSpPr>
        <p:spPr>
          <a:xfrm>
            <a:off x="1981678" y="536168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0" name="Text 88"/>
          <p:cNvSpPr txBox="1"/>
          <p:nvPr/>
        </p:nvSpPr>
        <p:spPr>
          <a:xfrm>
            <a:off x="2054830" y="541655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grön</a:t>
            </a:r>
            <a:endParaRPr lang="en-US" sz="1400" dirty="0"/>
          </a:p>
        </p:txBody>
      </p:sp>
      <p:sp>
        <p:nvSpPr>
          <p:cNvPr id="91" name="Shape 89"/>
          <p:cNvSpPr/>
          <p:nvPr/>
        </p:nvSpPr>
        <p:spPr>
          <a:xfrm>
            <a:off x="3970183" y="5361686"/>
            <a:ext cx="9144" cy="331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2" name="Text 90"/>
          <p:cNvSpPr txBox="1"/>
          <p:nvPr/>
        </p:nvSpPr>
        <p:spPr>
          <a:xfrm>
            <a:off x="4043335" y="5416550"/>
            <a:ext cx="1860489" cy="25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vind</a:t>
            </a:r>
            <a:endParaRPr lang="en-US" sz="1400" dirty="0"/>
          </a:p>
        </p:txBody>
      </p:sp>
      <p:sp>
        <p:nvSpPr>
          <p:cNvPr id="93" name="Shape 91"/>
          <p:cNvSpPr/>
          <p:nvPr/>
        </p:nvSpPr>
        <p:spPr>
          <a:xfrm>
            <a:off x="192024" y="1417320"/>
            <a:ext cx="5766664" cy="4276344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6233008" y="1143000"/>
            <a:ext cx="5766664" cy="10363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233008" y="1143000"/>
            <a:ext cx="36576" cy="10363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96" name="Text 94"/>
          <p:cNvSpPr txBox="1"/>
          <p:nvPr/>
        </p:nvSpPr>
        <p:spPr>
          <a:xfrm>
            <a:off x="6425032" y="1252728"/>
            <a:ext cx="5400904" cy="81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Fokus: två konsonanter i följd, först i början av ordet och sedan i slutet. Vokalen blir kort i orden med möte på slutet: fisk, hand, häst. Lyssna efter att inget ljud tappas eller läggs till i mötet, som sen i stället för sten.</a:t>
            </a:r>
            <a:endParaRPr lang="en-US" sz="1200" dirty="0"/>
          </a:p>
        </p:txBody>
      </p:sp>
      <p:sp>
        <p:nvSpPr>
          <p:cNvPr id="97" name="Text 95"/>
          <p:cNvSpPr txBox="1"/>
          <p:nvPr/>
        </p:nvSpPr>
        <p:spPr>
          <a:xfrm>
            <a:off x="6233008" y="231648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SNABBMALL · Läslistor i grupp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>
            <a:off x="6233008" y="2609088"/>
            <a:ext cx="5766664" cy="301752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99" name="Text 97"/>
          <p:cNvSpPr txBox="1"/>
          <p:nvPr/>
        </p:nvSpPr>
        <p:spPr>
          <a:xfrm>
            <a:off x="6370168" y="2663952"/>
            <a:ext cx="54923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FÖRE PASSET</a:t>
            </a:r>
            <a:endParaRPr lang="en-US" sz="1200" dirty="0"/>
          </a:p>
        </p:txBody>
      </p:sp>
      <p:sp>
        <p:nvSpPr>
          <p:cNvPr id="100" name="Shape 98"/>
          <p:cNvSpPr/>
          <p:nvPr/>
        </p:nvSpPr>
        <p:spPr>
          <a:xfrm>
            <a:off x="6233008" y="2910840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233008" y="345287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6233008" y="2910840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153248" y="2910840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4" name="Text 102"/>
          <p:cNvSpPr txBox="1"/>
          <p:nvPr/>
        </p:nvSpPr>
        <p:spPr>
          <a:xfrm>
            <a:off x="6370168" y="2983992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lista och dagens kolumn</a:t>
            </a:r>
            <a:endParaRPr lang="en-US" sz="1150" dirty="0"/>
          </a:p>
        </p:txBody>
      </p:sp>
      <p:sp>
        <p:nvSpPr>
          <p:cNvPr id="105" name="Shape 103"/>
          <p:cNvSpPr/>
          <p:nvPr/>
        </p:nvSpPr>
        <p:spPr>
          <a:xfrm>
            <a:off x="6233008" y="3462020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6233008" y="400405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6233008" y="3462020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8153248" y="3462020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9" name="Text 107"/>
          <p:cNvSpPr txBox="1"/>
          <p:nvPr/>
        </p:nvSpPr>
        <p:spPr>
          <a:xfrm>
            <a:off x="6370168" y="3535172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 att modellera</a:t>
            </a:r>
            <a:endParaRPr lang="en-US" sz="1150" dirty="0"/>
          </a:p>
        </p:txBody>
      </p:sp>
      <p:sp>
        <p:nvSpPr>
          <p:cNvPr id="110" name="Shape 108"/>
          <p:cNvSpPr/>
          <p:nvPr/>
        </p:nvSpPr>
        <p:spPr>
          <a:xfrm>
            <a:off x="6233008" y="4013200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6233008" y="455523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6233008" y="4013200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8153248" y="4013200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6370168" y="4086352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Paren, och dagens bok</a:t>
            </a:r>
            <a:endParaRPr lang="en-US" sz="1150" dirty="0"/>
          </a:p>
        </p:txBody>
      </p:sp>
      <p:sp>
        <p:nvSpPr>
          <p:cNvPr id="115" name="Shape 113"/>
          <p:cNvSpPr/>
          <p:nvPr/>
        </p:nvSpPr>
        <p:spPr>
          <a:xfrm>
            <a:off x="6233008" y="4564380"/>
            <a:ext cx="5766664" cy="301752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16" name="Text 114"/>
          <p:cNvSpPr txBox="1"/>
          <p:nvPr/>
        </p:nvSpPr>
        <p:spPr>
          <a:xfrm>
            <a:off x="6370168" y="4619244"/>
            <a:ext cx="54923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EFTER PASSET · KORT NOTERING</a:t>
            </a:r>
            <a:endParaRPr lang="en-US" sz="1200" dirty="0"/>
          </a:p>
        </p:txBody>
      </p:sp>
      <p:sp>
        <p:nvSpPr>
          <p:cNvPr id="117" name="Shape 115"/>
          <p:cNvSpPr/>
          <p:nvPr/>
        </p:nvSpPr>
        <p:spPr>
          <a:xfrm>
            <a:off x="6233008" y="4866132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6233008" y="540816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6233008" y="4866132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8153248" y="4866132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1" name="Text 119"/>
          <p:cNvSpPr txBox="1"/>
          <p:nvPr/>
        </p:nvSpPr>
        <p:spPr>
          <a:xfrm>
            <a:off x="6370168" y="4939284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 och orddelar att repetera</a:t>
            </a:r>
            <a:endParaRPr lang="en-US" sz="1150" dirty="0"/>
          </a:p>
        </p:txBody>
      </p:sp>
      <p:sp>
        <p:nvSpPr>
          <p:cNvPr id="122" name="Shape 120"/>
          <p:cNvSpPr/>
          <p:nvPr/>
        </p:nvSpPr>
        <p:spPr>
          <a:xfrm>
            <a:off x="6233008" y="5417312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6233008" y="595934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6233008" y="5417312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8153248" y="5417312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6" name="Text 124"/>
          <p:cNvSpPr txBox="1"/>
          <p:nvPr/>
        </p:nvSpPr>
        <p:spPr>
          <a:xfrm>
            <a:off x="6370168" y="5490464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läser listan med flyt? Byter vi lista?</a:t>
            </a:r>
            <a:endParaRPr lang="en-US" sz="1150" dirty="0"/>
          </a:p>
        </p:txBody>
      </p:sp>
      <p:sp>
        <p:nvSpPr>
          <p:cNvPr id="127" name="Shape 125"/>
          <p:cNvSpPr/>
          <p:nvPr/>
        </p:nvSpPr>
        <p:spPr>
          <a:xfrm>
            <a:off x="6233008" y="5968492"/>
            <a:ext cx="5766664" cy="5511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6233008" y="65105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6233008" y="5968492"/>
            <a:ext cx="1920240" cy="5511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8153248" y="5968492"/>
            <a:ext cx="9144" cy="5511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31" name="Text 129"/>
          <p:cNvSpPr txBox="1"/>
          <p:nvPr/>
        </p:nvSpPr>
        <p:spPr>
          <a:xfrm>
            <a:off x="6370168" y="6041644"/>
            <a:ext cx="1691640" cy="441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modellerar jag i nästa avslutning?</a:t>
            </a:r>
            <a:endParaRPr lang="en-US" sz="1150" dirty="0"/>
          </a:p>
        </p:txBody>
      </p:sp>
      <p:sp>
        <p:nvSpPr>
          <p:cNvPr id="132" name="Shape 130"/>
          <p:cNvSpPr/>
          <p:nvPr/>
        </p:nvSpPr>
        <p:spPr>
          <a:xfrm>
            <a:off x="6233008" y="2609088"/>
            <a:ext cx="5766664" cy="3910584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133" name="Text 131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niclasfohlin.se/stodundervisning/laslistor-i-grupp/lathund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ett pass med läslistor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Riktiga ord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Vanliga svenska ord som eleverna känner igen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Ljudenligt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Inga mjuka k och g, sj- och tj-ljud, ng eller dubbelteckning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svårighet i taget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lista bygger vidare på den förra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LISTORNA OCH BÖCKERNA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656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Sju läslistor, en per vecka.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planeringsmallarna (Word), en lista per sida att kopiera till paren, och i avsnittet Läslistorna på metodsidan. Från bokstäver och ljud till meningar och text.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869406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Lättlästa böcker för F–3.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Nivåindelade serier som Kiwi, Stjärnsvenska och Beta Pedagog, till avslutningen från vecka 4.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386360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Egna listor.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Riktiga, vanliga och ljudenligt stavade ord, en ny svårighet per lista.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903313"/>
            <a:ext cx="5669280" cy="255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Byt lista först när flytet sitter.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0624" y="4690872"/>
            <a:ext cx="5641848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9768" y="4700016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57784" y="4754880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57784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läslista, en kopia per par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3328416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Listan stor, så att alla ser den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57784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Bokstavskort för att bygga ord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3328416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lättläst bok, från vecka 4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57784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Snabbmallen för noteringen efteråt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647688" y="1892808"/>
            <a:ext cx="5120640" cy="2404872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CHECKLISTA INFÖR PASSET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793992" y="231343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Valt veckans lista och läst den högt själv.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6793992" y="257860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Valt fyra till sex ord att modellera och dagens kolumn.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843784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listan till varje par.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3108960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Bestämt paren, och en trio vid udda antal.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3374136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Läst vad jag ska lyssna efter i veckans lista.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63931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Tagit fram en lättläst bok till avslutningen, från vecka 4.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90448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Lagt fram snabbmallen för noteringen efteråt.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647688" y="4498848"/>
            <a:ext cx="5120640" cy="215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656832" y="450799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784848" y="456285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6793992" y="4919472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insatsen: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Eleven läser Läslista start till Läslista 4 för dig, en minut per lista. Skriv upp rätt lästa ord och om eleven gissar, ljudar utan att binda ihop eller läser direkt.</a:t>
            </a:r>
            <a:endParaRPr lang="en-US" sz="975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530120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sex till åtta veckor: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Samma listor igen, en minut per lista. Jämför med starten. Läs också en kort text och fråga om innehållet: bär avkodningen fram till det texten handlar om?</a:t>
            </a:r>
            <a:endParaRPr lang="en-US" sz="97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6140768"/>
            <a:ext cx="4846320" cy="40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pass: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Vilka ord och orddelar behöver repeteras, och vem läser listan med flyt?</a:t>
            </a:r>
            <a:endParaRPr lang="en-US" sz="975" dirty="0"/>
          </a:p>
        </p:txBody>
      </p:sp>
      <p:sp>
        <p:nvSpPr>
          <p:cNvPr id="49" name="Text 4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niclasfohlin.se/stodundervisning/laslistor-i-grupp/lathund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Läslistor i grupp</dc:title>
  <dc:subject>Ett körschema för 15-minuterspass i liten grupp där läraren modellerar, gruppen körläser och eleverna läser i par, samma rörelse varje gång. För elever i F–3 som behöver stöd i avkodningen. En läslista i veckan under sex till åtta veckor, med sju färdiga listor från bokstäver och ljud till meningar.</dc:subject>
  <dc:creator>Niclas Fohlin</dc:creator>
  <cp:lastModifiedBy>Niclas Fohlin</cp:lastModifiedBy>
  <cp:revision>1</cp:revision>
  <dcterms:created xsi:type="dcterms:W3CDTF">2026-09-29T20:46:57Z</dcterms:created>
  <dcterms:modified xsi:type="dcterms:W3CDTF">2026-09-29T20:46:57Z</dcterms:modified>
</cp:coreProperties>
</file>