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notesMasterIdLst>
    <p:notesMasterId r:id="rId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notesMaster" Target="notesMasters/notesMaster1.xml"/><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Ljudlek i grupp, metoden. Eleverna hör, delar upp och sätter ihop ljuden i ord och kopplar dem till bokstäver. Varje pass börjar med fem minuter där alla sätter ihop och delar upp ord. Sedan kommer en lektion som du väljer ur lektionsbanken efter en kort kartläggning. Insatsen är för elever i F–2 som behöver stöd i att upptäcka språkljuden. © Niclas Fohlin · niclasfohlin.se/stodundervisning/ljudlek-i-grupp/lathund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Ljudlek i grupp, ett pass del för del med ett exempel. © Niclas Fohlin · niclasfohlin.se/stodundervisning/ljudlek-i-grupp/lathund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Ljudlek i grupp, mallen som används under passet. © Niclas Fohlin · niclasfohlin.se/stodundervisning/ljudlek-i-grupp/lathund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Ljudlek i grupp, materialet: krav, var det finns, vad som ligger på bordet, checklistan och uppföljningen. © Niclas Fohlin · niclasfohlin.se/stodundervisning/ljudlek-i-grupp/lathund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Ljudlek i grupp</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METODEN · 1/4</a:t>
            </a:r>
            <a:endParaRPr lang="en-US" sz="1275" dirty="0"/>
          </a:p>
        </p:txBody>
      </p:sp>
      <p:sp>
        <p:nvSpPr>
          <p:cNvPr id="6" name="Shape 4"/>
          <p:cNvSpPr/>
          <p:nvPr/>
        </p:nvSpPr>
        <p:spPr>
          <a:xfrm>
            <a:off x="0" y="603504"/>
            <a:ext cx="12191695" cy="749808"/>
          </a:xfrm>
          <a:prstGeom prst="rect">
            <a:avLst/>
          </a:prstGeom>
          <a:solidFill>
            <a:srgbClr val="F3F6FA"/>
          </a:solidFill>
          <a:ln w="12700">
            <a:solidFill>
              <a:srgbClr val="F3F6FA"/>
            </a:solidFill>
            <a:prstDash val="solid"/>
          </a:ln>
        </p:spPr>
      </p:sp>
      <p:sp>
        <p:nvSpPr>
          <p:cNvPr id="7" name="Shape 5"/>
          <p:cNvSpPr/>
          <p:nvPr/>
        </p:nvSpPr>
        <p:spPr>
          <a:xfrm>
            <a:off x="0" y="1335024"/>
            <a:ext cx="12191695" cy="18288"/>
          </a:xfrm>
          <a:prstGeom prst="rect">
            <a:avLst/>
          </a:prstGeom>
          <a:solidFill>
            <a:srgbClr val="14202B"/>
          </a:solidFill>
          <a:ln w="12700">
            <a:solidFill>
              <a:srgbClr val="14202B"/>
            </a:solidFill>
            <a:prstDash val="solid"/>
          </a:ln>
        </p:spPr>
      </p:sp>
      <p:sp>
        <p:nvSpPr>
          <p:cNvPr id="8" name="Text 6"/>
          <p:cNvSpPr txBox="1"/>
          <p:nvPr/>
        </p:nvSpPr>
        <p:spPr>
          <a:xfrm>
            <a:off x="420624"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PASSLÄNGD</a:t>
            </a:r>
            <a:endParaRPr lang="en-US" sz="1200" dirty="0"/>
          </a:p>
        </p:txBody>
      </p:sp>
      <p:sp>
        <p:nvSpPr>
          <p:cNvPr id="9" name="Text 7"/>
          <p:cNvSpPr txBox="1"/>
          <p:nvPr/>
        </p:nvSpPr>
        <p:spPr>
          <a:xfrm>
            <a:off x="420624"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30 minuter</a:t>
            </a:r>
            <a:endParaRPr lang="en-US" sz="1200" dirty="0"/>
          </a:p>
        </p:txBody>
      </p:sp>
      <p:sp>
        <p:nvSpPr>
          <p:cNvPr id="10" name="Shape 8"/>
          <p:cNvSpPr/>
          <p:nvPr/>
        </p:nvSpPr>
        <p:spPr>
          <a:xfrm>
            <a:off x="3125648" y="603504"/>
            <a:ext cx="9144" cy="731520"/>
          </a:xfrm>
          <a:prstGeom prst="rect">
            <a:avLst/>
          </a:prstGeom>
          <a:solidFill>
            <a:srgbClr val="E1E6EB"/>
          </a:solidFill>
          <a:ln w="12700">
            <a:solidFill>
              <a:srgbClr val="E1E6EB"/>
            </a:solidFill>
            <a:prstDash val="solid"/>
          </a:ln>
        </p:spPr>
      </p:sp>
      <p:sp>
        <p:nvSpPr>
          <p:cNvPr id="11" name="Text 9"/>
          <p:cNvSpPr txBox="1"/>
          <p:nvPr/>
        </p:nvSpPr>
        <p:spPr>
          <a:xfrm>
            <a:off x="3363392"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GRUPP</a:t>
            </a:r>
            <a:endParaRPr lang="en-US" sz="1200" dirty="0"/>
          </a:p>
        </p:txBody>
      </p:sp>
      <p:sp>
        <p:nvSpPr>
          <p:cNvPr id="12" name="Text 10"/>
          <p:cNvSpPr txBox="1"/>
          <p:nvPr/>
        </p:nvSpPr>
        <p:spPr>
          <a:xfrm>
            <a:off x="3363392"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2–12 elever</a:t>
            </a:r>
            <a:endParaRPr lang="en-US" sz="1200" dirty="0"/>
          </a:p>
        </p:txBody>
      </p:sp>
      <p:sp>
        <p:nvSpPr>
          <p:cNvPr id="13" name="Shape 11"/>
          <p:cNvSpPr/>
          <p:nvPr/>
        </p:nvSpPr>
        <p:spPr>
          <a:xfrm>
            <a:off x="6068416" y="603504"/>
            <a:ext cx="9144" cy="731520"/>
          </a:xfrm>
          <a:prstGeom prst="rect">
            <a:avLst/>
          </a:prstGeom>
          <a:solidFill>
            <a:srgbClr val="E1E6EB"/>
          </a:solidFill>
          <a:ln w="12700">
            <a:solidFill>
              <a:srgbClr val="E1E6EB"/>
            </a:solidFill>
            <a:prstDash val="solid"/>
          </a:ln>
        </p:spPr>
      </p:sp>
      <p:sp>
        <p:nvSpPr>
          <p:cNvPr id="14" name="Text 12"/>
          <p:cNvSpPr txBox="1"/>
          <p:nvPr/>
        </p:nvSpPr>
        <p:spPr>
          <a:xfrm>
            <a:off x="6306160"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FREKVENS</a:t>
            </a:r>
            <a:endParaRPr lang="en-US" sz="1200" dirty="0"/>
          </a:p>
        </p:txBody>
      </p:sp>
      <p:sp>
        <p:nvSpPr>
          <p:cNvPr id="15" name="Text 13"/>
          <p:cNvSpPr txBox="1"/>
          <p:nvPr/>
        </p:nvSpPr>
        <p:spPr>
          <a:xfrm>
            <a:off x="6306160"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Tre till fem pass i veckan i 10–12 veckor</a:t>
            </a:r>
            <a:endParaRPr lang="en-US" sz="1200" dirty="0"/>
          </a:p>
        </p:txBody>
      </p:sp>
      <p:sp>
        <p:nvSpPr>
          <p:cNvPr id="16" name="Shape 14"/>
          <p:cNvSpPr/>
          <p:nvPr/>
        </p:nvSpPr>
        <p:spPr>
          <a:xfrm>
            <a:off x="9011183" y="603504"/>
            <a:ext cx="9144" cy="731520"/>
          </a:xfrm>
          <a:prstGeom prst="rect">
            <a:avLst/>
          </a:prstGeom>
          <a:solidFill>
            <a:srgbClr val="E1E6EB"/>
          </a:solidFill>
          <a:ln w="12700">
            <a:solidFill>
              <a:srgbClr val="E1E6EB"/>
            </a:solidFill>
            <a:prstDash val="solid"/>
          </a:ln>
        </p:spPr>
      </p:sp>
      <p:sp>
        <p:nvSpPr>
          <p:cNvPr id="17" name="Text 15"/>
          <p:cNvSpPr txBox="1"/>
          <p:nvPr/>
        </p:nvSpPr>
        <p:spPr>
          <a:xfrm>
            <a:off x="9248927"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INNEHÅLL</a:t>
            </a:r>
            <a:endParaRPr lang="en-US" sz="1200" dirty="0"/>
          </a:p>
        </p:txBody>
      </p:sp>
      <p:sp>
        <p:nvSpPr>
          <p:cNvPr id="18" name="Text 16"/>
          <p:cNvSpPr txBox="1"/>
          <p:nvPr/>
        </p:nvSpPr>
        <p:spPr>
          <a:xfrm>
            <a:off x="9248927"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En lektion i taget, samma ljudstart varje pass</a:t>
            </a:r>
            <a:endParaRPr lang="en-US" sz="1200" dirty="0"/>
          </a:p>
        </p:txBody>
      </p:sp>
      <p:sp>
        <p:nvSpPr>
          <p:cNvPr id="19" name="Shape 17"/>
          <p:cNvSpPr/>
          <p:nvPr/>
        </p:nvSpPr>
        <p:spPr>
          <a:xfrm>
            <a:off x="6086704" y="1353312"/>
            <a:ext cx="18288" cy="5303520"/>
          </a:xfrm>
          <a:prstGeom prst="rect">
            <a:avLst/>
          </a:prstGeom>
          <a:solidFill>
            <a:srgbClr val="14202B"/>
          </a:solidFill>
          <a:ln w="12700">
            <a:solidFill>
              <a:srgbClr val="14202B"/>
            </a:solidFill>
            <a:prstDash val="solid"/>
          </a:ln>
        </p:spPr>
      </p:sp>
      <p:sp>
        <p:nvSpPr>
          <p:cNvPr id="20" name="Text 18"/>
          <p:cNvSpPr txBox="1"/>
          <p:nvPr/>
        </p:nvSpPr>
        <p:spPr>
          <a:xfrm>
            <a:off x="420624" y="1508760"/>
            <a:ext cx="551977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SÅ FUNGERAR INSATSEN</a:t>
            </a:r>
            <a:endParaRPr lang="en-US" sz="1200" dirty="0"/>
          </a:p>
        </p:txBody>
      </p:sp>
      <p:sp>
        <p:nvSpPr>
          <p:cNvPr id="21" name="Text 19"/>
          <p:cNvSpPr txBox="1"/>
          <p:nvPr/>
        </p:nvSpPr>
        <p:spPr>
          <a:xfrm>
            <a:off x="420624" y="1792224"/>
            <a:ext cx="5519776" cy="1847977"/>
          </a:xfrm>
          <a:prstGeom prst="rect">
            <a:avLst/>
          </a:prstGeom>
          <a:noFill/>
          <a:ln/>
        </p:spPr>
        <p:txBody>
          <a:bodyPr wrap="square" lIns="0" tIns="0" rIns="0" bIns="0" rtlCol="0" anchor="t"/>
          <a:lstStyle/>
          <a:p>
            <a:pPr algn="l" indent="0" marL="0">
              <a:spcAft>
                <a:spcPts val="800"/>
              </a:spcAft>
              <a:buNone/>
            </a:pPr>
            <a:r>
              <a:rPr lang="en-US" sz="1200" dirty="0">
                <a:solidFill>
                  <a:srgbClr val="14202B"/>
                </a:solidFill>
                <a:latin typeface="Calibri" pitchFamily="34" charset="0"/>
                <a:ea typeface="Calibri" pitchFamily="34" charset="-122"/>
                <a:cs typeface="Calibri" pitchFamily="34" charset="-120"/>
              </a:rPr>
              <a:t>Eleverna hör, delar upp och sätter ihop ljuden i ord och kopplar dem till bokstäver, så att de kan läsa och skriva korta ord. Du gör screeningen och ljudkollen, leder ljudstarten, tar en lektion i taget och noterar efter passet.</a:t>
            </a:r>
            <a:endParaRPr lang="en-US" sz="1200" dirty="0"/>
          </a:p>
          <a:p>
            <a:pPr algn="l" indent="0" marL="0">
              <a:spcAft>
                <a:spcPts val="800"/>
              </a:spcAft>
              <a:buNone/>
            </a:pPr>
            <a:r>
              <a:rPr lang="en-US" sz="1200" dirty="0">
                <a:solidFill>
                  <a:srgbClr val="14202B"/>
                </a:solidFill>
                <a:latin typeface="Calibri" pitchFamily="34" charset="0"/>
                <a:ea typeface="Calibri" pitchFamily="34" charset="-122"/>
                <a:cs typeface="Calibri" pitchFamily="34" charset="-120"/>
              </a:rPr>
              <a:t>Insatsen är för elever i F–2 som klarar högst nivå 4 i screeningen och för osäkra nybörjarläsare. Ljudkollen har en kort uppgift för varje förmåga i lektionsbanken. Eleven klarar uppgiften med minst tre rätt av fyra, i uppgift 4 minst åtta av de tio första bokstäverna, och gruppen börjar i den första förmågan där fler än hälften inte klarar den. Innan ljudkollen är gjord tar gruppen lektionen Första ljudet.</a:t>
            </a:r>
            <a:endParaRPr lang="en-US" sz="1200" dirty="0"/>
          </a:p>
        </p:txBody>
      </p:sp>
      <p:sp>
        <p:nvSpPr>
          <p:cNvPr id="22" name="Shape 20"/>
          <p:cNvSpPr/>
          <p:nvPr/>
        </p:nvSpPr>
        <p:spPr>
          <a:xfrm>
            <a:off x="420624" y="3731641"/>
            <a:ext cx="5382616" cy="1823339"/>
          </a:xfrm>
          <a:prstGeom prst="rect">
            <a:avLst/>
          </a:prstGeom>
          <a:solidFill>
            <a:srgbClr val="FFFFFF"/>
          </a:solidFill>
          <a:ln w="12700">
            <a:solidFill>
              <a:srgbClr val="14202B"/>
            </a:solidFill>
            <a:prstDash val="solid"/>
          </a:ln>
        </p:spPr>
      </p:sp>
      <p:sp>
        <p:nvSpPr>
          <p:cNvPr id="23" name="Shape 21"/>
          <p:cNvSpPr/>
          <p:nvPr/>
        </p:nvSpPr>
        <p:spPr>
          <a:xfrm>
            <a:off x="429768" y="3740785"/>
            <a:ext cx="5364328" cy="310896"/>
          </a:xfrm>
          <a:prstGeom prst="rect">
            <a:avLst/>
          </a:prstGeom>
          <a:solidFill>
            <a:srgbClr val="14202B"/>
          </a:solidFill>
          <a:ln w="12700">
            <a:solidFill>
              <a:srgbClr val="14202B"/>
            </a:solidFill>
            <a:prstDash val="solid"/>
          </a:ln>
        </p:spPr>
      </p:sp>
      <p:sp>
        <p:nvSpPr>
          <p:cNvPr id="24" name="Text 22"/>
          <p:cNvSpPr txBox="1"/>
          <p:nvPr/>
        </p:nvSpPr>
        <p:spPr>
          <a:xfrm>
            <a:off x="557784" y="3795649"/>
            <a:ext cx="5108296"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FYRA SAKER ATT HÅLLA FAST VID</a:t>
            </a:r>
            <a:endParaRPr lang="en-US" sz="1200" dirty="0"/>
          </a:p>
        </p:txBody>
      </p:sp>
      <p:sp>
        <p:nvSpPr>
          <p:cNvPr id="25" name="Text 23"/>
          <p:cNvSpPr txBox="1"/>
          <p:nvPr/>
        </p:nvSpPr>
        <p:spPr>
          <a:xfrm>
            <a:off x="557784" y="4115689"/>
            <a:ext cx="5144872" cy="488315"/>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Visa först.</a:t>
            </a:r>
            <a:pPr algn="l" indent="0" marL="0">
              <a:buNone/>
            </a:pPr>
            <a:r>
              <a:rPr lang="en-US" sz="1250" dirty="0">
                <a:solidFill>
                  <a:srgbClr val="14202B"/>
                </a:solidFill>
                <a:latin typeface="Calibri" pitchFamily="34" charset="0"/>
                <a:ea typeface="Calibri" pitchFamily="34" charset="-122"/>
                <a:cs typeface="Calibri" pitchFamily="34" charset="-120"/>
              </a:rPr>
              <a:t> Tänk högt och för handen från vänster till höger, sett från eleverna.</a:t>
            </a:r>
            <a:endParaRPr lang="en-US" sz="1250" dirty="0"/>
          </a:p>
        </p:txBody>
      </p:sp>
      <p:sp>
        <p:nvSpPr>
          <p:cNvPr id="26" name="Text 24"/>
          <p:cNvSpPr txBox="1"/>
          <p:nvPr/>
        </p:nvSpPr>
        <p:spPr>
          <a:xfrm>
            <a:off x="557784" y="4604004"/>
            <a:ext cx="5144872" cy="292608"/>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Säg ljudet, inte namnet.</a:t>
            </a:r>
            <a:pPr algn="l" indent="0" marL="0">
              <a:buNone/>
            </a:pPr>
            <a:r>
              <a:rPr lang="en-US" sz="1250" dirty="0">
                <a:solidFill>
                  <a:srgbClr val="14202B"/>
                </a:solidFill>
                <a:latin typeface="Calibri" pitchFamily="34" charset="0"/>
                <a:ea typeface="Calibri" pitchFamily="34" charset="-122"/>
                <a:cs typeface="Calibri" pitchFamily="34" charset="-120"/>
              </a:rPr>
              <a:t> Sätt ihop utan paus.</a:t>
            </a:r>
            <a:endParaRPr lang="en-US" sz="1250" dirty="0"/>
          </a:p>
        </p:txBody>
      </p:sp>
      <p:sp>
        <p:nvSpPr>
          <p:cNvPr id="27" name="Text 25"/>
          <p:cNvSpPr txBox="1"/>
          <p:nvPr/>
        </p:nvSpPr>
        <p:spPr>
          <a:xfrm>
            <a:off x="557784" y="4896612"/>
            <a:ext cx="5144872" cy="292608"/>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En sak i taget.</a:t>
            </a:r>
            <a:pPr algn="l" indent="0" marL="0">
              <a:buNone/>
            </a:pPr>
            <a:r>
              <a:rPr lang="en-US" sz="1250" dirty="0">
                <a:solidFill>
                  <a:srgbClr val="14202B"/>
                </a:solidFill>
                <a:latin typeface="Calibri" pitchFamily="34" charset="0"/>
                <a:ea typeface="Calibri" pitchFamily="34" charset="-122"/>
                <a:cs typeface="Calibri" pitchFamily="34" charset="-120"/>
              </a:rPr>
              <a:t> Samma lektion flera pass i följd.</a:t>
            </a:r>
            <a:endParaRPr lang="en-US" sz="1250" dirty="0"/>
          </a:p>
        </p:txBody>
      </p:sp>
      <p:sp>
        <p:nvSpPr>
          <p:cNvPr id="28" name="Text 26"/>
          <p:cNvSpPr txBox="1"/>
          <p:nvPr/>
        </p:nvSpPr>
        <p:spPr>
          <a:xfrm>
            <a:off x="557784" y="5189220"/>
            <a:ext cx="5144872" cy="292608"/>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Avsluta när det går bra.</a:t>
            </a:r>
            <a:pPr algn="l" indent="0" marL="0">
              <a:buNone/>
            </a:pPr>
            <a:r>
              <a:rPr lang="en-US" sz="1250" dirty="0">
                <a:solidFill>
                  <a:srgbClr val="14202B"/>
                </a:solidFill>
                <a:latin typeface="Calibri" pitchFamily="34" charset="0"/>
                <a:ea typeface="Calibri" pitchFamily="34" charset="-122"/>
                <a:cs typeface="Calibri" pitchFamily="34" charset="-120"/>
              </a:rPr>
              <a:t> Sluta medan eleverna lyckas.</a:t>
            </a:r>
            <a:endParaRPr lang="en-US" sz="1250" dirty="0"/>
          </a:p>
        </p:txBody>
      </p:sp>
      <p:sp>
        <p:nvSpPr>
          <p:cNvPr id="29" name="Text 27"/>
          <p:cNvSpPr txBox="1"/>
          <p:nvPr/>
        </p:nvSpPr>
        <p:spPr>
          <a:xfrm>
            <a:off x="420624" y="5692140"/>
            <a:ext cx="551977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ARBETSFORM</a:t>
            </a:r>
            <a:endParaRPr lang="en-US" sz="1200" dirty="0"/>
          </a:p>
        </p:txBody>
      </p:sp>
      <p:sp>
        <p:nvSpPr>
          <p:cNvPr id="30" name="Text 28"/>
          <p:cNvSpPr txBox="1"/>
          <p:nvPr/>
        </p:nvSpPr>
        <p:spPr>
          <a:xfrm>
            <a:off x="420624" y="5948172"/>
            <a:ext cx="5519776" cy="66294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Alla i kör (du leder, alla svarar samtidigt) → växlande (du visar, sedan tillsammans, i par och var för sig) → gemensamt (var och en säger ett ord, du sammanfattar)</a:t>
            </a:r>
            <a:endParaRPr lang="en-US" sz="1200" dirty="0"/>
          </a:p>
        </p:txBody>
      </p:sp>
      <p:sp>
        <p:nvSpPr>
          <p:cNvPr id="31" name="Text 29"/>
          <p:cNvSpPr txBox="1"/>
          <p:nvPr/>
        </p:nvSpPr>
        <p:spPr>
          <a:xfrm>
            <a:off x="6388456" y="1508760"/>
            <a:ext cx="538261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PASSET I TRE DELAR · VAD DU GÖR OCH SÄGER</a:t>
            </a:r>
            <a:endParaRPr lang="en-US" sz="1200" dirty="0"/>
          </a:p>
        </p:txBody>
      </p:sp>
      <p:sp>
        <p:nvSpPr>
          <p:cNvPr id="32" name="Shape 30"/>
          <p:cNvSpPr/>
          <p:nvPr/>
        </p:nvSpPr>
        <p:spPr>
          <a:xfrm>
            <a:off x="6388456" y="1792224"/>
            <a:ext cx="5382616" cy="320040"/>
          </a:xfrm>
          <a:prstGeom prst="rect">
            <a:avLst/>
          </a:prstGeom>
          <a:solidFill>
            <a:srgbClr val="14202B"/>
          </a:solidFill>
          <a:ln w="12700">
            <a:solidFill>
              <a:srgbClr val="14202B"/>
            </a:solidFill>
            <a:prstDash val="solid"/>
          </a:ln>
        </p:spPr>
      </p:sp>
      <p:sp>
        <p:nvSpPr>
          <p:cNvPr id="33" name="Text 31"/>
          <p:cNvSpPr txBox="1"/>
          <p:nvPr/>
        </p:nvSpPr>
        <p:spPr>
          <a:xfrm>
            <a:off x="6525616" y="1856232"/>
            <a:ext cx="1417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DEL</a:t>
            </a:r>
            <a:endParaRPr lang="en-US" sz="1200" dirty="0"/>
          </a:p>
        </p:txBody>
      </p:sp>
      <p:sp>
        <p:nvSpPr>
          <p:cNvPr id="34" name="Shape 32"/>
          <p:cNvSpPr/>
          <p:nvPr/>
        </p:nvSpPr>
        <p:spPr>
          <a:xfrm>
            <a:off x="7988656" y="1792224"/>
            <a:ext cx="9144" cy="320040"/>
          </a:xfrm>
          <a:prstGeom prst="rect">
            <a:avLst/>
          </a:prstGeom>
          <a:solidFill>
            <a:srgbClr val="4A5361"/>
          </a:solidFill>
          <a:ln w="12700">
            <a:solidFill>
              <a:srgbClr val="4A5361"/>
            </a:solidFill>
            <a:prstDash val="solid"/>
          </a:ln>
        </p:spPr>
      </p:sp>
      <p:sp>
        <p:nvSpPr>
          <p:cNvPr id="35" name="Text 33"/>
          <p:cNvSpPr txBox="1"/>
          <p:nvPr/>
        </p:nvSpPr>
        <p:spPr>
          <a:xfrm>
            <a:off x="8134960" y="1856232"/>
            <a:ext cx="3508096"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EXEMPELFRASER</a:t>
            </a:r>
            <a:endParaRPr lang="en-US" sz="1200" dirty="0"/>
          </a:p>
        </p:txBody>
      </p:sp>
      <p:sp>
        <p:nvSpPr>
          <p:cNvPr id="36" name="Shape 34"/>
          <p:cNvSpPr/>
          <p:nvPr/>
        </p:nvSpPr>
        <p:spPr>
          <a:xfrm>
            <a:off x="6388456" y="2112264"/>
            <a:ext cx="1600200" cy="1076325"/>
          </a:xfrm>
          <a:prstGeom prst="rect">
            <a:avLst/>
          </a:prstGeom>
          <a:solidFill>
            <a:srgbClr val="F3F6FA"/>
          </a:solidFill>
          <a:ln w="12700">
            <a:solidFill>
              <a:srgbClr val="F3F6FA"/>
            </a:solidFill>
            <a:prstDash val="solid"/>
          </a:ln>
        </p:spPr>
      </p:sp>
      <p:sp>
        <p:nvSpPr>
          <p:cNvPr id="37" name="Shape 35"/>
          <p:cNvSpPr/>
          <p:nvPr/>
        </p:nvSpPr>
        <p:spPr>
          <a:xfrm>
            <a:off x="7988656" y="2112264"/>
            <a:ext cx="9144" cy="1076325"/>
          </a:xfrm>
          <a:prstGeom prst="rect">
            <a:avLst/>
          </a:prstGeom>
          <a:solidFill>
            <a:srgbClr val="E1E6EB"/>
          </a:solidFill>
          <a:ln w="12700">
            <a:solidFill>
              <a:srgbClr val="E1E6EB"/>
            </a:solidFill>
            <a:prstDash val="solid"/>
          </a:ln>
        </p:spPr>
      </p:sp>
      <p:sp>
        <p:nvSpPr>
          <p:cNvPr id="38" name="Text 36"/>
          <p:cNvSpPr txBox="1"/>
          <p:nvPr/>
        </p:nvSpPr>
        <p:spPr>
          <a:xfrm>
            <a:off x="6525616" y="2203704"/>
            <a:ext cx="1371600" cy="246888"/>
          </a:xfrm>
          <a:prstGeom prst="rect">
            <a:avLst/>
          </a:prstGeom>
          <a:noFill/>
          <a:ln/>
        </p:spPr>
        <p:txBody>
          <a:bodyPr wrap="square" lIns="0" tIns="0" rIns="0" bIns="0" rtlCol="0" anchor="t"/>
          <a:lstStyle/>
          <a:p>
            <a:pPr algn="l" indent="0" marL="0">
              <a:buNone/>
            </a:pPr>
            <a:r>
              <a:rPr lang="en-US" sz="1275" b="1" dirty="0">
                <a:solidFill>
                  <a:srgbClr val="14202B"/>
                </a:solidFill>
                <a:latin typeface="Calibri" pitchFamily="34" charset="0"/>
                <a:ea typeface="Calibri" pitchFamily="34" charset="-122"/>
                <a:cs typeface="Calibri" pitchFamily="34" charset="-120"/>
              </a:rPr>
              <a:t>1 · Ljudstart</a:t>
            </a:r>
            <a:endParaRPr lang="en-US" sz="1275" dirty="0"/>
          </a:p>
        </p:txBody>
      </p:sp>
      <p:sp>
        <p:nvSpPr>
          <p:cNvPr id="39" name="Text 37"/>
          <p:cNvSpPr txBox="1"/>
          <p:nvPr/>
        </p:nvSpPr>
        <p:spPr>
          <a:xfrm>
            <a:off x="6525616" y="2468880"/>
            <a:ext cx="1371600" cy="692277"/>
          </a:xfrm>
          <a:prstGeom prst="rect">
            <a:avLst/>
          </a:prstGeom>
          <a:noFill/>
          <a:ln/>
        </p:spPr>
        <p:txBody>
          <a:bodyPr wrap="square" lIns="0" tIns="0" rIns="0" bIns="0" rtlCol="0" anchor="t"/>
          <a:lstStyle/>
          <a:p>
            <a:pPr algn="l" indent="0" marL="0">
              <a:buNone/>
            </a:pPr>
            <a:r>
              <a:rPr lang="en-US" sz="1150" dirty="0">
                <a:solidFill>
                  <a:srgbClr val="4B5866"/>
                </a:solidFill>
                <a:latin typeface="Calibri" pitchFamily="34" charset="0"/>
                <a:ea typeface="Calibri" pitchFamily="34" charset="-122"/>
                <a:cs typeface="Calibri" pitchFamily="34" charset="-120"/>
              </a:rPr>
              <a:t>0–⁠5 min. Alla i kör.</a:t>
            </a:r>
            <a:endParaRPr lang="en-US" sz="1150" dirty="0"/>
          </a:p>
        </p:txBody>
      </p:sp>
      <p:sp>
        <p:nvSpPr>
          <p:cNvPr id="40" name="Text 38"/>
          <p:cNvSpPr txBox="1"/>
          <p:nvPr/>
        </p:nvSpPr>
        <p:spPr>
          <a:xfrm>
            <a:off x="8134960" y="2203704"/>
            <a:ext cx="3508096" cy="939165"/>
          </a:xfrm>
          <a:prstGeom prst="rect">
            <a:avLst/>
          </a:prstGeom>
          <a:noFill/>
          <a:ln/>
        </p:spPr>
        <p:txBody>
          <a:bodyPr wrap="square" lIns="0" tIns="0" rIns="0" bIns="0" rtlCol="0" anchor="t"/>
          <a:lstStyle/>
          <a:p>
            <a:pPr algn="l" indent="0" marL="0">
              <a:spcAft>
                <a:spcPts val="300"/>
              </a:spcAft>
              <a:buNone/>
            </a:pPr>
            <a:r>
              <a:rPr lang="en-US" sz="1275" i="1" dirty="0">
                <a:solidFill>
                  <a:srgbClr val="14202B"/>
                </a:solidFill>
                <a:latin typeface="Calibri" pitchFamily="34" charset="0"/>
                <a:ea typeface="Calibri" pitchFamily="34" charset="-122"/>
                <a:cs typeface="Calibri" pitchFamily="34" charset="-120"/>
              </a:rPr>
              <a:t>”Det här är /m/. Mmm.”</a:t>
            </a:r>
            <a:endParaRPr lang="en-US" sz="1275" dirty="0"/>
          </a:p>
          <a:p>
            <a:pPr algn="l" indent="0" marL="0">
              <a:spcAft>
                <a:spcPts val="300"/>
              </a:spcAft>
              <a:buNone/>
            </a:pPr>
            <a:r>
              <a:rPr lang="en-US" sz="1275" i="1" dirty="0">
                <a:solidFill>
                  <a:srgbClr val="14202B"/>
                </a:solidFill>
                <a:latin typeface="Calibri" pitchFamily="34" charset="0"/>
                <a:ea typeface="Calibri" pitchFamily="34" charset="-122"/>
                <a:cs typeface="Calibri" pitchFamily="34" charset="-120"/>
              </a:rPr>
              <a:t>”Mmmooosss. Vilket ord?”</a:t>
            </a:r>
            <a:endParaRPr lang="en-US" sz="1275" dirty="0"/>
          </a:p>
          <a:p>
            <a:pPr algn="l" indent="0" marL="0">
              <a:spcAft>
                <a:spcPts val="300"/>
              </a:spcAft>
              <a:buNone/>
            </a:pPr>
            <a:r>
              <a:rPr lang="en-US" sz="1275" i="1" dirty="0">
                <a:solidFill>
                  <a:srgbClr val="14202B"/>
                </a:solidFill>
                <a:latin typeface="Calibri" pitchFamily="34" charset="0"/>
                <a:ea typeface="Calibri" pitchFamily="34" charset="-122"/>
                <a:cs typeface="Calibri" pitchFamily="34" charset="-120"/>
              </a:rPr>
              <a:t>”Mus. Säg ljuden.”</a:t>
            </a:r>
            <a:endParaRPr lang="en-US" sz="1275" dirty="0"/>
          </a:p>
        </p:txBody>
      </p:sp>
      <p:sp>
        <p:nvSpPr>
          <p:cNvPr id="41" name="Shape 39"/>
          <p:cNvSpPr/>
          <p:nvPr/>
        </p:nvSpPr>
        <p:spPr>
          <a:xfrm>
            <a:off x="6388456" y="3188589"/>
            <a:ext cx="1600200" cy="1062831"/>
          </a:xfrm>
          <a:prstGeom prst="rect">
            <a:avLst/>
          </a:prstGeom>
          <a:solidFill>
            <a:srgbClr val="F3F6FA"/>
          </a:solidFill>
          <a:ln w="12700">
            <a:solidFill>
              <a:srgbClr val="F3F6FA"/>
            </a:solidFill>
            <a:prstDash val="solid"/>
          </a:ln>
        </p:spPr>
      </p:sp>
      <p:sp>
        <p:nvSpPr>
          <p:cNvPr id="42" name="Shape 40"/>
          <p:cNvSpPr/>
          <p:nvPr/>
        </p:nvSpPr>
        <p:spPr>
          <a:xfrm>
            <a:off x="6388456" y="3188589"/>
            <a:ext cx="5382616" cy="9144"/>
          </a:xfrm>
          <a:prstGeom prst="rect">
            <a:avLst/>
          </a:prstGeom>
          <a:solidFill>
            <a:srgbClr val="E1E6EB"/>
          </a:solidFill>
          <a:ln w="12700">
            <a:solidFill>
              <a:srgbClr val="E1E6EB"/>
            </a:solidFill>
            <a:prstDash val="solid"/>
          </a:ln>
        </p:spPr>
      </p:sp>
      <p:sp>
        <p:nvSpPr>
          <p:cNvPr id="43" name="Shape 41"/>
          <p:cNvSpPr/>
          <p:nvPr/>
        </p:nvSpPr>
        <p:spPr>
          <a:xfrm>
            <a:off x="7988656" y="3188589"/>
            <a:ext cx="9144" cy="1062831"/>
          </a:xfrm>
          <a:prstGeom prst="rect">
            <a:avLst/>
          </a:prstGeom>
          <a:solidFill>
            <a:srgbClr val="E1E6EB"/>
          </a:solidFill>
          <a:ln w="12700">
            <a:solidFill>
              <a:srgbClr val="E1E6EB"/>
            </a:solidFill>
            <a:prstDash val="solid"/>
          </a:ln>
        </p:spPr>
      </p:sp>
      <p:sp>
        <p:nvSpPr>
          <p:cNvPr id="44" name="Text 42"/>
          <p:cNvSpPr txBox="1"/>
          <p:nvPr/>
        </p:nvSpPr>
        <p:spPr>
          <a:xfrm>
            <a:off x="6525616" y="3280029"/>
            <a:ext cx="1371600" cy="246888"/>
          </a:xfrm>
          <a:prstGeom prst="rect">
            <a:avLst/>
          </a:prstGeom>
          <a:noFill/>
          <a:ln/>
        </p:spPr>
        <p:txBody>
          <a:bodyPr wrap="square" lIns="0" tIns="0" rIns="0" bIns="0" rtlCol="0" anchor="t"/>
          <a:lstStyle/>
          <a:p>
            <a:pPr algn="l" indent="0" marL="0">
              <a:buNone/>
            </a:pPr>
            <a:r>
              <a:rPr lang="en-US" sz="1275" b="1" dirty="0">
                <a:solidFill>
                  <a:srgbClr val="14202B"/>
                </a:solidFill>
                <a:latin typeface="Calibri" pitchFamily="34" charset="0"/>
                <a:ea typeface="Calibri" pitchFamily="34" charset="-122"/>
                <a:cs typeface="Calibri" pitchFamily="34" charset="-120"/>
              </a:rPr>
              <a:t>2 · Lektionen</a:t>
            </a:r>
            <a:endParaRPr lang="en-US" sz="1275" dirty="0"/>
          </a:p>
        </p:txBody>
      </p:sp>
      <p:sp>
        <p:nvSpPr>
          <p:cNvPr id="45" name="Text 43"/>
          <p:cNvSpPr txBox="1"/>
          <p:nvPr/>
        </p:nvSpPr>
        <p:spPr>
          <a:xfrm>
            <a:off x="6525616" y="3545205"/>
            <a:ext cx="1371600" cy="678783"/>
          </a:xfrm>
          <a:prstGeom prst="rect">
            <a:avLst/>
          </a:prstGeom>
          <a:noFill/>
          <a:ln/>
        </p:spPr>
        <p:txBody>
          <a:bodyPr wrap="square" lIns="0" tIns="0" rIns="0" bIns="0" rtlCol="0" anchor="t"/>
          <a:lstStyle/>
          <a:p>
            <a:pPr algn="l" indent="0" marL="0">
              <a:buNone/>
            </a:pPr>
            <a:r>
              <a:rPr lang="en-US" sz="1150" dirty="0">
                <a:solidFill>
                  <a:srgbClr val="4B5866"/>
                </a:solidFill>
                <a:latin typeface="Calibri" pitchFamily="34" charset="0"/>
                <a:ea typeface="Calibri" pitchFamily="34" charset="-122"/>
                <a:cs typeface="Calibri" pitchFamily="34" charset="-120"/>
              </a:rPr>
              <a:t>5–⁠25 min. Fyra steg.</a:t>
            </a:r>
            <a:endParaRPr lang="en-US" sz="1150" dirty="0"/>
          </a:p>
        </p:txBody>
      </p:sp>
      <p:sp>
        <p:nvSpPr>
          <p:cNvPr id="46" name="Text 44"/>
          <p:cNvSpPr txBox="1"/>
          <p:nvPr/>
        </p:nvSpPr>
        <p:spPr>
          <a:xfrm>
            <a:off x="8134960" y="3280029"/>
            <a:ext cx="3508096" cy="925671"/>
          </a:xfrm>
          <a:prstGeom prst="rect">
            <a:avLst/>
          </a:prstGeom>
          <a:noFill/>
          <a:ln/>
        </p:spPr>
        <p:txBody>
          <a:bodyPr wrap="square" lIns="0" tIns="0" rIns="0" bIns="0" rtlCol="0" anchor="t"/>
          <a:lstStyle/>
          <a:p>
            <a:pPr algn="l" indent="0" marL="0">
              <a:spcAft>
                <a:spcPts val="300"/>
              </a:spcAft>
              <a:buNone/>
            </a:pPr>
            <a:r>
              <a:rPr lang="en-US" sz="1275" i="1" dirty="0">
                <a:solidFill>
                  <a:srgbClr val="14202B"/>
                </a:solidFill>
                <a:latin typeface="Calibri" pitchFamily="34" charset="0"/>
                <a:ea typeface="Calibri" pitchFamily="34" charset="-122"/>
                <a:cs typeface="Calibri" pitchFamily="34" charset="-120"/>
              </a:rPr>
              <a:t>”Titta hur jag gör.”</a:t>
            </a:r>
            <a:endParaRPr lang="en-US" sz="1275" dirty="0"/>
          </a:p>
          <a:p>
            <a:pPr algn="l" indent="0" marL="0">
              <a:spcAft>
                <a:spcPts val="300"/>
              </a:spcAft>
              <a:buNone/>
            </a:pPr>
            <a:r>
              <a:rPr lang="en-US" sz="1275" i="1" dirty="0">
                <a:solidFill>
                  <a:srgbClr val="14202B"/>
                </a:solidFill>
                <a:latin typeface="Calibri" pitchFamily="34" charset="0"/>
                <a:ea typeface="Calibri" pitchFamily="34" charset="-122"/>
                <a:cs typeface="Calibri" pitchFamily="34" charset="-120"/>
              </a:rPr>
              <a:t>”Nu gör vi det tillsammans.”</a:t>
            </a:r>
            <a:endParaRPr lang="en-US" sz="1275" dirty="0"/>
          </a:p>
        </p:txBody>
      </p:sp>
      <p:sp>
        <p:nvSpPr>
          <p:cNvPr id="47" name="Shape 45"/>
          <p:cNvSpPr/>
          <p:nvPr/>
        </p:nvSpPr>
        <p:spPr>
          <a:xfrm>
            <a:off x="6388456" y="4251420"/>
            <a:ext cx="1600200" cy="1062831"/>
          </a:xfrm>
          <a:prstGeom prst="rect">
            <a:avLst/>
          </a:prstGeom>
          <a:solidFill>
            <a:srgbClr val="F3F6FA"/>
          </a:solidFill>
          <a:ln w="12700">
            <a:solidFill>
              <a:srgbClr val="F3F6FA"/>
            </a:solidFill>
            <a:prstDash val="solid"/>
          </a:ln>
        </p:spPr>
      </p:sp>
      <p:sp>
        <p:nvSpPr>
          <p:cNvPr id="48" name="Shape 46"/>
          <p:cNvSpPr/>
          <p:nvPr/>
        </p:nvSpPr>
        <p:spPr>
          <a:xfrm>
            <a:off x="6388456" y="4251420"/>
            <a:ext cx="5382616" cy="9144"/>
          </a:xfrm>
          <a:prstGeom prst="rect">
            <a:avLst/>
          </a:prstGeom>
          <a:solidFill>
            <a:srgbClr val="E1E6EB"/>
          </a:solidFill>
          <a:ln w="12700">
            <a:solidFill>
              <a:srgbClr val="E1E6EB"/>
            </a:solidFill>
            <a:prstDash val="solid"/>
          </a:ln>
        </p:spPr>
      </p:sp>
      <p:sp>
        <p:nvSpPr>
          <p:cNvPr id="49" name="Shape 47"/>
          <p:cNvSpPr/>
          <p:nvPr/>
        </p:nvSpPr>
        <p:spPr>
          <a:xfrm>
            <a:off x="7988656" y="4251420"/>
            <a:ext cx="9144" cy="1062831"/>
          </a:xfrm>
          <a:prstGeom prst="rect">
            <a:avLst/>
          </a:prstGeom>
          <a:solidFill>
            <a:srgbClr val="E1E6EB"/>
          </a:solidFill>
          <a:ln w="12700">
            <a:solidFill>
              <a:srgbClr val="E1E6EB"/>
            </a:solidFill>
            <a:prstDash val="solid"/>
          </a:ln>
        </p:spPr>
      </p:sp>
      <p:sp>
        <p:nvSpPr>
          <p:cNvPr id="50" name="Text 48"/>
          <p:cNvSpPr txBox="1"/>
          <p:nvPr/>
        </p:nvSpPr>
        <p:spPr>
          <a:xfrm>
            <a:off x="6525616" y="4342860"/>
            <a:ext cx="1371600" cy="246888"/>
          </a:xfrm>
          <a:prstGeom prst="rect">
            <a:avLst/>
          </a:prstGeom>
          <a:noFill/>
          <a:ln/>
        </p:spPr>
        <p:txBody>
          <a:bodyPr wrap="square" lIns="0" tIns="0" rIns="0" bIns="0" rtlCol="0" anchor="t"/>
          <a:lstStyle/>
          <a:p>
            <a:pPr algn="l" indent="0" marL="0">
              <a:buNone/>
            </a:pPr>
            <a:r>
              <a:rPr lang="en-US" sz="1275" b="1" dirty="0">
                <a:solidFill>
                  <a:srgbClr val="14202B"/>
                </a:solidFill>
                <a:latin typeface="Calibri" pitchFamily="34" charset="0"/>
                <a:ea typeface="Calibri" pitchFamily="34" charset="-122"/>
                <a:cs typeface="Calibri" pitchFamily="34" charset="-120"/>
              </a:rPr>
              <a:t>3 · Avslut</a:t>
            </a:r>
            <a:endParaRPr lang="en-US" sz="1275" dirty="0"/>
          </a:p>
        </p:txBody>
      </p:sp>
      <p:sp>
        <p:nvSpPr>
          <p:cNvPr id="51" name="Text 49"/>
          <p:cNvSpPr txBox="1"/>
          <p:nvPr/>
        </p:nvSpPr>
        <p:spPr>
          <a:xfrm>
            <a:off x="6525616" y="4608036"/>
            <a:ext cx="1371600" cy="678783"/>
          </a:xfrm>
          <a:prstGeom prst="rect">
            <a:avLst/>
          </a:prstGeom>
          <a:noFill/>
          <a:ln/>
        </p:spPr>
        <p:txBody>
          <a:bodyPr wrap="square" lIns="0" tIns="0" rIns="0" bIns="0" rtlCol="0" anchor="t"/>
          <a:lstStyle/>
          <a:p>
            <a:pPr algn="l" indent="0" marL="0">
              <a:buNone/>
            </a:pPr>
            <a:r>
              <a:rPr lang="en-US" sz="1150" dirty="0">
                <a:solidFill>
                  <a:srgbClr val="4B5866"/>
                </a:solidFill>
                <a:latin typeface="Calibri" pitchFamily="34" charset="0"/>
                <a:ea typeface="Calibri" pitchFamily="34" charset="-122"/>
                <a:cs typeface="Calibri" pitchFamily="34" charset="-120"/>
              </a:rPr>
              <a:t>25–⁠30 min. Gemensamt.</a:t>
            </a:r>
            <a:endParaRPr lang="en-US" sz="1150" dirty="0"/>
          </a:p>
        </p:txBody>
      </p:sp>
      <p:sp>
        <p:nvSpPr>
          <p:cNvPr id="52" name="Text 50"/>
          <p:cNvSpPr txBox="1"/>
          <p:nvPr/>
        </p:nvSpPr>
        <p:spPr>
          <a:xfrm>
            <a:off x="8134960" y="4342860"/>
            <a:ext cx="3508096" cy="925671"/>
          </a:xfrm>
          <a:prstGeom prst="rect">
            <a:avLst/>
          </a:prstGeom>
          <a:noFill/>
          <a:ln/>
        </p:spPr>
        <p:txBody>
          <a:bodyPr wrap="square" lIns="0" tIns="0" rIns="0" bIns="0" rtlCol="0" anchor="t"/>
          <a:lstStyle/>
          <a:p>
            <a:pPr algn="l" indent="0" marL="0">
              <a:spcAft>
                <a:spcPts val="300"/>
              </a:spcAft>
              <a:buNone/>
            </a:pPr>
            <a:r>
              <a:rPr lang="en-US" sz="1275" i="1" dirty="0">
                <a:solidFill>
                  <a:srgbClr val="14202B"/>
                </a:solidFill>
                <a:latin typeface="Calibri" pitchFamily="34" charset="0"/>
                <a:ea typeface="Calibri" pitchFamily="34" charset="-122"/>
                <a:cs typeface="Calibri" pitchFamily="34" charset="-120"/>
              </a:rPr>
              <a:t>”Säg ett ord från i dag och vad du gjorde med det.”</a:t>
            </a:r>
            <a:endParaRPr lang="en-US" sz="1275" dirty="0"/>
          </a:p>
        </p:txBody>
      </p:sp>
      <p:sp>
        <p:nvSpPr>
          <p:cNvPr id="53" name="Shape 51"/>
          <p:cNvSpPr/>
          <p:nvPr/>
        </p:nvSpPr>
        <p:spPr>
          <a:xfrm>
            <a:off x="6388456" y="1792224"/>
            <a:ext cx="5382616" cy="3522028"/>
          </a:xfrm>
          <a:prstGeom prst="rect">
            <a:avLst/>
          </a:prstGeom>
          <a:ln w="12700">
            <a:solidFill>
              <a:srgbClr val="14202B"/>
            </a:solidFill>
            <a:prstDash val="solid"/>
          </a:ln>
        </p:spPr>
      </p:sp>
      <p:sp>
        <p:nvSpPr>
          <p:cNvPr id="54" name="Shape 52"/>
          <p:cNvSpPr/>
          <p:nvPr/>
        </p:nvSpPr>
        <p:spPr>
          <a:xfrm>
            <a:off x="6388456" y="5469700"/>
            <a:ext cx="5382616" cy="1187133"/>
          </a:xfrm>
          <a:prstGeom prst="rect">
            <a:avLst/>
          </a:prstGeom>
          <a:solidFill>
            <a:srgbClr val="FBF3E4"/>
          </a:solidFill>
          <a:ln w="12700">
            <a:solidFill>
              <a:srgbClr val="FBF3E4"/>
            </a:solidFill>
            <a:prstDash val="solid"/>
          </a:ln>
        </p:spPr>
      </p:sp>
      <p:sp>
        <p:nvSpPr>
          <p:cNvPr id="55" name="Shape 53"/>
          <p:cNvSpPr/>
          <p:nvPr/>
        </p:nvSpPr>
        <p:spPr>
          <a:xfrm>
            <a:off x="6388456" y="5469700"/>
            <a:ext cx="36576" cy="1187133"/>
          </a:xfrm>
          <a:prstGeom prst="rect">
            <a:avLst/>
          </a:prstGeom>
          <a:solidFill>
            <a:srgbClr val="8A5A1E"/>
          </a:solidFill>
          <a:ln w="12700">
            <a:solidFill>
              <a:srgbClr val="8A5A1E"/>
            </a:solidFill>
            <a:prstDash val="solid"/>
          </a:ln>
        </p:spPr>
      </p:sp>
      <p:sp>
        <p:nvSpPr>
          <p:cNvPr id="56" name="Text 54"/>
          <p:cNvSpPr txBox="1"/>
          <p:nvPr/>
        </p:nvSpPr>
        <p:spPr>
          <a:xfrm>
            <a:off x="6580480" y="5579428"/>
            <a:ext cx="5016856" cy="967677"/>
          </a:xfrm>
          <a:prstGeom prst="rect">
            <a:avLst/>
          </a:prstGeom>
          <a:noFill/>
          <a:ln/>
        </p:spPr>
        <p:txBody>
          <a:bodyPr wrap="square" lIns="0" tIns="0" rIns="0" bIns="0" rtlCol="0" anchor="ctr"/>
          <a:lstStyle/>
          <a:p>
            <a:pPr algn="l" indent="0" marL="0">
              <a:buNone/>
            </a:pPr>
            <a:r>
              <a:rPr lang="en-US" sz="1150" dirty="0">
                <a:solidFill>
                  <a:srgbClr val="14202B"/>
                </a:solidFill>
                <a:latin typeface="Calibri" pitchFamily="34" charset="0"/>
                <a:ea typeface="Calibri" pitchFamily="34" charset="-122"/>
                <a:cs typeface="Calibri" pitchFamily="34" charset="-120"/>
              </a:rPr>
              <a:t>I lektionen visar du i 3–⁠4 minuter, ni gör tillsammans i 5–⁠6, paren arbetar i 5 och var och en i 4–⁠5, medan du lyssnar på dagens elever. Dela antalet elever med antalet pass i veckan och avrunda uppåt, så får du antalet dagens elever. Tolv elever och tre pass blir fyra per pass.</a:t>
            </a:r>
            <a:endParaRPr lang="en-US" sz="1150" dirty="0"/>
          </a:p>
        </p:txBody>
      </p:sp>
      <p:sp>
        <p:nvSpPr>
          <p:cNvPr id="57" name="Text 55"/>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niclasfohlin.se/stodundervisning/ljudlek-i-grupp/lathund</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Vi kör ett pass: Räkna ljud</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ETT PASS · 2/4</a:t>
            </a:r>
            <a:endParaRPr lang="en-US" sz="1275" dirty="0"/>
          </a:p>
        </p:txBody>
      </p:sp>
      <p:sp>
        <p:nvSpPr>
          <p:cNvPr id="6" name="Shape 4"/>
          <p:cNvSpPr/>
          <p:nvPr/>
        </p:nvSpPr>
        <p:spPr>
          <a:xfrm>
            <a:off x="0" y="603504"/>
            <a:ext cx="12191695" cy="18288"/>
          </a:xfrm>
          <a:prstGeom prst="rect">
            <a:avLst/>
          </a:prstGeom>
          <a:solidFill>
            <a:srgbClr val="14202B"/>
          </a:solidFill>
          <a:ln w="12700">
            <a:solidFill>
              <a:srgbClr val="14202B"/>
            </a:solidFill>
            <a:prstDash val="solid"/>
          </a:ln>
        </p:spPr>
      </p:sp>
      <p:sp>
        <p:nvSpPr>
          <p:cNvPr id="7" name="Shape 5"/>
          <p:cNvSpPr/>
          <p:nvPr/>
        </p:nvSpPr>
        <p:spPr>
          <a:xfrm>
            <a:off x="5385816" y="621792"/>
            <a:ext cx="18288" cy="6035040"/>
          </a:xfrm>
          <a:prstGeom prst="rect">
            <a:avLst/>
          </a:prstGeom>
          <a:solidFill>
            <a:srgbClr val="14202B"/>
          </a:solidFill>
          <a:ln w="12700">
            <a:solidFill>
              <a:srgbClr val="14202B"/>
            </a:solidFill>
            <a:prstDash val="solid"/>
          </a:ln>
        </p:spPr>
      </p:sp>
      <p:sp>
        <p:nvSpPr>
          <p:cNvPr id="8" name="Text 6"/>
          <p:cNvSpPr txBox="1"/>
          <p:nvPr/>
        </p:nvSpPr>
        <p:spPr>
          <a:xfrm>
            <a:off x="420624" y="804672"/>
            <a:ext cx="4937760" cy="411480"/>
          </a:xfrm>
          <a:prstGeom prst="rect">
            <a:avLst/>
          </a:prstGeom>
          <a:noFill/>
          <a:ln/>
        </p:spPr>
        <p:txBody>
          <a:bodyPr wrap="square" lIns="0" tIns="0" rIns="0" bIns="0" rtlCol="0" anchor="t"/>
          <a:lstStyle/>
          <a:p>
            <a:pPr algn="l" indent="0" marL="0">
              <a:buNone/>
            </a:pPr>
            <a:r>
              <a:rPr lang="en-US" sz="1050" dirty="0">
                <a:solidFill>
                  <a:srgbClr val="8A5A1E"/>
                </a:solidFill>
                <a:latin typeface="Consolas" pitchFamily="34" charset="0"/>
                <a:ea typeface="Consolas" pitchFamily="34" charset="-122"/>
                <a:cs typeface="Consolas" pitchFamily="34" charset="-120"/>
              </a:rPr>
              <a:t>GRUPPEN · SEX ELEVER I FÖRSKOLEKLASS OCH ÅK 1, VECKA 3</a:t>
            </a:r>
            <a:endParaRPr lang="en-US" sz="1050" dirty="0"/>
          </a:p>
        </p:txBody>
      </p:sp>
      <p:sp>
        <p:nvSpPr>
          <p:cNvPr id="9" name="Shape 7"/>
          <p:cNvSpPr/>
          <p:nvPr/>
        </p:nvSpPr>
        <p:spPr>
          <a:xfrm>
            <a:off x="420624" y="1280160"/>
            <a:ext cx="4818888" cy="3098292"/>
          </a:xfrm>
          <a:prstGeom prst="rect">
            <a:avLst/>
          </a:prstGeom>
          <a:solidFill>
            <a:srgbClr val="F8FAFC"/>
          </a:solidFill>
          <a:ln w="9525">
            <a:solidFill>
              <a:srgbClr val="E1E6EB"/>
            </a:solidFill>
            <a:prstDash val="solid"/>
          </a:ln>
        </p:spPr>
      </p:sp>
      <p:sp>
        <p:nvSpPr>
          <p:cNvPr id="10" name="Text 8"/>
          <p:cNvSpPr txBox="1"/>
          <p:nvPr/>
        </p:nvSpPr>
        <p:spPr>
          <a:xfrm>
            <a:off x="557784" y="1371600"/>
            <a:ext cx="4544568" cy="2915412"/>
          </a:xfrm>
          <a:prstGeom prst="rect">
            <a:avLst/>
          </a:prstGeom>
          <a:noFill/>
          <a:ln/>
        </p:spPr>
        <p:txBody>
          <a:bodyPr wrap="square" lIns="0" tIns="0" rIns="0" bIns="0" rtlCol="0" anchor="t"/>
          <a:lstStyle/>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Ljudstarten. Läraren visar m: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”Det här är /m/. Mmm.”</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Alva säger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”em”</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och läraren svarar: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”Em är namnet. Ljudet är mmm.”</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När gruppen delar upp mat säger Mira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”m‑t”</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Läraren drar ut a:et, och Mira hör /a/.</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Lektionen, Räkna ljud, med bildkorten för raden Med klusil. Läraren flyttar en magnet för varje ljud i ko, lök och kaka. Gruppen räknar ljuden i tåg, öga och stol tillsammans, och paren tar fler ord. I steg 4 säger Mira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”bö‑å‑tö”</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Läraren säger b kort: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”b‑ååå‑t.”</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Avslutet. Omar säger: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”Apa. Tre ljud.”</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Läraren noterar: Mira och Omar lade rätt antal markörer själva. Nästa pass tar gruppen samma rad, eftersom den går vidare först efter två pass i följd.</a:t>
            </a:r>
            <a:endParaRPr lang="en-US" sz="1150" dirty="0"/>
          </a:p>
        </p:txBody>
      </p:sp>
      <p:sp>
        <p:nvSpPr>
          <p:cNvPr id="11" name="Shape 9"/>
          <p:cNvSpPr/>
          <p:nvPr/>
        </p:nvSpPr>
        <p:spPr>
          <a:xfrm>
            <a:off x="420624" y="4515612"/>
            <a:ext cx="4818888" cy="1272540"/>
          </a:xfrm>
          <a:prstGeom prst="rect">
            <a:avLst/>
          </a:prstGeom>
          <a:solidFill>
            <a:srgbClr val="FBF3E4"/>
          </a:solidFill>
          <a:ln w="12700">
            <a:solidFill>
              <a:srgbClr val="FBF3E4"/>
            </a:solidFill>
            <a:prstDash val="solid"/>
          </a:ln>
        </p:spPr>
      </p:sp>
      <p:sp>
        <p:nvSpPr>
          <p:cNvPr id="12" name="Shape 10"/>
          <p:cNvSpPr/>
          <p:nvPr/>
        </p:nvSpPr>
        <p:spPr>
          <a:xfrm>
            <a:off x="420624" y="4515612"/>
            <a:ext cx="36576" cy="1272540"/>
          </a:xfrm>
          <a:prstGeom prst="rect">
            <a:avLst/>
          </a:prstGeom>
          <a:solidFill>
            <a:srgbClr val="8A5A1E"/>
          </a:solidFill>
          <a:ln w="12700">
            <a:solidFill>
              <a:srgbClr val="8A5A1E"/>
            </a:solidFill>
            <a:prstDash val="solid"/>
          </a:ln>
        </p:spPr>
      </p:sp>
      <p:sp>
        <p:nvSpPr>
          <p:cNvPr id="13" name="Text 11"/>
          <p:cNvSpPr txBox="1"/>
          <p:nvPr/>
        </p:nvSpPr>
        <p:spPr>
          <a:xfrm>
            <a:off x="612648" y="4625340"/>
            <a:ext cx="4453128" cy="1053084"/>
          </a:xfrm>
          <a:prstGeom prst="rect">
            <a:avLst/>
          </a:prstGeom>
          <a:noFill/>
          <a:ln/>
        </p:spPr>
        <p:txBody>
          <a:bodyPr wrap="square" lIns="0" tIns="0" rIns="0" bIns="0" rtlCol="0" anchor="ctr"/>
          <a:lstStyle/>
          <a:p>
            <a:pPr algn="l" indent="0" marL="0">
              <a:buNone/>
            </a:pPr>
            <a:r>
              <a:rPr lang="en-US" sz="1100" dirty="0">
                <a:solidFill>
                  <a:srgbClr val="8A5A1E"/>
                </a:solidFill>
                <a:latin typeface="Consolas" pitchFamily="34" charset="0"/>
                <a:ea typeface="Consolas" pitchFamily="34" charset="-122"/>
                <a:cs typeface="Consolas" pitchFamily="34" charset="-120"/>
              </a:rPr>
              <a:t>DET JAG FÖRBEREDDE  </a:t>
            </a:r>
            <a:pPr algn="l" indent="0" marL="0">
              <a:buNone/>
            </a:pPr>
            <a:r>
              <a:rPr lang="en-US" sz="1200" dirty="0">
                <a:solidFill>
                  <a:srgbClr val="14202B"/>
                </a:solidFill>
                <a:latin typeface="Calibri" pitchFamily="34" charset="0"/>
                <a:ea typeface="Calibri" pitchFamily="34" charset="-122"/>
                <a:cs typeface="Calibri" pitchFamily="34" charset="-120"/>
              </a:rPr>
              <a:t>Valt orden till ljudstarten ur Med klusil i Ordbanken och tagit fram Räkna ljuds bildkort för raden och bokstavskorten m, s, o och l. Lagt fram ljudrutor, markörer och en spegel per par. Paren: Alva och Elin, Omar och Noah, Leo och Mira. Dagens elever: Mira och Omar.</a:t>
            </a:r>
            <a:endParaRPr lang="en-US" sz="1200" dirty="0"/>
          </a:p>
        </p:txBody>
      </p:sp>
      <p:sp>
        <p:nvSpPr>
          <p:cNvPr id="14" name="Shape 12"/>
          <p:cNvSpPr/>
          <p:nvPr/>
        </p:nvSpPr>
        <p:spPr>
          <a:xfrm>
            <a:off x="420624" y="5925312"/>
            <a:ext cx="4818888" cy="731520"/>
          </a:xfrm>
          <a:prstGeom prst="rect">
            <a:avLst/>
          </a:prstGeom>
          <a:solidFill>
            <a:srgbClr val="FBF3E4"/>
          </a:solidFill>
          <a:ln w="12700">
            <a:solidFill>
              <a:srgbClr val="FBF3E4"/>
            </a:solidFill>
            <a:prstDash val="solid"/>
          </a:ln>
        </p:spPr>
      </p:sp>
      <p:sp>
        <p:nvSpPr>
          <p:cNvPr id="15" name="Shape 13"/>
          <p:cNvSpPr/>
          <p:nvPr/>
        </p:nvSpPr>
        <p:spPr>
          <a:xfrm>
            <a:off x="420624" y="5925312"/>
            <a:ext cx="36576" cy="731520"/>
          </a:xfrm>
          <a:prstGeom prst="rect">
            <a:avLst/>
          </a:prstGeom>
          <a:solidFill>
            <a:srgbClr val="8A5A1E"/>
          </a:solidFill>
          <a:ln w="12700">
            <a:solidFill>
              <a:srgbClr val="8A5A1E"/>
            </a:solidFill>
            <a:prstDash val="solid"/>
          </a:ln>
        </p:spPr>
      </p:sp>
      <p:sp>
        <p:nvSpPr>
          <p:cNvPr id="16" name="Text 14"/>
          <p:cNvSpPr txBox="1"/>
          <p:nvPr/>
        </p:nvSpPr>
        <p:spPr>
          <a:xfrm>
            <a:off x="612648" y="6035040"/>
            <a:ext cx="4453128" cy="512064"/>
          </a:xfrm>
          <a:prstGeom prst="rect">
            <a:avLst/>
          </a:prstGeom>
          <a:noFill/>
          <a:ln/>
        </p:spPr>
        <p:txBody>
          <a:bodyPr wrap="square" lIns="0" tIns="0" rIns="0" bIns="0" rtlCol="0" anchor="ctr"/>
          <a:lstStyle/>
          <a:p>
            <a:pPr algn="l" indent="0" marL="0">
              <a:buNone/>
            </a:pPr>
            <a:r>
              <a:rPr lang="en-US" sz="1100" dirty="0">
                <a:solidFill>
                  <a:srgbClr val="8A5A1E"/>
                </a:solidFill>
                <a:latin typeface="Consolas" pitchFamily="34" charset="0"/>
                <a:ea typeface="Consolas" pitchFamily="34" charset="-122"/>
                <a:cs typeface="Consolas" pitchFamily="34" charset="-120"/>
              </a:rPr>
              <a:t>KLAR TIDIGT  </a:t>
            </a:r>
            <a:pPr algn="l" indent="0" marL="0">
              <a:buNone/>
            </a:pPr>
            <a:r>
              <a:rPr lang="en-US" sz="1200" dirty="0">
                <a:solidFill>
                  <a:srgbClr val="14202B"/>
                </a:solidFill>
                <a:latin typeface="Calibri" pitchFamily="34" charset="0"/>
                <a:ea typeface="Calibri" pitchFamily="34" charset="-122"/>
                <a:cs typeface="Calibri" pitchFamily="34" charset="-120"/>
              </a:rPr>
              <a:t>Ta ett ord ur nästa ordgrupp, eller gör leken en gång till.</a:t>
            </a:r>
            <a:endParaRPr lang="en-US" sz="1200" dirty="0"/>
          </a:p>
        </p:txBody>
      </p:sp>
      <p:sp>
        <p:nvSpPr>
          <p:cNvPr id="17" name="Text 15"/>
          <p:cNvSpPr txBox="1"/>
          <p:nvPr/>
        </p:nvSpPr>
        <p:spPr>
          <a:xfrm>
            <a:off x="5687568" y="804672"/>
            <a:ext cx="630936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30 MINUTER, DEL FÖR DEL</a:t>
            </a:r>
            <a:endParaRPr lang="en-US" sz="1200" dirty="0"/>
          </a:p>
        </p:txBody>
      </p:sp>
      <p:sp>
        <p:nvSpPr>
          <p:cNvPr id="18" name="Shape 16"/>
          <p:cNvSpPr/>
          <p:nvPr/>
        </p:nvSpPr>
        <p:spPr>
          <a:xfrm>
            <a:off x="5687568" y="1097280"/>
            <a:ext cx="6089904" cy="320040"/>
          </a:xfrm>
          <a:prstGeom prst="rect">
            <a:avLst/>
          </a:prstGeom>
          <a:solidFill>
            <a:srgbClr val="14202B"/>
          </a:solidFill>
          <a:ln w="12700">
            <a:solidFill>
              <a:srgbClr val="14202B"/>
            </a:solidFill>
            <a:prstDash val="solid"/>
          </a:ln>
        </p:spPr>
      </p:sp>
      <p:sp>
        <p:nvSpPr>
          <p:cNvPr id="19" name="Text 17"/>
          <p:cNvSpPr txBox="1"/>
          <p:nvPr/>
        </p:nvSpPr>
        <p:spPr>
          <a:xfrm>
            <a:off x="5824728" y="1161288"/>
            <a:ext cx="114300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TID</a:t>
            </a:r>
            <a:endParaRPr lang="en-US" sz="1200" dirty="0"/>
          </a:p>
        </p:txBody>
      </p:sp>
      <p:sp>
        <p:nvSpPr>
          <p:cNvPr id="20" name="Shape 18"/>
          <p:cNvSpPr/>
          <p:nvPr/>
        </p:nvSpPr>
        <p:spPr>
          <a:xfrm>
            <a:off x="7013448" y="1097280"/>
            <a:ext cx="9144" cy="320040"/>
          </a:xfrm>
          <a:prstGeom prst="rect">
            <a:avLst/>
          </a:prstGeom>
          <a:solidFill>
            <a:srgbClr val="4A5361"/>
          </a:solidFill>
          <a:ln w="12700">
            <a:solidFill>
              <a:srgbClr val="4A5361"/>
            </a:solidFill>
            <a:prstDash val="solid"/>
          </a:ln>
        </p:spPr>
      </p:sp>
      <p:sp>
        <p:nvSpPr>
          <p:cNvPr id="21" name="Text 19"/>
          <p:cNvSpPr txBox="1"/>
          <p:nvPr/>
        </p:nvSpPr>
        <p:spPr>
          <a:xfrm>
            <a:off x="7159752" y="1161288"/>
            <a:ext cx="4489704"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VAD HÄNDER</a:t>
            </a:r>
            <a:endParaRPr lang="en-US" sz="1200" dirty="0"/>
          </a:p>
        </p:txBody>
      </p:sp>
      <p:sp>
        <p:nvSpPr>
          <p:cNvPr id="22" name="Shape 20"/>
          <p:cNvSpPr/>
          <p:nvPr/>
        </p:nvSpPr>
        <p:spPr>
          <a:xfrm>
            <a:off x="5687568" y="1417320"/>
            <a:ext cx="1325880" cy="1309878"/>
          </a:xfrm>
          <a:prstGeom prst="rect">
            <a:avLst/>
          </a:prstGeom>
          <a:solidFill>
            <a:srgbClr val="F3F6FA"/>
          </a:solidFill>
          <a:ln w="12700">
            <a:solidFill>
              <a:srgbClr val="F3F6FA"/>
            </a:solidFill>
            <a:prstDash val="solid"/>
          </a:ln>
        </p:spPr>
      </p:sp>
      <p:sp>
        <p:nvSpPr>
          <p:cNvPr id="23" name="Shape 21"/>
          <p:cNvSpPr/>
          <p:nvPr/>
        </p:nvSpPr>
        <p:spPr>
          <a:xfrm>
            <a:off x="7013448" y="1417320"/>
            <a:ext cx="9144" cy="1309878"/>
          </a:xfrm>
          <a:prstGeom prst="rect">
            <a:avLst/>
          </a:prstGeom>
          <a:solidFill>
            <a:srgbClr val="E1E6EB"/>
          </a:solidFill>
          <a:ln w="12700">
            <a:solidFill>
              <a:srgbClr val="E1E6EB"/>
            </a:solidFill>
            <a:prstDash val="solid"/>
          </a:ln>
        </p:spPr>
      </p:sp>
      <p:sp>
        <p:nvSpPr>
          <p:cNvPr id="24" name="Text 22"/>
          <p:cNvSpPr txBox="1"/>
          <p:nvPr/>
        </p:nvSpPr>
        <p:spPr>
          <a:xfrm>
            <a:off x="5824728" y="1508760"/>
            <a:ext cx="1097280" cy="246888"/>
          </a:xfrm>
          <a:prstGeom prst="rect">
            <a:avLst/>
          </a:prstGeom>
          <a:noFill/>
          <a:ln/>
        </p:spPr>
        <p:txBody>
          <a:bodyPr wrap="square" lIns="0" tIns="0" rIns="0" bIns="0" rtlCol="0" anchor="t"/>
          <a:lstStyle/>
          <a:p>
            <a:pPr algn="l" indent="0" marL="0">
              <a:buNone/>
            </a:pPr>
            <a:r>
              <a:rPr lang="en-US" sz="1275" b="1" dirty="0">
                <a:solidFill>
                  <a:srgbClr val="14202B"/>
                </a:solidFill>
                <a:latin typeface="Calibri" pitchFamily="34" charset="0"/>
                <a:ea typeface="Calibri" pitchFamily="34" charset="-122"/>
                <a:cs typeface="Calibri" pitchFamily="34" charset="-120"/>
              </a:rPr>
              <a:t>Före</a:t>
            </a:r>
            <a:endParaRPr lang="en-US" sz="1275" dirty="0"/>
          </a:p>
        </p:txBody>
      </p:sp>
      <p:sp>
        <p:nvSpPr>
          <p:cNvPr id="25" name="Text 23"/>
          <p:cNvSpPr txBox="1"/>
          <p:nvPr/>
        </p:nvSpPr>
        <p:spPr>
          <a:xfrm>
            <a:off x="7159752" y="1508760"/>
            <a:ext cx="4489704" cy="1172718"/>
          </a:xfrm>
          <a:prstGeom prst="rect">
            <a:avLst/>
          </a:prstGeom>
          <a:noFill/>
          <a:ln/>
        </p:spPr>
        <p:txBody>
          <a:bodyPr wrap="square" lIns="0" tIns="0" rIns="0" bIns="0" rtlCol="0" anchor="t"/>
          <a:lstStyle/>
          <a:p>
            <a:pPr algn="l" indent="0" marL="0">
              <a:spcAft>
                <a:spcPts val="300"/>
              </a:spcAft>
              <a:buNone/>
            </a:pPr>
            <a:r>
              <a:rPr lang="en-US" sz="1275" b="1" dirty="0">
                <a:solidFill>
                  <a:srgbClr val="14202B"/>
                </a:solidFill>
                <a:latin typeface="Calibri" pitchFamily="34" charset="0"/>
                <a:ea typeface="Calibri" pitchFamily="34" charset="-122"/>
                <a:cs typeface="Calibri" pitchFamily="34" charset="-120"/>
              </a:rPr>
              <a:t>Förberedelse</a:t>
            </a:r>
            <a:endParaRPr lang="en-US" sz="1275" dirty="0"/>
          </a:p>
          <a:p>
            <a:pPr algn="l" indent="0" marL="0">
              <a:spcAft>
                <a:spcPts val="300"/>
              </a:spcAft>
              <a:buNone/>
            </a:pPr>
            <a:r>
              <a:rPr lang="en-US" sz="1275" dirty="0">
                <a:solidFill>
                  <a:srgbClr val="14202B"/>
                </a:solidFill>
                <a:latin typeface="Calibri" pitchFamily="34" charset="0"/>
                <a:ea typeface="Calibri" pitchFamily="34" charset="-122"/>
                <a:cs typeface="Calibri" pitchFamily="34" charset="-120"/>
              </a:rPr>
              <a:t>Välj orden, ta fram bokstavskorten och lektionens material. Bestäm paren och dagens elever.</a:t>
            </a:r>
            <a:endParaRPr lang="en-US" sz="1275" dirty="0"/>
          </a:p>
        </p:txBody>
      </p:sp>
      <p:sp>
        <p:nvSpPr>
          <p:cNvPr id="26" name="Shape 24"/>
          <p:cNvSpPr/>
          <p:nvPr/>
        </p:nvSpPr>
        <p:spPr>
          <a:xfrm>
            <a:off x="5687568" y="2727198"/>
            <a:ext cx="1325880" cy="1309878"/>
          </a:xfrm>
          <a:prstGeom prst="rect">
            <a:avLst/>
          </a:prstGeom>
          <a:solidFill>
            <a:srgbClr val="F3F6FA"/>
          </a:solidFill>
          <a:ln w="12700">
            <a:solidFill>
              <a:srgbClr val="F3F6FA"/>
            </a:solidFill>
            <a:prstDash val="solid"/>
          </a:ln>
        </p:spPr>
      </p:sp>
      <p:sp>
        <p:nvSpPr>
          <p:cNvPr id="27" name="Shape 25"/>
          <p:cNvSpPr/>
          <p:nvPr/>
        </p:nvSpPr>
        <p:spPr>
          <a:xfrm>
            <a:off x="5687568" y="2727198"/>
            <a:ext cx="6089904" cy="9144"/>
          </a:xfrm>
          <a:prstGeom prst="rect">
            <a:avLst/>
          </a:prstGeom>
          <a:solidFill>
            <a:srgbClr val="E1E6EB"/>
          </a:solidFill>
          <a:ln w="12700">
            <a:solidFill>
              <a:srgbClr val="E1E6EB"/>
            </a:solidFill>
            <a:prstDash val="solid"/>
          </a:ln>
        </p:spPr>
      </p:sp>
      <p:sp>
        <p:nvSpPr>
          <p:cNvPr id="28" name="Shape 26"/>
          <p:cNvSpPr/>
          <p:nvPr/>
        </p:nvSpPr>
        <p:spPr>
          <a:xfrm>
            <a:off x="7013448" y="2727198"/>
            <a:ext cx="9144" cy="1309878"/>
          </a:xfrm>
          <a:prstGeom prst="rect">
            <a:avLst/>
          </a:prstGeom>
          <a:solidFill>
            <a:srgbClr val="E1E6EB"/>
          </a:solidFill>
          <a:ln w="12700">
            <a:solidFill>
              <a:srgbClr val="E1E6EB"/>
            </a:solidFill>
            <a:prstDash val="solid"/>
          </a:ln>
        </p:spPr>
      </p:sp>
      <p:sp>
        <p:nvSpPr>
          <p:cNvPr id="29" name="Text 27"/>
          <p:cNvSpPr txBox="1"/>
          <p:nvPr/>
        </p:nvSpPr>
        <p:spPr>
          <a:xfrm>
            <a:off x="5824728" y="2818638"/>
            <a:ext cx="1097280" cy="246888"/>
          </a:xfrm>
          <a:prstGeom prst="rect">
            <a:avLst/>
          </a:prstGeom>
          <a:noFill/>
          <a:ln/>
        </p:spPr>
        <p:txBody>
          <a:bodyPr wrap="square" lIns="0" tIns="0" rIns="0" bIns="0" rtlCol="0" anchor="t"/>
          <a:lstStyle/>
          <a:p>
            <a:pPr algn="l" indent="0" marL="0">
              <a:buNone/>
            </a:pPr>
            <a:r>
              <a:rPr lang="en-US" sz="1275" b="1" dirty="0">
                <a:solidFill>
                  <a:srgbClr val="14202B"/>
                </a:solidFill>
                <a:latin typeface="Calibri" pitchFamily="34" charset="0"/>
                <a:ea typeface="Calibri" pitchFamily="34" charset="-122"/>
                <a:cs typeface="Calibri" pitchFamily="34" charset="-120"/>
              </a:rPr>
              <a:t>0–5</a:t>
            </a:r>
            <a:endParaRPr lang="en-US" sz="1275" dirty="0"/>
          </a:p>
        </p:txBody>
      </p:sp>
      <p:sp>
        <p:nvSpPr>
          <p:cNvPr id="30" name="Text 28"/>
          <p:cNvSpPr txBox="1"/>
          <p:nvPr/>
        </p:nvSpPr>
        <p:spPr>
          <a:xfrm>
            <a:off x="7159752" y="2818638"/>
            <a:ext cx="4489704" cy="1172718"/>
          </a:xfrm>
          <a:prstGeom prst="rect">
            <a:avLst/>
          </a:prstGeom>
          <a:noFill/>
          <a:ln/>
        </p:spPr>
        <p:txBody>
          <a:bodyPr wrap="square" lIns="0" tIns="0" rIns="0" bIns="0" rtlCol="0" anchor="t"/>
          <a:lstStyle/>
          <a:p>
            <a:pPr algn="l" indent="0" marL="0">
              <a:spcAft>
                <a:spcPts val="300"/>
              </a:spcAft>
              <a:buNone/>
            </a:pPr>
            <a:r>
              <a:rPr lang="en-US" sz="1275" b="1" dirty="0">
                <a:solidFill>
                  <a:srgbClr val="14202B"/>
                </a:solidFill>
                <a:latin typeface="Calibri" pitchFamily="34" charset="0"/>
                <a:ea typeface="Calibri" pitchFamily="34" charset="-122"/>
                <a:cs typeface="Calibri" pitchFamily="34" charset="-120"/>
              </a:rPr>
              <a:t>1 · Ljudstart</a:t>
            </a:r>
            <a:endParaRPr lang="en-US" sz="1275" dirty="0"/>
          </a:p>
          <a:p>
            <a:pPr algn="l" indent="0" marL="0">
              <a:spcAft>
                <a:spcPts val="300"/>
              </a:spcAft>
              <a:buNone/>
            </a:pPr>
            <a:r>
              <a:rPr lang="en-US" sz="1275" dirty="0">
                <a:solidFill>
                  <a:srgbClr val="14202B"/>
                </a:solidFill>
                <a:latin typeface="Calibri" pitchFamily="34" charset="0"/>
                <a:ea typeface="Calibri" pitchFamily="34" charset="-122"/>
                <a:cs typeface="Calibri" pitchFamily="34" charset="-120"/>
              </a:rPr>
              <a:t>Visa dagens ljud, sätt ihop fem ord och dela upp fyra. Alla svarar samtidigt.</a:t>
            </a:r>
            <a:endParaRPr lang="en-US" sz="1275" dirty="0"/>
          </a:p>
        </p:txBody>
      </p:sp>
      <p:sp>
        <p:nvSpPr>
          <p:cNvPr id="31" name="Shape 29"/>
          <p:cNvSpPr/>
          <p:nvPr/>
        </p:nvSpPr>
        <p:spPr>
          <a:xfrm>
            <a:off x="5687568" y="4037076"/>
            <a:ext cx="1325880" cy="1309878"/>
          </a:xfrm>
          <a:prstGeom prst="rect">
            <a:avLst/>
          </a:prstGeom>
          <a:solidFill>
            <a:srgbClr val="F3F6FA"/>
          </a:solidFill>
          <a:ln w="12700">
            <a:solidFill>
              <a:srgbClr val="F3F6FA"/>
            </a:solidFill>
            <a:prstDash val="solid"/>
          </a:ln>
        </p:spPr>
      </p:sp>
      <p:sp>
        <p:nvSpPr>
          <p:cNvPr id="32" name="Shape 30"/>
          <p:cNvSpPr/>
          <p:nvPr/>
        </p:nvSpPr>
        <p:spPr>
          <a:xfrm>
            <a:off x="5687568" y="4037076"/>
            <a:ext cx="6089904" cy="9144"/>
          </a:xfrm>
          <a:prstGeom prst="rect">
            <a:avLst/>
          </a:prstGeom>
          <a:solidFill>
            <a:srgbClr val="E1E6EB"/>
          </a:solidFill>
          <a:ln w="12700">
            <a:solidFill>
              <a:srgbClr val="E1E6EB"/>
            </a:solidFill>
            <a:prstDash val="solid"/>
          </a:ln>
        </p:spPr>
      </p:sp>
      <p:sp>
        <p:nvSpPr>
          <p:cNvPr id="33" name="Shape 31"/>
          <p:cNvSpPr/>
          <p:nvPr/>
        </p:nvSpPr>
        <p:spPr>
          <a:xfrm>
            <a:off x="7013448" y="4037076"/>
            <a:ext cx="9144" cy="1309878"/>
          </a:xfrm>
          <a:prstGeom prst="rect">
            <a:avLst/>
          </a:prstGeom>
          <a:solidFill>
            <a:srgbClr val="E1E6EB"/>
          </a:solidFill>
          <a:ln w="12700">
            <a:solidFill>
              <a:srgbClr val="E1E6EB"/>
            </a:solidFill>
            <a:prstDash val="solid"/>
          </a:ln>
        </p:spPr>
      </p:sp>
      <p:sp>
        <p:nvSpPr>
          <p:cNvPr id="34" name="Text 32"/>
          <p:cNvSpPr txBox="1"/>
          <p:nvPr/>
        </p:nvSpPr>
        <p:spPr>
          <a:xfrm>
            <a:off x="5824728" y="4128516"/>
            <a:ext cx="1097280" cy="246888"/>
          </a:xfrm>
          <a:prstGeom prst="rect">
            <a:avLst/>
          </a:prstGeom>
          <a:noFill/>
          <a:ln/>
        </p:spPr>
        <p:txBody>
          <a:bodyPr wrap="square" lIns="0" tIns="0" rIns="0" bIns="0" rtlCol="0" anchor="t"/>
          <a:lstStyle/>
          <a:p>
            <a:pPr algn="l" indent="0" marL="0">
              <a:buNone/>
            </a:pPr>
            <a:r>
              <a:rPr lang="en-US" sz="1275" b="1" dirty="0">
                <a:solidFill>
                  <a:srgbClr val="14202B"/>
                </a:solidFill>
                <a:latin typeface="Calibri" pitchFamily="34" charset="0"/>
                <a:ea typeface="Calibri" pitchFamily="34" charset="-122"/>
                <a:cs typeface="Calibri" pitchFamily="34" charset="-120"/>
              </a:rPr>
              <a:t>5–25</a:t>
            </a:r>
            <a:endParaRPr lang="en-US" sz="1275" dirty="0"/>
          </a:p>
        </p:txBody>
      </p:sp>
      <p:sp>
        <p:nvSpPr>
          <p:cNvPr id="35" name="Text 33"/>
          <p:cNvSpPr txBox="1"/>
          <p:nvPr/>
        </p:nvSpPr>
        <p:spPr>
          <a:xfrm>
            <a:off x="7159752" y="4128516"/>
            <a:ext cx="4489704" cy="1172718"/>
          </a:xfrm>
          <a:prstGeom prst="rect">
            <a:avLst/>
          </a:prstGeom>
          <a:noFill/>
          <a:ln/>
        </p:spPr>
        <p:txBody>
          <a:bodyPr wrap="square" lIns="0" tIns="0" rIns="0" bIns="0" rtlCol="0" anchor="t"/>
          <a:lstStyle/>
          <a:p>
            <a:pPr algn="l" indent="0" marL="0">
              <a:spcAft>
                <a:spcPts val="300"/>
              </a:spcAft>
              <a:buNone/>
            </a:pPr>
            <a:r>
              <a:rPr lang="en-US" sz="1275" b="1" dirty="0">
                <a:solidFill>
                  <a:srgbClr val="14202B"/>
                </a:solidFill>
                <a:latin typeface="Calibri" pitchFamily="34" charset="0"/>
                <a:ea typeface="Calibri" pitchFamily="34" charset="-122"/>
                <a:cs typeface="Calibri" pitchFamily="34" charset="-120"/>
              </a:rPr>
              <a:t>2 · Lektionen</a:t>
            </a:r>
            <a:endParaRPr lang="en-US" sz="1275" dirty="0"/>
          </a:p>
          <a:p>
            <a:pPr algn="l" indent="0" marL="0">
              <a:spcAft>
                <a:spcPts val="300"/>
              </a:spcAft>
              <a:buNone/>
            </a:pPr>
            <a:r>
              <a:rPr lang="en-US" sz="1275" dirty="0">
                <a:solidFill>
                  <a:srgbClr val="14202B"/>
                </a:solidFill>
                <a:latin typeface="Calibri" pitchFamily="34" charset="0"/>
                <a:ea typeface="Calibri" pitchFamily="34" charset="-122"/>
                <a:cs typeface="Calibri" pitchFamily="34" charset="-120"/>
              </a:rPr>
              <a:t>Steg 1 du visar, 2 tillsammans, 3 i par, 4 var för sig. Du lyssnar på dagens elever.</a:t>
            </a:r>
            <a:endParaRPr lang="en-US" sz="1275" dirty="0"/>
          </a:p>
        </p:txBody>
      </p:sp>
      <p:sp>
        <p:nvSpPr>
          <p:cNvPr id="36" name="Shape 34"/>
          <p:cNvSpPr/>
          <p:nvPr/>
        </p:nvSpPr>
        <p:spPr>
          <a:xfrm>
            <a:off x="5687568" y="5346954"/>
            <a:ext cx="1325880" cy="1309878"/>
          </a:xfrm>
          <a:prstGeom prst="rect">
            <a:avLst/>
          </a:prstGeom>
          <a:solidFill>
            <a:srgbClr val="F3F6FA"/>
          </a:solidFill>
          <a:ln w="12700">
            <a:solidFill>
              <a:srgbClr val="F3F6FA"/>
            </a:solidFill>
            <a:prstDash val="solid"/>
          </a:ln>
        </p:spPr>
      </p:sp>
      <p:sp>
        <p:nvSpPr>
          <p:cNvPr id="37" name="Shape 35"/>
          <p:cNvSpPr/>
          <p:nvPr/>
        </p:nvSpPr>
        <p:spPr>
          <a:xfrm>
            <a:off x="5687568" y="5346954"/>
            <a:ext cx="6089904" cy="9144"/>
          </a:xfrm>
          <a:prstGeom prst="rect">
            <a:avLst/>
          </a:prstGeom>
          <a:solidFill>
            <a:srgbClr val="E1E6EB"/>
          </a:solidFill>
          <a:ln w="12700">
            <a:solidFill>
              <a:srgbClr val="E1E6EB"/>
            </a:solidFill>
            <a:prstDash val="solid"/>
          </a:ln>
        </p:spPr>
      </p:sp>
      <p:sp>
        <p:nvSpPr>
          <p:cNvPr id="38" name="Shape 36"/>
          <p:cNvSpPr/>
          <p:nvPr/>
        </p:nvSpPr>
        <p:spPr>
          <a:xfrm>
            <a:off x="7013448" y="5346954"/>
            <a:ext cx="9144" cy="1309878"/>
          </a:xfrm>
          <a:prstGeom prst="rect">
            <a:avLst/>
          </a:prstGeom>
          <a:solidFill>
            <a:srgbClr val="E1E6EB"/>
          </a:solidFill>
          <a:ln w="12700">
            <a:solidFill>
              <a:srgbClr val="E1E6EB"/>
            </a:solidFill>
            <a:prstDash val="solid"/>
          </a:ln>
        </p:spPr>
      </p:sp>
      <p:sp>
        <p:nvSpPr>
          <p:cNvPr id="39" name="Text 37"/>
          <p:cNvSpPr txBox="1"/>
          <p:nvPr/>
        </p:nvSpPr>
        <p:spPr>
          <a:xfrm>
            <a:off x="5824728" y="5438394"/>
            <a:ext cx="1097280" cy="246888"/>
          </a:xfrm>
          <a:prstGeom prst="rect">
            <a:avLst/>
          </a:prstGeom>
          <a:noFill/>
          <a:ln/>
        </p:spPr>
        <p:txBody>
          <a:bodyPr wrap="square" lIns="0" tIns="0" rIns="0" bIns="0" rtlCol="0" anchor="t"/>
          <a:lstStyle/>
          <a:p>
            <a:pPr algn="l" indent="0" marL="0">
              <a:buNone/>
            </a:pPr>
            <a:r>
              <a:rPr lang="en-US" sz="1275" b="1" dirty="0">
                <a:solidFill>
                  <a:srgbClr val="14202B"/>
                </a:solidFill>
                <a:latin typeface="Calibri" pitchFamily="34" charset="0"/>
                <a:ea typeface="Calibri" pitchFamily="34" charset="-122"/>
                <a:cs typeface="Calibri" pitchFamily="34" charset="-120"/>
              </a:rPr>
              <a:t>25–30</a:t>
            </a:r>
            <a:endParaRPr lang="en-US" sz="1275" dirty="0"/>
          </a:p>
        </p:txBody>
      </p:sp>
      <p:sp>
        <p:nvSpPr>
          <p:cNvPr id="40" name="Text 38"/>
          <p:cNvSpPr txBox="1"/>
          <p:nvPr/>
        </p:nvSpPr>
        <p:spPr>
          <a:xfrm>
            <a:off x="7159752" y="5438394"/>
            <a:ext cx="4489704" cy="1172718"/>
          </a:xfrm>
          <a:prstGeom prst="rect">
            <a:avLst/>
          </a:prstGeom>
          <a:noFill/>
          <a:ln/>
        </p:spPr>
        <p:txBody>
          <a:bodyPr wrap="square" lIns="0" tIns="0" rIns="0" bIns="0" rtlCol="0" anchor="t"/>
          <a:lstStyle/>
          <a:p>
            <a:pPr algn="l" indent="0" marL="0">
              <a:spcAft>
                <a:spcPts val="300"/>
              </a:spcAft>
              <a:buNone/>
            </a:pPr>
            <a:r>
              <a:rPr lang="en-US" sz="1275" b="1" dirty="0">
                <a:solidFill>
                  <a:srgbClr val="14202B"/>
                </a:solidFill>
                <a:latin typeface="Calibri" pitchFamily="34" charset="0"/>
                <a:ea typeface="Calibri" pitchFamily="34" charset="-122"/>
                <a:cs typeface="Calibri" pitchFamily="34" charset="-120"/>
              </a:rPr>
              <a:t>3 · Avslut</a:t>
            </a:r>
            <a:endParaRPr lang="en-US" sz="1275" dirty="0"/>
          </a:p>
          <a:p>
            <a:pPr algn="l" indent="0" marL="0">
              <a:spcAft>
                <a:spcPts val="300"/>
              </a:spcAft>
              <a:buNone/>
            </a:pPr>
            <a:r>
              <a:rPr lang="en-US" sz="1275" dirty="0">
                <a:solidFill>
                  <a:srgbClr val="14202B"/>
                </a:solidFill>
                <a:latin typeface="Calibri" pitchFamily="34" charset="0"/>
                <a:ea typeface="Calibri" pitchFamily="34" charset="-122"/>
                <a:cs typeface="Calibri" pitchFamily="34" charset="-120"/>
              </a:rPr>
              <a:t>Ett ord var, och vad du hörde. Nästa pass: samma lektion eller nästa?</a:t>
            </a:r>
            <a:endParaRPr lang="en-US" sz="1275" dirty="0"/>
          </a:p>
        </p:txBody>
      </p:sp>
      <p:sp>
        <p:nvSpPr>
          <p:cNvPr id="41" name="Shape 39"/>
          <p:cNvSpPr/>
          <p:nvPr/>
        </p:nvSpPr>
        <p:spPr>
          <a:xfrm>
            <a:off x="5687568" y="1097280"/>
            <a:ext cx="6089904" cy="5559552"/>
          </a:xfrm>
          <a:prstGeom prst="rect">
            <a:avLst/>
          </a:prstGeom>
          <a:ln w="12700">
            <a:solidFill>
              <a:srgbClr val="14202B"/>
            </a:solidFill>
            <a:prstDash val="solid"/>
          </a:ln>
        </p:spPr>
      </p:sp>
      <p:sp>
        <p:nvSpPr>
          <p:cNvPr id="42" name="Text 40"/>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niclasfohlin.se/stodundervisning/ljudlek-i-grupp/lathund</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Ljudstarten</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MALLEN · 3/4</a:t>
            </a:r>
            <a:endParaRPr lang="en-US" sz="1275" dirty="0"/>
          </a:p>
        </p:txBody>
      </p:sp>
      <p:sp>
        <p:nvSpPr>
          <p:cNvPr id="6" name="Shape 4"/>
          <p:cNvSpPr/>
          <p:nvPr/>
        </p:nvSpPr>
        <p:spPr>
          <a:xfrm>
            <a:off x="0" y="603504"/>
            <a:ext cx="12191695" cy="402336"/>
          </a:xfrm>
          <a:prstGeom prst="rect">
            <a:avLst/>
          </a:prstGeom>
          <a:solidFill>
            <a:srgbClr val="F3F6FA"/>
          </a:solidFill>
          <a:ln w="12700">
            <a:solidFill>
              <a:srgbClr val="F3F6FA"/>
            </a:solidFill>
            <a:prstDash val="solid"/>
          </a:ln>
        </p:spPr>
      </p:sp>
      <p:sp>
        <p:nvSpPr>
          <p:cNvPr id="7" name="Shape 5"/>
          <p:cNvSpPr/>
          <p:nvPr/>
        </p:nvSpPr>
        <p:spPr>
          <a:xfrm>
            <a:off x="0" y="987552"/>
            <a:ext cx="12191695" cy="18288"/>
          </a:xfrm>
          <a:prstGeom prst="rect">
            <a:avLst/>
          </a:prstGeom>
          <a:solidFill>
            <a:srgbClr val="14202B"/>
          </a:solidFill>
          <a:ln w="12700">
            <a:solidFill>
              <a:srgbClr val="14202B"/>
            </a:solidFill>
            <a:prstDash val="solid"/>
          </a:ln>
        </p:spPr>
      </p:sp>
      <p:sp>
        <p:nvSpPr>
          <p:cNvPr id="8" name="Text 6"/>
          <p:cNvSpPr txBox="1"/>
          <p:nvPr/>
        </p:nvSpPr>
        <p:spPr>
          <a:xfrm>
            <a:off x="192024" y="694944"/>
            <a:ext cx="658368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SAMMA FEM MINUTER VARJE PASS · ORDEN UR ORDBANKEN</a:t>
            </a:r>
            <a:endParaRPr lang="en-US" sz="1200" dirty="0"/>
          </a:p>
        </p:txBody>
      </p:sp>
      <p:sp>
        <p:nvSpPr>
          <p:cNvPr id="9" name="Text 7"/>
          <p:cNvSpPr txBox="1"/>
          <p:nvPr/>
        </p:nvSpPr>
        <p:spPr>
          <a:xfrm>
            <a:off x="6035040" y="694944"/>
            <a:ext cx="5943600" cy="228600"/>
          </a:xfrm>
          <a:prstGeom prst="rect">
            <a:avLst/>
          </a:prstGeom>
          <a:noFill/>
          <a:ln/>
        </p:spPr>
        <p:txBody>
          <a:bodyPr wrap="square" lIns="0" tIns="0" rIns="0" bIns="0" rtlCol="0" anchor="t"/>
          <a:lstStyle/>
          <a:p>
            <a:pPr algn="r" indent="0" marL="0">
              <a:buNone/>
            </a:pPr>
            <a:endParaRPr lang="en-US" sz="1200" dirty="0"/>
          </a:p>
        </p:txBody>
      </p:sp>
      <p:sp>
        <p:nvSpPr>
          <p:cNvPr id="10" name="Text 8"/>
          <p:cNvSpPr txBox="1"/>
          <p:nvPr/>
        </p:nvSpPr>
        <p:spPr>
          <a:xfrm>
            <a:off x="192024" y="1143000"/>
            <a:ext cx="5766664" cy="228600"/>
          </a:xfrm>
          <a:prstGeom prst="rect">
            <a:avLst/>
          </a:prstGeom>
          <a:noFill/>
          <a:ln/>
        </p:spPr>
        <p:txBody>
          <a:bodyPr wrap="square" lIns="0" tIns="0" rIns="0" bIns="0" rtlCol="0" anchor="t"/>
          <a:lstStyle/>
          <a:p>
            <a:pPr algn="l" indent="0" marL="0">
              <a:buNone/>
            </a:pPr>
            <a:r>
              <a:rPr lang="en-US" sz="1200" dirty="0">
                <a:solidFill>
                  <a:srgbClr val="1D4F91"/>
                </a:solidFill>
                <a:latin typeface="Consolas" pitchFamily="34" charset="0"/>
                <a:ea typeface="Consolas" pitchFamily="34" charset="-122"/>
                <a:cs typeface="Consolas" pitchFamily="34" charset="-120"/>
              </a:rPr>
              <a:t>TRE MOMENT, ALLA SVARAR SAMTIDIGT</a:t>
            </a:r>
            <a:endParaRPr lang="en-US" sz="1200" dirty="0"/>
          </a:p>
        </p:txBody>
      </p:sp>
      <p:sp>
        <p:nvSpPr>
          <p:cNvPr id="11" name="Shape 9"/>
          <p:cNvSpPr/>
          <p:nvPr/>
        </p:nvSpPr>
        <p:spPr>
          <a:xfrm>
            <a:off x="192024" y="1417320"/>
            <a:ext cx="5766664" cy="292608"/>
          </a:xfrm>
          <a:prstGeom prst="rect">
            <a:avLst/>
          </a:prstGeom>
          <a:solidFill>
            <a:srgbClr val="14202B"/>
          </a:solidFill>
          <a:ln w="12700">
            <a:solidFill>
              <a:srgbClr val="14202B"/>
            </a:solidFill>
            <a:prstDash val="solid"/>
          </a:ln>
        </p:spPr>
      </p:sp>
      <p:sp>
        <p:nvSpPr>
          <p:cNvPr id="12" name="Text 10"/>
          <p:cNvSpPr txBox="1"/>
          <p:nvPr/>
        </p:nvSpPr>
        <p:spPr>
          <a:xfrm>
            <a:off x="265176" y="1472184"/>
            <a:ext cx="1812493"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Moment</a:t>
            </a:r>
            <a:endParaRPr lang="en-US" sz="1050" dirty="0"/>
          </a:p>
        </p:txBody>
      </p:sp>
      <p:sp>
        <p:nvSpPr>
          <p:cNvPr id="13" name="Text 11"/>
          <p:cNvSpPr txBox="1"/>
          <p:nvPr/>
        </p:nvSpPr>
        <p:spPr>
          <a:xfrm>
            <a:off x="2187397" y="1472184"/>
            <a:ext cx="3734714"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Så gör du</a:t>
            </a:r>
            <a:endParaRPr lang="en-US" sz="1050" dirty="0"/>
          </a:p>
        </p:txBody>
      </p:sp>
      <p:sp>
        <p:nvSpPr>
          <p:cNvPr id="14" name="Shape 12"/>
          <p:cNvSpPr/>
          <p:nvPr/>
        </p:nvSpPr>
        <p:spPr>
          <a:xfrm>
            <a:off x="192024" y="1709928"/>
            <a:ext cx="5766664" cy="9144"/>
          </a:xfrm>
          <a:prstGeom prst="rect">
            <a:avLst/>
          </a:prstGeom>
          <a:solidFill>
            <a:srgbClr val="E1E6EB"/>
          </a:solidFill>
          <a:ln w="12700">
            <a:solidFill>
              <a:srgbClr val="E1E6EB"/>
            </a:solidFill>
            <a:prstDash val="solid"/>
          </a:ln>
        </p:spPr>
      </p:sp>
      <p:sp>
        <p:nvSpPr>
          <p:cNvPr id="15" name="Text 13"/>
          <p:cNvSpPr txBox="1"/>
          <p:nvPr/>
        </p:nvSpPr>
        <p:spPr>
          <a:xfrm>
            <a:off x="265176" y="1764792"/>
            <a:ext cx="1794205" cy="56045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Dagens ljud</a:t>
            </a:r>
            <a:endParaRPr lang="en-US" sz="1100" dirty="0"/>
          </a:p>
        </p:txBody>
      </p:sp>
      <p:sp>
        <p:nvSpPr>
          <p:cNvPr id="16" name="Shape 14"/>
          <p:cNvSpPr/>
          <p:nvPr/>
        </p:nvSpPr>
        <p:spPr>
          <a:xfrm>
            <a:off x="2114245" y="1709928"/>
            <a:ext cx="9144" cy="633603"/>
          </a:xfrm>
          <a:prstGeom prst="rect">
            <a:avLst/>
          </a:prstGeom>
          <a:solidFill>
            <a:srgbClr val="E1E6EB"/>
          </a:solidFill>
          <a:ln w="12700">
            <a:solidFill>
              <a:srgbClr val="E1E6EB"/>
            </a:solidFill>
            <a:prstDash val="solid"/>
          </a:ln>
        </p:spPr>
      </p:sp>
      <p:sp>
        <p:nvSpPr>
          <p:cNvPr id="17" name="Text 15"/>
          <p:cNvSpPr txBox="1"/>
          <p:nvPr/>
        </p:nvSpPr>
        <p:spPr>
          <a:xfrm>
            <a:off x="2187397" y="1764792"/>
            <a:ext cx="3716426" cy="56045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Visa bokstaven och säg ljudet. Alla säger efter, och någon säger ett ord på ljudet. Sist några ljud ni har haft.</a:t>
            </a:r>
            <a:endParaRPr lang="en-US" sz="1100" dirty="0"/>
          </a:p>
        </p:txBody>
      </p:sp>
      <p:sp>
        <p:nvSpPr>
          <p:cNvPr id="18" name="Shape 16"/>
          <p:cNvSpPr/>
          <p:nvPr/>
        </p:nvSpPr>
        <p:spPr>
          <a:xfrm>
            <a:off x="192024" y="2343531"/>
            <a:ext cx="5766664" cy="633603"/>
          </a:xfrm>
          <a:prstGeom prst="rect">
            <a:avLst/>
          </a:prstGeom>
          <a:solidFill>
            <a:srgbClr val="F8FAFC"/>
          </a:solidFill>
          <a:ln w="12700">
            <a:solidFill>
              <a:srgbClr val="F8FAFC"/>
            </a:solidFill>
            <a:prstDash val="solid"/>
          </a:ln>
        </p:spPr>
      </p:sp>
      <p:sp>
        <p:nvSpPr>
          <p:cNvPr id="19" name="Shape 17"/>
          <p:cNvSpPr/>
          <p:nvPr/>
        </p:nvSpPr>
        <p:spPr>
          <a:xfrm>
            <a:off x="192024" y="2343531"/>
            <a:ext cx="5766664" cy="9144"/>
          </a:xfrm>
          <a:prstGeom prst="rect">
            <a:avLst/>
          </a:prstGeom>
          <a:solidFill>
            <a:srgbClr val="E1E6EB"/>
          </a:solidFill>
          <a:ln w="12700">
            <a:solidFill>
              <a:srgbClr val="E1E6EB"/>
            </a:solidFill>
            <a:prstDash val="solid"/>
          </a:ln>
        </p:spPr>
      </p:sp>
      <p:sp>
        <p:nvSpPr>
          <p:cNvPr id="20" name="Text 18"/>
          <p:cNvSpPr txBox="1"/>
          <p:nvPr/>
        </p:nvSpPr>
        <p:spPr>
          <a:xfrm>
            <a:off x="265176" y="2398395"/>
            <a:ext cx="1794205" cy="56045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Sätt ihop</a:t>
            </a:r>
            <a:endParaRPr lang="en-US" sz="1100" dirty="0"/>
          </a:p>
        </p:txBody>
      </p:sp>
      <p:sp>
        <p:nvSpPr>
          <p:cNvPr id="21" name="Shape 19"/>
          <p:cNvSpPr/>
          <p:nvPr/>
        </p:nvSpPr>
        <p:spPr>
          <a:xfrm>
            <a:off x="2114245" y="2343531"/>
            <a:ext cx="9144" cy="633603"/>
          </a:xfrm>
          <a:prstGeom prst="rect">
            <a:avLst/>
          </a:prstGeom>
          <a:solidFill>
            <a:srgbClr val="E1E6EB"/>
          </a:solidFill>
          <a:ln w="12700">
            <a:solidFill>
              <a:srgbClr val="E1E6EB"/>
            </a:solidFill>
            <a:prstDash val="solid"/>
          </a:ln>
        </p:spPr>
      </p:sp>
      <p:sp>
        <p:nvSpPr>
          <p:cNvPr id="22" name="Text 20"/>
          <p:cNvSpPr txBox="1"/>
          <p:nvPr/>
        </p:nvSpPr>
        <p:spPr>
          <a:xfrm>
            <a:off x="2187397" y="2398395"/>
            <a:ext cx="3716426" cy="56045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Dra ut fem ord utan paus, med handen från vänster till höger. Vänta tre sekunder, knyt handen: alla svarar.</a:t>
            </a:r>
            <a:endParaRPr lang="en-US" sz="1100" dirty="0"/>
          </a:p>
        </p:txBody>
      </p:sp>
      <p:sp>
        <p:nvSpPr>
          <p:cNvPr id="23" name="Shape 21"/>
          <p:cNvSpPr/>
          <p:nvPr/>
        </p:nvSpPr>
        <p:spPr>
          <a:xfrm>
            <a:off x="192024" y="2977134"/>
            <a:ext cx="5766664" cy="9144"/>
          </a:xfrm>
          <a:prstGeom prst="rect">
            <a:avLst/>
          </a:prstGeom>
          <a:solidFill>
            <a:srgbClr val="E1E6EB"/>
          </a:solidFill>
          <a:ln w="12700">
            <a:solidFill>
              <a:srgbClr val="E1E6EB"/>
            </a:solidFill>
            <a:prstDash val="solid"/>
          </a:ln>
        </p:spPr>
      </p:sp>
      <p:sp>
        <p:nvSpPr>
          <p:cNvPr id="24" name="Text 22"/>
          <p:cNvSpPr txBox="1"/>
          <p:nvPr/>
        </p:nvSpPr>
        <p:spPr>
          <a:xfrm>
            <a:off x="265176" y="3031998"/>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Dela upp</a:t>
            </a:r>
            <a:endParaRPr lang="en-US" sz="1100" dirty="0"/>
          </a:p>
        </p:txBody>
      </p:sp>
      <p:sp>
        <p:nvSpPr>
          <p:cNvPr id="25" name="Shape 23"/>
          <p:cNvSpPr/>
          <p:nvPr/>
        </p:nvSpPr>
        <p:spPr>
          <a:xfrm>
            <a:off x="2114245" y="2977134"/>
            <a:ext cx="9144" cy="458978"/>
          </a:xfrm>
          <a:prstGeom prst="rect">
            <a:avLst/>
          </a:prstGeom>
          <a:solidFill>
            <a:srgbClr val="E1E6EB"/>
          </a:solidFill>
          <a:ln w="12700">
            <a:solidFill>
              <a:srgbClr val="E1E6EB"/>
            </a:solidFill>
            <a:prstDash val="solid"/>
          </a:ln>
        </p:spPr>
      </p:sp>
      <p:sp>
        <p:nvSpPr>
          <p:cNvPr id="26" name="Text 24"/>
          <p:cNvSpPr txBox="1"/>
          <p:nvPr/>
        </p:nvSpPr>
        <p:spPr>
          <a:xfrm>
            <a:off x="2187397" y="3031998"/>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Säg fyra ord med olika många ljud. Alla säger ordet och ljuden och räknar fingrarna.</a:t>
            </a:r>
            <a:endParaRPr lang="en-US" sz="1100" dirty="0"/>
          </a:p>
        </p:txBody>
      </p:sp>
      <p:sp>
        <p:nvSpPr>
          <p:cNvPr id="27" name="Shape 25"/>
          <p:cNvSpPr/>
          <p:nvPr/>
        </p:nvSpPr>
        <p:spPr>
          <a:xfrm>
            <a:off x="192024" y="1417320"/>
            <a:ext cx="5766664" cy="2018792"/>
          </a:xfrm>
          <a:prstGeom prst="rect">
            <a:avLst/>
          </a:prstGeom>
          <a:ln w="12700">
            <a:solidFill>
              <a:srgbClr val="14202B"/>
            </a:solidFill>
            <a:prstDash val="solid"/>
          </a:ln>
        </p:spPr>
      </p:sp>
      <p:sp>
        <p:nvSpPr>
          <p:cNvPr id="28" name="Text 26"/>
          <p:cNvSpPr txBox="1"/>
          <p:nvPr/>
        </p:nvSpPr>
        <p:spPr>
          <a:xfrm>
            <a:off x="192024" y="3573272"/>
            <a:ext cx="5766664" cy="228600"/>
          </a:xfrm>
          <a:prstGeom prst="rect">
            <a:avLst/>
          </a:prstGeom>
          <a:noFill/>
          <a:ln/>
        </p:spPr>
        <p:txBody>
          <a:bodyPr wrap="square" lIns="0" tIns="0" rIns="0" bIns="0" rtlCol="0" anchor="t"/>
          <a:lstStyle/>
          <a:p>
            <a:pPr algn="l" indent="0" marL="0">
              <a:buNone/>
            </a:pPr>
            <a:r>
              <a:rPr lang="en-US" sz="1200" dirty="0">
                <a:solidFill>
                  <a:srgbClr val="1D4F91"/>
                </a:solidFill>
                <a:latin typeface="Consolas" pitchFamily="34" charset="0"/>
                <a:ea typeface="Consolas" pitchFamily="34" charset="-122"/>
                <a:cs typeface="Consolas" pitchFamily="34" charset="-120"/>
              </a:rPr>
              <a:t>ORDBANKEN</a:t>
            </a:r>
            <a:endParaRPr lang="en-US" sz="1200" dirty="0"/>
          </a:p>
        </p:txBody>
      </p:sp>
      <p:sp>
        <p:nvSpPr>
          <p:cNvPr id="29" name="Shape 27"/>
          <p:cNvSpPr/>
          <p:nvPr/>
        </p:nvSpPr>
        <p:spPr>
          <a:xfrm>
            <a:off x="192024" y="3847592"/>
            <a:ext cx="5766664" cy="292608"/>
          </a:xfrm>
          <a:prstGeom prst="rect">
            <a:avLst/>
          </a:prstGeom>
          <a:solidFill>
            <a:srgbClr val="14202B"/>
          </a:solidFill>
          <a:ln w="12700">
            <a:solidFill>
              <a:srgbClr val="14202B"/>
            </a:solidFill>
            <a:prstDash val="solid"/>
          </a:ln>
        </p:spPr>
      </p:sp>
      <p:sp>
        <p:nvSpPr>
          <p:cNvPr id="30" name="Text 28"/>
          <p:cNvSpPr txBox="1"/>
          <p:nvPr/>
        </p:nvSpPr>
        <p:spPr>
          <a:xfrm>
            <a:off x="265176" y="3902456"/>
            <a:ext cx="1812493"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Ordgrupp</a:t>
            </a:r>
            <a:endParaRPr lang="en-US" sz="1050" dirty="0"/>
          </a:p>
        </p:txBody>
      </p:sp>
      <p:sp>
        <p:nvSpPr>
          <p:cNvPr id="31" name="Text 29"/>
          <p:cNvSpPr txBox="1"/>
          <p:nvPr/>
        </p:nvSpPr>
        <p:spPr>
          <a:xfrm>
            <a:off x="2187397" y="3902456"/>
            <a:ext cx="3734714"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Orden</a:t>
            </a:r>
            <a:endParaRPr lang="en-US" sz="1050" dirty="0"/>
          </a:p>
        </p:txBody>
      </p:sp>
      <p:sp>
        <p:nvSpPr>
          <p:cNvPr id="32" name="Shape 30"/>
          <p:cNvSpPr/>
          <p:nvPr/>
        </p:nvSpPr>
        <p:spPr>
          <a:xfrm>
            <a:off x="192024" y="4140200"/>
            <a:ext cx="5766664" cy="9144"/>
          </a:xfrm>
          <a:prstGeom prst="rect">
            <a:avLst/>
          </a:prstGeom>
          <a:solidFill>
            <a:srgbClr val="E1E6EB"/>
          </a:solidFill>
          <a:ln w="12700">
            <a:solidFill>
              <a:srgbClr val="E1E6EB"/>
            </a:solidFill>
            <a:prstDash val="solid"/>
          </a:ln>
        </p:spPr>
      </p:sp>
      <p:sp>
        <p:nvSpPr>
          <p:cNvPr id="33" name="Text 31"/>
          <p:cNvSpPr txBox="1"/>
          <p:nvPr/>
        </p:nvSpPr>
        <p:spPr>
          <a:xfrm>
            <a:off x="265176" y="4195064"/>
            <a:ext cx="1794205" cy="21120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Två ljud att dra ut</a:t>
            </a:r>
            <a:endParaRPr lang="en-US" sz="1100" dirty="0"/>
          </a:p>
        </p:txBody>
      </p:sp>
      <p:sp>
        <p:nvSpPr>
          <p:cNvPr id="34" name="Shape 32"/>
          <p:cNvSpPr/>
          <p:nvPr/>
        </p:nvSpPr>
        <p:spPr>
          <a:xfrm>
            <a:off x="2114245" y="4140200"/>
            <a:ext cx="9144" cy="284353"/>
          </a:xfrm>
          <a:prstGeom prst="rect">
            <a:avLst/>
          </a:prstGeom>
          <a:solidFill>
            <a:srgbClr val="E1E6EB"/>
          </a:solidFill>
          <a:ln w="12700">
            <a:solidFill>
              <a:srgbClr val="E1E6EB"/>
            </a:solidFill>
            <a:prstDash val="solid"/>
          </a:ln>
        </p:spPr>
      </p:sp>
      <p:sp>
        <p:nvSpPr>
          <p:cNvPr id="35" name="Text 33"/>
          <p:cNvSpPr txBox="1"/>
          <p:nvPr/>
        </p:nvSpPr>
        <p:spPr>
          <a:xfrm>
            <a:off x="2187397" y="4195064"/>
            <a:ext cx="3716426" cy="21120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is, ål, se, le, ro, sy, nu, ny, så</a:t>
            </a:r>
            <a:endParaRPr lang="en-US" sz="1100" dirty="0"/>
          </a:p>
        </p:txBody>
      </p:sp>
      <p:sp>
        <p:nvSpPr>
          <p:cNvPr id="36" name="Shape 34"/>
          <p:cNvSpPr/>
          <p:nvPr/>
        </p:nvSpPr>
        <p:spPr>
          <a:xfrm>
            <a:off x="192024" y="4424553"/>
            <a:ext cx="5766664" cy="458978"/>
          </a:xfrm>
          <a:prstGeom prst="rect">
            <a:avLst/>
          </a:prstGeom>
          <a:solidFill>
            <a:srgbClr val="F8FAFC"/>
          </a:solidFill>
          <a:ln w="12700">
            <a:solidFill>
              <a:srgbClr val="F8FAFC"/>
            </a:solidFill>
            <a:prstDash val="solid"/>
          </a:ln>
        </p:spPr>
      </p:sp>
      <p:sp>
        <p:nvSpPr>
          <p:cNvPr id="37" name="Shape 35"/>
          <p:cNvSpPr/>
          <p:nvPr/>
        </p:nvSpPr>
        <p:spPr>
          <a:xfrm>
            <a:off x="192024" y="4424553"/>
            <a:ext cx="5766664" cy="9144"/>
          </a:xfrm>
          <a:prstGeom prst="rect">
            <a:avLst/>
          </a:prstGeom>
          <a:solidFill>
            <a:srgbClr val="E1E6EB"/>
          </a:solidFill>
          <a:ln w="12700">
            <a:solidFill>
              <a:srgbClr val="E1E6EB"/>
            </a:solidFill>
            <a:prstDash val="solid"/>
          </a:ln>
        </p:spPr>
      </p:sp>
      <p:sp>
        <p:nvSpPr>
          <p:cNvPr id="38" name="Text 36"/>
          <p:cNvSpPr txBox="1"/>
          <p:nvPr/>
        </p:nvSpPr>
        <p:spPr>
          <a:xfrm>
            <a:off x="265176" y="4479417"/>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Tre ljud att dra ut</a:t>
            </a:r>
            <a:endParaRPr lang="en-US" sz="1100" dirty="0"/>
          </a:p>
        </p:txBody>
      </p:sp>
      <p:sp>
        <p:nvSpPr>
          <p:cNvPr id="39" name="Shape 37"/>
          <p:cNvSpPr/>
          <p:nvPr/>
        </p:nvSpPr>
        <p:spPr>
          <a:xfrm>
            <a:off x="2114245" y="4424553"/>
            <a:ext cx="9144" cy="458978"/>
          </a:xfrm>
          <a:prstGeom prst="rect">
            <a:avLst/>
          </a:prstGeom>
          <a:solidFill>
            <a:srgbClr val="E1E6EB"/>
          </a:solidFill>
          <a:ln w="12700">
            <a:solidFill>
              <a:srgbClr val="E1E6EB"/>
            </a:solidFill>
            <a:prstDash val="solid"/>
          </a:ln>
        </p:spPr>
      </p:sp>
      <p:sp>
        <p:nvSpPr>
          <p:cNvPr id="40" name="Text 38"/>
          <p:cNvSpPr txBox="1"/>
          <p:nvPr/>
        </p:nvSpPr>
        <p:spPr>
          <a:xfrm>
            <a:off x="2187397" y="4479417"/>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sol, lus, mus, mos, vas, mål, nål, mås, sås, räv, säl, hår</a:t>
            </a:r>
            <a:endParaRPr lang="en-US" sz="1100" dirty="0"/>
          </a:p>
        </p:txBody>
      </p:sp>
      <p:sp>
        <p:nvSpPr>
          <p:cNvPr id="41" name="Shape 39"/>
          <p:cNvSpPr/>
          <p:nvPr/>
        </p:nvSpPr>
        <p:spPr>
          <a:xfrm>
            <a:off x="192024" y="4883531"/>
            <a:ext cx="5766664" cy="9144"/>
          </a:xfrm>
          <a:prstGeom prst="rect">
            <a:avLst/>
          </a:prstGeom>
          <a:solidFill>
            <a:srgbClr val="E1E6EB"/>
          </a:solidFill>
          <a:ln w="12700">
            <a:solidFill>
              <a:srgbClr val="E1E6EB"/>
            </a:solidFill>
            <a:prstDash val="solid"/>
          </a:ln>
        </p:spPr>
      </p:sp>
      <p:sp>
        <p:nvSpPr>
          <p:cNvPr id="42" name="Text 40"/>
          <p:cNvSpPr txBox="1"/>
          <p:nvPr/>
        </p:nvSpPr>
        <p:spPr>
          <a:xfrm>
            <a:off x="265176" y="4938395"/>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Med klusil</a:t>
            </a:r>
            <a:endParaRPr lang="en-US" sz="1100" dirty="0"/>
          </a:p>
        </p:txBody>
      </p:sp>
      <p:sp>
        <p:nvSpPr>
          <p:cNvPr id="43" name="Shape 41"/>
          <p:cNvSpPr/>
          <p:nvPr/>
        </p:nvSpPr>
        <p:spPr>
          <a:xfrm>
            <a:off x="2114245" y="4883531"/>
            <a:ext cx="9144" cy="458978"/>
          </a:xfrm>
          <a:prstGeom prst="rect">
            <a:avLst/>
          </a:prstGeom>
          <a:solidFill>
            <a:srgbClr val="E1E6EB"/>
          </a:solidFill>
          <a:ln w="12700">
            <a:solidFill>
              <a:srgbClr val="E1E6EB"/>
            </a:solidFill>
            <a:prstDash val="solid"/>
          </a:ln>
        </p:spPr>
      </p:sp>
      <p:sp>
        <p:nvSpPr>
          <p:cNvPr id="44" name="Text 42"/>
          <p:cNvSpPr txBox="1"/>
          <p:nvPr/>
        </p:nvSpPr>
        <p:spPr>
          <a:xfrm>
            <a:off x="2187397" y="4938395"/>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mat, lök, nöt, pil, gås, kål, gul, bad, båt, tåg, duk, tak</a:t>
            </a:r>
            <a:endParaRPr lang="en-US" sz="1100" dirty="0"/>
          </a:p>
        </p:txBody>
      </p:sp>
      <p:sp>
        <p:nvSpPr>
          <p:cNvPr id="45" name="Shape 43"/>
          <p:cNvSpPr/>
          <p:nvPr/>
        </p:nvSpPr>
        <p:spPr>
          <a:xfrm>
            <a:off x="192024" y="5342509"/>
            <a:ext cx="5766664" cy="458978"/>
          </a:xfrm>
          <a:prstGeom prst="rect">
            <a:avLst/>
          </a:prstGeom>
          <a:solidFill>
            <a:srgbClr val="F8FAFC"/>
          </a:solidFill>
          <a:ln w="12700">
            <a:solidFill>
              <a:srgbClr val="F8FAFC"/>
            </a:solidFill>
            <a:prstDash val="solid"/>
          </a:ln>
        </p:spPr>
      </p:sp>
      <p:sp>
        <p:nvSpPr>
          <p:cNvPr id="46" name="Shape 44"/>
          <p:cNvSpPr/>
          <p:nvPr/>
        </p:nvSpPr>
        <p:spPr>
          <a:xfrm>
            <a:off x="192024" y="5342509"/>
            <a:ext cx="5766664" cy="9144"/>
          </a:xfrm>
          <a:prstGeom prst="rect">
            <a:avLst/>
          </a:prstGeom>
          <a:solidFill>
            <a:srgbClr val="E1E6EB"/>
          </a:solidFill>
          <a:ln w="12700">
            <a:solidFill>
              <a:srgbClr val="E1E6EB"/>
            </a:solidFill>
            <a:prstDash val="solid"/>
          </a:ln>
        </p:spPr>
      </p:sp>
      <p:sp>
        <p:nvSpPr>
          <p:cNvPr id="47" name="Text 45"/>
          <p:cNvSpPr txBox="1"/>
          <p:nvPr/>
        </p:nvSpPr>
        <p:spPr>
          <a:xfrm>
            <a:off x="265176" y="5397373"/>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Två stavelser</a:t>
            </a:r>
            <a:endParaRPr lang="en-US" sz="1100" dirty="0"/>
          </a:p>
        </p:txBody>
      </p:sp>
      <p:sp>
        <p:nvSpPr>
          <p:cNvPr id="48" name="Shape 46"/>
          <p:cNvSpPr/>
          <p:nvPr/>
        </p:nvSpPr>
        <p:spPr>
          <a:xfrm>
            <a:off x="2114245" y="5342509"/>
            <a:ext cx="9144" cy="458978"/>
          </a:xfrm>
          <a:prstGeom prst="rect">
            <a:avLst/>
          </a:prstGeom>
          <a:solidFill>
            <a:srgbClr val="E1E6EB"/>
          </a:solidFill>
          <a:ln w="12700">
            <a:solidFill>
              <a:srgbClr val="E1E6EB"/>
            </a:solidFill>
            <a:prstDash val="solid"/>
          </a:ln>
        </p:spPr>
      </p:sp>
      <p:sp>
        <p:nvSpPr>
          <p:cNvPr id="49" name="Text 47"/>
          <p:cNvSpPr txBox="1"/>
          <p:nvPr/>
        </p:nvSpPr>
        <p:spPr>
          <a:xfrm>
            <a:off x="2187397" y="5397373"/>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sola, mosa, lera, rasa, mera, läsa, måla, leta, vila, bada, baka, kaka</a:t>
            </a:r>
            <a:endParaRPr lang="en-US" sz="1100" dirty="0"/>
          </a:p>
        </p:txBody>
      </p:sp>
      <p:sp>
        <p:nvSpPr>
          <p:cNvPr id="50" name="Shape 48"/>
          <p:cNvSpPr/>
          <p:nvPr/>
        </p:nvSpPr>
        <p:spPr>
          <a:xfrm>
            <a:off x="192024" y="5801487"/>
            <a:ext cx="5766664" cy="9144"/>
          </a:xfrm>
          <a:prstGeom prst="rect">
            <a:avLst/>
          </a:prstGeom>
          <a:solidFill>
            <a:srgbClr val="E1E6EB"/>
          </a:solidFill>
          <a:ln w="12700">
            <a:solidFill>
              <a:srgbClr val="E1E6EB"/>
            </a:solidFill>
            <a:prstDash val="solid"/>
          </a:ln>
        </p:spPr>
      </p:sp>
      <p:sp>
        <p:nvSpPr>
          <p:cNvPr id="51" name="Text 49"/>
          <p:cNvSpPr txBox="1"/>
          <p:nvPr/>
        </p:nvSpPr>
        <p:spPr>
          <a:xfrm>
            <a:off x="265176" y="5856351"/>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Konsonantmöte först</a:t>
            </a:r>
            <a:endParaRPr lang="en-US" sz="1100" dirty="0"/>
          </a:p>
        </p:txBody>
      </p:sp>
      <p:sp>
        <p:nvSpPr>
          <p:cNvPr id="52" name="Shape 50"/>
          <p:cNvSpPr/>
          <p:nvPr/>
        </p:nvSpPr>
        <p:spPr>
          <a:xfrm>
            <a:off x="2114245" y="5801487"/>
            <a:ext cx="9144" cy="458978"/>
          </a:xfrm>
          <a:prstGeom prst="rect">
            <a:avLst/>
          </a:prstGeom>
          <a:solidFill>
            <a:srgbClr val="E1E6EB"/>
          </a:solidFill>
          <a:ln w="12700">
            <a:solidFill>
              <a:srgbClr val="E1E6EB"/>
            </a:solidFill>
            <a:prstDash val="solid"/>
          </a:ln>
        </p:spPr>
      </p:sp>
      <p:sp>
        <p:nvSpPr>
          <p:cNvPr id="53" name="Text 51"/>
          <p:cNvSpPr txBox="1"/>
          <p:nvPr/>
        </p:nvSpPr>
        <p:spPr>
          <a:xfrm>
            <a:off x="2187397" y="5856351"/>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snö, blå, sko, bro, tre, grå, klo, stå, sten, stol, glas, svan, stor, smör</a:t>
            </a:r>
            <a:endParaRPr lang="en-US" sz="1100" dirty="0"/>
          </a:p>
        </p:txBody>
      </p:sp>
      <p:sp>
        <p:nvSpPr>
          <p:cNvPr id="54" name="Shape 52"/>
          <p:cNvSpPr/>
          <p:nvPr/>
        </p:nvSpPr>
        <p:spPr>
          <a:xfrm>
            <a:off x="192024" y="6260465"/>
            <a:ext cx="5766664" cy="458978"/>
          </a:xfrm>
          <a:prstGeom prst="rect">
            <a:avLst/>
          </a:prstGeom>
          <a:solidFill>
            <a:srgbClr val="F8FAFC"/>
          </a:solidFill>
          <a:ln w="12700">
            <a:solidFill>
              <a:srgbClr val="F8FAFC"/>
            </a:solidFill>
            <a:prstDash val="solid"/>
          </a:ln>
        </p:spPr>
      </p:sp>
      <p:sp>
        <p:nvSpPr>
          <p:cNvPr id="55" name="Shape 53"/>
          <p:cNvSpPr/>
          <p:nvPr/>
        </p:nvSpPr>
        <p:spPr>
          <a:xfrm>
            <a:off x="192024" y="6260465"/>
            <a:ext cx="5766664" cy="9144"/>
          </a:xfrm>
          <a:prstGeom prst="rect">
            <a:avLst/>
          </a:prstGeom>
          <a:solidFill>
            <a:srgbClr val="E1E6EB"/>
          </a:solidFill>
          <a:ln w="12700">
            <a:solidFill>
              <a:srgbClr val="E1E6EB"/>
            </a:solidFill>
            <a:prstDash val="solid"/>
          </a:ln>
        </p:spPr>
      </p:sp>
      <p:sp>
        <p:nvSpPr>
          <p:cNvPr id="56" name="Text 54"/>
          <p:cNvSpPr txBox="1"/>
          <p:nvPr/>
        </p:nvSpPr>
        <p:spPr>
          <a:xfrm>
            <a:off x="265176" y="6315329"/>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Konsonantmöte sist</a:t>
            </a:r>
            <a:endParaRPr lang="en-US" sz="1100" dirty="0"/>
          </a:p>
        </p:txBody>
      </p:sp>
      <p:sp>
        <p:nvSpPr>
          <p:cNvPr id="57" name="Shape 55"/>
          <p:cNvSpPr/>
          <p:nvPr/>
        </p:nvSpPr>
        <p:spPr>
          <a:xfrm>
            <a:off x="2114245" y="6260465"/>
            <a:ext cx="9144" cy="458978"/>
          </a:xfrm>
          <a:prstGeom prst="rect">
            <a:avLst/>
          </a:prstGeom>
          <a:solidFill>
            <a:srgbClr val="E1E6EB"/>
          </a:solidFill>
          <a:ln w="12700">
            <a:solidFill>
              <a:srgbClr val="E1E6EB"/>
            </a:solidFill>
            <a:prstDash val="solid"/>
          </a:ln>
        </p:spPr>
      </p:sp>
      <p:sp>
        <p:nvSpPr>
          <p:cNvPr id="58" name="Text 56"/>
          <p:cNvSpPr txBox="1"/>
          <p:nvPr/>
        </p:nvSpPr>
        <p:spPr>
          <a:xfrm>
            <a:off x="2187397" y="6315329"/>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fisk, mask, hand, sand, hund, vind, land, hals, rund, tält</a:t>
            </a:r>
            <a:endParaRPr lang="en-US" sz="1100" dirty="0"/>
          </a:p>
        </p:txBody>
      </p:sp>
      <p:sp>
        <p:nvSpPr>
          <p:cNvPr id="59" name="Shape 57"/>
          <p:cNvSpPr/>
          <p:nvPr/>
        </p:nvSpPr>
        <p:spPr>
          <a:xfrm>
            <a:off x="192024" y="3847592"/>
            <a:ext cx="5766664" cy="2871851"/>
          </a:xfrm>
          <a:prstGeom prst="rect">
            <a:avLst/>
          </a:prstGeom>
          <a:ln w="12700">
            <a:solidFill>
              <a:srgbClr val="14202B"/>
            </a:solidFill>
            <a:prstDash val="solid"/>
          </a:ln>
        </p:spPr>
      </p:sp>
      <p:sp>
        <p:nvSpPr>
          <p:cNvPr id="60" name="Shape 58"/>
          <p:cNvSpPr/>
          <p:nvPr/>
        </p:nvSpPr>
        <p:spPr>
          <a:xfrm>
            <a:off x="6233008" y="1143000"/>
            <a:ext cx="5766664" cy="1417320"/>
          </a:xfrm>
          <a:prstGeom prst="rect">
            <a:avLst/>
          </a:prstGeom>
          <a:solidFill>
            <a:srgbClr val="FBF3E4"/>
          </a:solidFill>
          <a:ln w="12700">
            <a:solidFill>
              <a:srgbClr val="FBF3E4"/>
            </a:solidFill>
            <a:prstDash val="solid"/>
          </a:ln>
        </p:spPr>
      </p:sp>
      <p:sp>
        <p:nvSpPr>
          <p:cNvPr id="61" name="Shape 59"/>
          <p:cNvSpPr/>
          <p:nvPr/>
        </p:nvSpPr>
        <p:spPr>
          <a:xfrm>
            <a:off x="6233008" y="1143000"/>
            <a:ext cx="36576" cy="1417320"/>
          </a:xfrm>
          <a:prstGeom prst="rect">
            <a:avLst/>
          </a:prstGeom>
          <a:solidFill>
            <a:srgbClr val="8A5A1E"/>
          </a:solidFill>
          <a:ln w="12700">
            <a:solidFill>
              <a:srgbClr val="8A5A1E"/>
            </a:solidFill>
            <a:prstDash val="solid"/>
          </a:ln>
        </p:spPr>
      </p:sp>
      <p:sp>
        <p:nvSpPr>
          <p:cNvPr id="62" name="Text 60"/>
          <p:cNvSpPr txBox="1"/>
          <p:nvPr/>
        </p:nvSpPr>
        <p:spPr>
          <a:xfrm>
            <a:off x="6425032" y="1252728"/>
            <a:ext cx="5400904" cy="1197864"/>
          </a:xfrm>
          <a:prstGeom prst="rect">
            <a:avLst/>
          </a:prstGeom>
          <a:noFill/>
          <a:ln/>
        </p:spPr>
        <p:txBody>
          <a:bodyPr wrap="square" lIns="0" tIns="0" rIns="0" bIns="0" rtlCol="0" anchor="ctr"/>
          <a:lstStyle/>
          <a:p>
            <a:pPr algn="l" indent="0" marL="0">
              <a:buNone/>
            </a:pPr>
            <a:r>
              <a:rPr lang="en-US" sz="1200" dirty="0">
                <a:solidFill>
                  <a:srgbClr val="14202B"/>
                </a:solidFill>
                <a:latin typeface="Calibri" pitchFamily="34" charset="0"/>
                <a:ea typeface="Calibri" pitchFamily="34" charset="-122"/>
                <a:cs typeface="Calibri" pitchFamily="34" charset="-120"/>
              </a:rPr>
              <a:t>I Dela upp säger du ljuden först och gruppen efter, i lektionerna före Räkna ljud. Börja i Tre ljud att dra ut, eller i Två ljud att dra ut om fler än hälften visar fel antal fingrar. Ta nästa ordgrupp när nästan alla visar rätt två pass i följd. Dagens ljud är den första bokstaven som fler än hälften inte kan, i ordningen s o l a r m e n i v, sedan t f å p k d u b g h y ä ö j.</a:t>
            </a:r>
            <a:endParaRPr lang="en-US" sz="1200" dirty="0"/>
          </a:p>
        </p:txBody>
      </p:sp>
      <p:sp>
        <p:nvSpPr>
          <p:cNvPr id="63" name="Text 61"/>
          <p:cNvSpPr txBox="1"/>
          <p:nvPr/>
        </p:nvSpPr>
        <p:spPr>
          <a:xfrm>
            <a:off x="6233008" y="2697480"/>
            <a:ext cx="5766664"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SNABBMALL · Ljudlek i grupp</a:t>
            </a:r>
            <a:endParaRPr lang="en-US" sz="1200" dirty="0"/>
          </a:p>
        </p:txBody>
      </p:sp>
      <p:sp>
        <p:nvSpPr>
          <p:cNvPr id="64" name="Shape 62"/>
          <p:cNvSpPr/>
          <p:nvPr/>
        </p:nvSpPr>
        <p:spPr>
          <a:xfrm>
            <a:off x="6233008" y="2990088"/>
            <a:ext cx="5766664" cy="301752"/>
          </a:xfrm>
          <a:prstGeom prst="rect">
            <a:avLst/>
          </a:prstGeom>
          <a:solidFill>
            <a:srgbClr val="14202B"/>
          </a:solidFill>
          <a:ln w="12700">
            <a:solidFill>
              <a:srgbClr val="14202B"/>
            </a:solidFill>
            <a:prstDash val="solid"/>
          </a:ln>
        </p:spPr>
      </p:sp>
      <p:sp>
        <p:nvSpPr>
          <p:cNvPr id="65" name="Text 63"/>
          <p:cNvSpPr txBox="1"/>
          <p:nvPr/>
        </p:nvSpPr>
        <p:spPr>
          <a:xfrm>
            <a:off x="6370168" y="3044952"/>
            <a:ext cx="5492344"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FÖRE PASSET</a:t>
            </a:r>
            <a:endParaRPr lang="en-US" sz="1200" dirty="0"/>
          </a:p>
        </p:txBody>
      </p:sp>
      <p:sp>
        <p:nvSpPr>
          <p:cNvPr id="66" name="Shape 64"/>
          <p:cNvSpPr/>
          <p:nvPr/>
        </p:nvSpPr>
        <p:spPr>
          <a:xfrm>
            <a:off x="6233008" y="3291840"/>
            <a:ext cx="5766664" cy="487680"/>
          </a:xfrm>
          <a:prstGeom prst="rect">
            <a:avLst/>
          </a:prstGeom>
          <a:solidFill>
            <a:srgbClr val="FFFFFF"/>
          </a:solidFill>
          <a:ln w="12700">
            <a:solidFill>
              <a:srgbClr val="FFFFFF"/>
            </a:solidFill>
            <a:prstDash val="solid"/>
          </a:ln>
        </p:spPr>
      </p:sp>
      <p:sp>
        <p:nvSpPr>
          <p:cNvPr id="67" name="Shape 65"/>
          <p:cNvSpPr/>
          <p:nvPr/>
        </p:nvSpPr>
        <p:spPr>
          <a:xfrm>
            <a:off x="6233008" y="3770376"/>
            <a:ext cx="5766664" cy="9144"/>
          </a:xfrm>
          <a:prstGeom prst="rect">
            <a:avLst/>
          </a:prstGeom>
          <a:solidFill>
            <a:srgbClr val="E1E6EB"/>
          </a:solidFill>
          <a:ln w="12700">
            <a:solidFill>
              <a:srgbClr val="E1E6EB"/>
            </a:solidFill>
            <a:prstDash val="solid"/>
          </a:ln>
        </p:spPr>
      </p:sp>
      <p:sp>
        <p:nvSpPr>
          <p:cNvPr id="68" name="Shape 66"/>
          <p:cNvSpPr/>
          <p:nvPr/>
        </p:nvSpPr>
        <p:spPr>
          <a:xfrm>
            <a:off x="6233008" y="3291840"/>
            <a:ext cx="1920240" cy="487680"/>
          </a:xfrm>
          <a:prstGeom prst="rect">
            <a:avLst/>
          </a:prstGeom>
          <a:solidFill>
            <a:srgbClr val="F3F6FA"/>
          </a:solidFill>
          <a:ln w="12700">
            <a:solidFill>
              <a:srgbClr val="F3F6FA"/>
            </a:solidFill>
            <a:prstDash val="solid"/>
          </a:ln>
        </p:spPr>
      </p:sp>
      <p:sp>
        <p:nvSpPr>
          <p:cNvPr id="69" name="Shape 67"/>
          <p:cNvSpPr/>
          <p:nvPr/>
        </p:nvSpPr>
        <p:spPr>
          <a:xfrm>
            <a:off x="8153248" y="3291840"/>
            <a:ext cx="9144" cy="487680"/>
          </a:xfrm>
          <a:prstGeom prst="rect">
            <a:avLst/>
          </a:prstGeom>
          <a:solidFill>
            <a:srgbClr val="E1E6EB"/>
          </a:solidFill>
          <a:ln w="12700">
            <a:solidFill>
              <a:srgbClr val="E1E6EB"/>
            </a:solidFill>
            <a:prstDash val="solid"/>
          </a:ln>
        </p:spPr>
      </p:sp>
      <p:sp>
        <p:nvSpPr>
          <p:cNvPr id="70" name="Text 68"/>
          <p:cNvSpPr txBox="1"/>
          <p:nvPr/>
        </p:nvSpPr>
        <p:spPr>
          <a:xfrm>
            <a:off x="6370168" y="3364992"/>
            <a:ext cx="1691640" cy="377952"/>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Lektionen, raden och vilket pass i raden</a:t>
            </a:r>
            <a:endParaRPr lang="en-US" sz="1150" dirty="0"/>
          </a:p>
        </p:txBody>
      </p:sp>
      <p:sp>
        <p:nvSpPr>
          <p:cNvPr id="71" name="Shape 69"/>
          <p:cNvSpPr/>
          <p:nvPr/>
        </p:nvSpPr>
        <p:spPr>
          <a:xfrm>
            <a:off x="6233008" y="3779520"/>
            <a:ext cx="5766664" cy="487680"/>
          </a:xfrm>
          <a:prstGeom prst="rect">
            <a:avLst/>
          </a:prstGeom>
          <a:solidFill>
            <a:srgbClr val="FFFFFF"/>
          </a:solidFill>
          <a:ln w="12700">
            <a:solidFill>
              <a:srgbClr val="FFFFFF"/>
            </a:solidFill>
            <a:prstDash val="solid"/>
          </a:ln>
        </p:spPr>
      </p:sp>
      <p:sp>
        <p:nvSpPr>
          <p:cNvPr id="72" name="Shape 70"/>
          <p:cNvSpPr/>
          <p:nvPr/>
        </p:nvSpPr>
        <p:spPr>
          <a:xfrm>
            <a:off x="6233008" y="4258056"/>
            <a:ext cx="5766664" cy="9144"/>
          </a:xfrm>
          <a:prstGeom prst="rect">
            <a:avLst/>
          </a:prstGeom>
          <a:solidFill>
            <a:srgbClr val="E1E6EB"/>
          </a:solidFill>
          <a:ln w="12700">
            <a:solidFill>
              <a:srgbClr val="E1E6EB"/>
            </a:solidFill>
            <a:prstDash val="solid"/>
          </a:ln>
        </p:spPr>
      </p:sp>
      <p:sp>
        <p:nvSpPr>
          <p:cNvPr id="73" name="Shape 71"/>
          <p:cNvSpPr/>
          <p:nvPr/>
        </p:nvSpPr>
        <p:spPr>
          <a:xfrm>
            <a:off x="6233008" y="3779520"/>
            <a:ext cx="1920240" cy="487680"/>
          </a:xfrm>
          <a:prstGeom prst="rect">
            <a:avLst/>
          </a:prstGeom>
          <a:solidFill>
            <a:srgbClr val="F3F6FA"/>
          </a:solidFill>
          <a:ln w="12700">
            <a:solidFill>
              <a:srgbClr val="F3F6FA"/>
            </a:solidFill>
            <a:prstDash val="solid"/>
          </a:ln>
        </p:spPr>
      </p:sp>
      <p:sp>
        <p:nvSpPr>
          <p:cNvPr id="74" name="Shape 72"/>
          <p:cNvSpPr/>
          <p:nvPr/>
        </p:nvSpPr>
        <p:spPr>
          <a:xfrm>
            <a:off x="8153248" y="3779520"/>
            <a:ext cx="9144" cy="487680"/>
          </a:xfrm>
          <a:prstGeom prst="rect">
            <a:avLst/>
          </a:prstGeom>
          <a:solidFill>
            <a:srgbClr val="E1E6EB"/>
          </a:solidFill>
          <a:ln w="12700">
            <a:solidFill>
              <a:srgbClr val="E1E6EB"/>
            </a:solidFill>
            <a:prstDash val="solid"/>
          </a:ln>
        </p:spPr>
      </p:sp>
      <p:sp>
        <p:nvSpPr>
          <p:cNvPr id="75" name="Text 73"/>
          <p:cNvSpPr txBox="1"/>
          <p:nvPr/>
        </p:nvSpPr>
        <p:spPr>
          <a:xfrm>
            <a:off x="6370168" y="3852672"/>
            <a:ext cx="1691640" cy="377952"/>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Dagens ljud och orden ur Ordbanken</a:t>
            </a:r>
            <a:endParaRPr lang="en-US" sz="1150" dirty="0"/>
          </a:p>
        </p:txBody>
      </p:sp>
      <p:sp>
        <p:nvSpPr>
          <p:cNvPr id="76" name="Shape 74"/>
          <p:cNvSpPr/>
          <p:nvPr/>
        </p:nvSpPr>
        <p:spPr>
          <a:xfrm>
            <a:off x="6233008" y="4267200"/>
            <a:ext cx="5766664" cy="487680"/>
          </a:xfrm>
          <a:prstGeom prst="rect">
            <a:avLst/>
          </a:prstGeom>
          <a:solidFill>
            <a:srgbClr val="FFFFFF"/>
          </a:solidFill>
          <a:ln w="12700">
            <a:solidFill>
              <a:srgbClr val="FFFFFF"/>
            </a:solidFill>
            <a:prstDash val="solid"/>
          </a:ln>
        </p:spPr>
      </p:sp>
      <p:sp>
        <p:nvSpPr>
          <p:cNvPr id="77" name="Shape 75"/>
          <p:cNvSpPr/>
          <p:nvPr/>
        </p:nvSpPr>
        <p:spPr>
          <a:xfrm>
            <a:off x="6233008" y="4745736"/>
            <a:ext cx="5766664" cy="9144"/>
          </a:xfrm>
          <a:prstGeom prst="rect">
            <a:avLst/>
          </a:prstGeom>
          <a:solidFill>
            <a:srgbClr val="E1E6EB"/>
          </a:solidFill>
          <a:ln w="12700">
            <a:solidFill>
              <a:srgbClr val="E1E6EB"/>
            </a:solidFill>
            <a:prstDash val="solid"/>
          </a:ln>
        </p:spPr>
      </p:sp>
      <p:sp>
        <p:nvSpPr>
          <p:cNvPr id="78" name="Shape 76"/>
          <p:cNvSpPr/>
          <p:nvPr/>
        </p:nvSpPr>
        <p:spPr>
          <a:xfrm>
            <a:off x="6233008" y="4267200"/>
            <a:ext cx="1920240" cy="487680"/>
          </a:xfrm>
          <a:prstGeom prst="rect">
            <a:avLst/>
          </a:prstGeom>
          <a:solidFill>
            <a:srgbClr val="F3F6FA"/>
          </a:solidFill>
          <a:ln w="12700">
            <a:solidFill>
              <a:srgbClr val="F3F6FA"/>
            </a:solidFill>
            <a:prstDash val="solid"/>
          </a:ln>
        </p:spPr>
      </p:sp>
      <p:sp>
        <p:nvSpPr>
          <p:cNvPr id="79" name="Shape 77"/>
          <p:cNvSpPr/>
          <p:nvPr/>
        </p:nvSpPr>
        <p:spPr>
          <a:xfrm>
            <a:off x="8153248" y="4267200"/>
            <a:ext cx="9144" cy="487680"/>
          </a:xfrm>
          <a:prstGeom prst="rect">
            <a:avLst/>
          </a:prstGeom>
          <a:solidFill>
            <a:srgbClr val="E1E6EB"/>
          </a:solidFill>
          <a:ln w="12700">
            <a:solidFill>
              <a:srgbClr val="E1E6EB"/>
            </a:solidFill>
            <a:prstDash val="solid"/>
          </a:ln>
        </p:spPr>
      </p:sp>
      <p:sp>
        <p:nvSpPr>
          <p:cNvPr id="80" name="Text 78"/>
          <p:cNvSpPr txBox="1"/>
          <p:nvPr/>
        </p:nvSpPr>
        <p:spPr>
          <a:xfrm>
            <a:off x="6370168" y="4340352"/>
            <a:ext cx="1691640" cy="377952"/>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Paren och dagens elever</a:t>
            </a:r>
            <a:endParaRPr lang="en-US" sz="1150" dirty="0"/>
          </a:p>
        </p:txBody>
      </p:sp>
      <p:sp>
        <p:nvSpPr>
          <p:cNvPr id="81" name="Shape 79"/>
          <p:cNvSpPr/>
          <p:nvPr/>
        </p:nvSpPr>
        <p:spPr>
          <a:xfrm>
            <a:off x="6233008" y="4754880"/>
            <a:ext cx="5766664" cy="301752"/>
          </a:xfrm>
          <a:prstGeom prst="rect">
            <a:avLst/>
          </a:prstGeom>
          <a:solidFill>
            <a:srgbClr val="14202B"/>
          </a:solidFill>
          <a:ln w="12700">
            <a:solidFill>
              <a:srgbClr val="14202B"/>
            </a:solidFill>
            <a:prstDash val="solid"/>
          </a:ln>
        </p:spPr>
      </p:sp>
      <p:sp>
        <p:nvSpPr>
          <p:cNvPr id="82" name="Text 80"/>
          <p:cNvSpPr txBox="1"/>
          <p:nvPr/>
        </p:nvSpPr>
        <p:spPr>
          <a:xfrm>
            <a:off x="6370168" y="4809744"/>
            <a:ext cx="5492344"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EFTER PASSET · KORT NOTERING</a:t>
            </a:r>
            <a:endParaRPr lang="en-US" sz="1200" dirty="0"/>
          </a:p>
        </p:txBody>
      </p:sp>
      <p:sp>
        <p:nvSpPr>
          <p:cNvPr id="83" name="Shape 81"/>
          <p:cNvSpPr/>
          <p:nvPr/>
        </p:nvSpPr>
        <p:spPr>
          <a:xfrm>
            <a:off x="6233008" y="5056632"/>
            <a:ext cx="5766664" cy="487680"/>
          </a:xfrm>
          <a:prstGeom prst="rect">
            <a:avLst/>
          </a:prstGeom>
          <a:solidFill>
            <a:srgbClr val="FFFFFF"/>
          </a:solidFill>
          <a:ln w="12700">
            <a:solidFill>
              <a:srgbClr val="FFFFFF"/>
            </a:solidFill>
            <a:prstDash val="solid"/>
          </a:ln>
        </p:spPr>
      </p:sp>
      <p:sp>
        <p:nvSpPr>
          <p:cNvPr id="84" name="Shape 82"/>
          <p:cNvSpPr/>
          <p:nvPr/>
        </p:nvSpPr>
        <p:spPr>
          <a:xfrm>
            <a:off x="6233008" y="5535168"/>
            <a:ext cx="5766664" cy="9144"/>
          </a:xfrm>
          <a:prstGeom prst="rect">
            <a:avLst/>
          </a:prstGeom>
          <a:solidFill>
            <a:srgbClr val="E1E6EB"/>
          </a:solidFill>
          <a:ln w="12700">
            <a:solidFill>
              <a:srgbClr val="E1E6EB"/>
            </a:solidFill>
            <a:prstDash val="solid"/>
          </a:ln>
        </p:spPr>
      </p:sp>
      <p:sp>
        <p:nvSpPr>
          <p:cNvPr id="85" name="Shape 83"/>
          <p:cNvSpPr/>
          <p:nvPr/>
        </p:nvSpPr>
        <p:spPr>
          <a:xfrm>
            <a:off x="6233008" y="5056632"/>
            <a:ext cx="1920240" cy="487680"/>
          </a:xfrm>
          <a:prstGeom prst="rect">
            <a:avLst/>
          </a:prstGeom>
          <a:solidFill>
            <a:srgbClr val="F3F6FA"/>
          </a:solidFill>
          <a:ln w="12700">
            <a:solidFill>
              <a:srgbClr val="F3F6FA"/>
            </a:solidFill>
            <a:prstDash val="solid"/>
          </a:ln>
        </p:spPr>
      </p:sp>
      <p:sp>
        <p:nvSpPr>
          <p:cNvPr id="86" name="Shape 84"/>
          <p:cNvSpPr/>
          <p:nvPr/>
        </p:nvSpPr>
        <p:spPr>
          <a:xfrm>
            <a:off x="8153248" y="5056632"/>
            <a:ext cx="9144" cy="487680"/>
          </a:xfrm>
          <a:prstGeom prst="rect">
            <a:avLst/>
          </a:prstGeom>
          <a:solidFill>
            <a:srgbClr val="E1E6EB"/>
          </a:solidFill>
          <a:ln w="12700">
            <a:solidFill>
              <a:srgbClr val="E1E6EB"/>
            </a:solidFill>
            <a:prstDash val="solid"/>
          </a:ln>
        </p:spPr>
      </p:sp>
      <p:sp>
        <p:nvSpPr>
          <p:cNvPr id="87" name="Text 85"/>
          <p:cNvSpPr txBox="1"/>
          <p:nvPr/>
        </p:nvSpPr>
        <p:spPr>
          <a:xfrm>
            <a:off x="6370168" y="5129784"/>
            <a:ext cx="1691640" cy="377952"/>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Vilka av dagens elever klarade steg 4 själva?</a:t>
            </a:r>
            <a:endParaRPr lang="en-US" sz="1150" dirty="0"/>
          </a:p>
        </p:txBody>
      </p:sp>
      <p:sp>
        <p:nvSpPr>
          <p:cNvPr id="88" name="Shape 86"/>
          <p:cNvSpPr/>
          <p:nvPr/>
        </p:nvSpPr>
        <p:spPr>
          <a:xfrm>
            <a:off x="6233008" y="5544312"/>
            <a:ext cx="5766664" cy="487680"/>
          </a:xfrm>
          <a:prstGeom prst="rect">
            <a:avLst/>
          </a:prstGeom>
          <a:solidFill>
            <a:srgbClr val="FFFFFF"/>
          </a:solidFill>
          <a:ln w="12700">
            <a:solidFill>
              <a:srgbClr val="FFFFFF"/>
            </a:solidFill>
            <a:prstDash val="solid"/>
          </a:ln>
        </p:spPr>
      </p:sp>
      <p:sp>
        <p:nvSpPr>
          <p:cNvPr id="89" name="Shape 87"/>
          <p:cNvSpPr/>
          <p:nvPr/>
        </p:nvSpPr>
        <p:spPr>
          <a:xfrm>
            <a:off x="6233008" y="6022848"/>
            <a:ext cx="5766664" cy="9144"/>
          </a:xfrm>
          <a:prstGeom prst="rect">
            <a:avLst/>
          </a:prstGeom>
          <a:solidFill>
            <a:srgbClr val="E1E6EB"/>
          </a:solidFill>
          <a:ln w="12700">
            <a:solidFill>
              <a:srgbClr val="E1E6EB"/>
            </a:solidFill>
            <a:prstDash val="solid"/>
          </a:ln>
        </p:spPr>
      </p:sp>
      <p:sp>
        <p:nvSpPr>
          <p:cNvPr id="90" name="Shape 88"/>
          <p:cNvSpPr/>
          <p:nvPr/>
        </p:nvSpPr>
        <p:spPr>
          <a:xfrm>
            <a:off x="6233008" y="5544312"/>
            <a:ext cx="1920240" cy="487680"/>
          </a:xfrm>
          <a:prstGeom prst="rect">
            <a:avLst/>
          </a:prstGeom>
          <a:solidFill>
            <a:srgbClr val="F3F6FA"/>
          </a:solidFill>
          <a:ln w="12700">
            <a:solidFill>
              <a:srgbClr val="F3F6FA"/>
            </a:solidFill>
            <a:prstDash val="solid"/>
          </a:ln>
        </p:spPr>
      </p:sp>
      <p:sp>
        <p:nvSpPr>
          <p:cNvPr id="91" name="Shape 89"/>
          <p:cNvSpPr/>
          <p:nvPr/>
        </p:nvSpPr>
        <p:spPr>
          <a:xfrm>
            <a:off x="8153248" y="5544312"/>
            <a:ext cx="9144" cy="487680"/>
          </a:xfrm>
          <a:prstGeom prst="rect">
            <a:avLst/>
          </a:prstGeom>
          <a:solidFill>
            <a:srgbClr val="E1E6EB"/>
          </a:solidFill>
          <a:ln w="12700">
            <a:solidFill>
              <a:srgbClr val="E1E6EB"/>
            </a:solidFill>
            <a:prstDash val="solid"/>
          </a:ln>
        </p:spPr>
      </p:sp>
      <p:sp>
        <p:nvSpPr>
          <p:cNvPr id="92" name="Text 90"/>
          <p:cNvSpPr txBox="1"/>
          <p:nvPr/>
        </p:nvSpPr>
        <p:spPr>
          <a:xfrm>
            <a:off x="6370168" y="5617464"/>
            <a:ext cx="1691640" cy="377952"/>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Ljud och ord som fastnade</a:t>
            </a:r>
            <a:endParaRPr lang="en-US" sz="1150" dirty="0"/>
          </a:p>
        </p:txBody>
      </p:sp>
      <p:sp>
        <p:nvSpPr>
          <p:cNvPr id="93" name="Shape 91"/>
          <p:cNvSpPr/>
          <p:nvPr/>
        </p:nvSpPr>
        <p:spPr>
          <a:xfrm>
            <a:off x="6233008" y="6031992"/>
            <a:ext cx="5766664" cy="487680"/>
          </a:xfrm>
          <a:prstGeom prst="rect">
            <a:avLst/>
          </a:prstGeom>
          <a:solidFill>
            <a:srgbClr val="FFFFFF"/>
          </a:solidFill>
          <a:ln w="12700">
            <a:solidFill>
              <a:srgbClr val="FFFFFF"/>
            </a:solidFill>
            <a:prstDash val="solid"/>
          </a:ln>
        </p:spPr>
      </p:sp>
      <p:sp>
        <p:nvSpPr>
          <p:cNvPr id="94" name="Shape 92"/>
          <p:cNvSpPr/>
          <p:nvPr/>
        </p:nvSpPr>
        <p:spPr>
          <a:xfrm>
            <a:off x="6233008" y="6510528"/>
            <a:ext cx="5766664" cy="9144"/>
          </a:xfrm>
          <a:prstGeom prst="rect">
            <a:avLst/>
          </a:prstGeom>
          <a:solidFill>
            <a:srgbClr val="E1E6EB"/>
          </a:solidFill>
          <a:ln w="12700">
            <a:solidFill>
              <a:srgbClr val="E1E6EB"/>
            </a:solidFill>
            <a:prstDash val="solid"/>
          </a:ln>
        </p:spPr>
      </p:sp>
      <p:sp>
        <p:nvSpPr>
          <p:cNvPr id="95" name="Shape 93"/>
          <p:cNvSpPr/>
          <p:nvPr/>
        </p:nvSpPr>
        <p:spPr>
          <a:xfrm>
            <a:off x="6233008" y="6031992"/>
            <a:ext cx="1920240" cy="487680"/>
          </a:xfrm>
          <a:prstGeom prst="rect">
            <a:avLst/>
          </a:prstGeom>
          <a:solidFill>
            <a:srgbClr val="F3F6FA"/>
          </a:solidFill>
          <a:ln w="12700">
            <a:solidFill>
              <a:srgbClr val="F3F6FA"/>
            </a:solidFill>
            <a:prstDash val="solid"/>
          </a:ln>
        </p:spPr>
      </p:sp>
      <p:sp>
        <p:nvSpPr>
          <p:cNvPr id="96" name="Shape 94"/>
          <p:cNvSpPr/>
          <p:nvPr/>
        </p:nvSpPr>
        <p:spPr>
          <a:xfrm>
            <a:off x="8153248" y="6031992"/>
            <a:ext cx="9144" cy="487680"/>
          </a:xfrm>
          <a:prstGeom prst="rect">
            <a:avLst/>
          </a:prstGeom>
          <a:solidFill>
            <a:srgbClr val="E1E6EB"/>
          </a:solidFill>
          <a:ln w="12700">
            <a:solidFill>
              <a:srgbClr val="E1E6EB"/>
            </a:solidFill>
            <a:prstDash val="solid"/>
          </a:ln>
        </p:spPr>
      </p:sp>
      <p:sp>
        <p:nvSpPr>
          <p:cNvPr id="97" name="Text 95"/>
          <p:cNvSpPr txBox="1"/>
          <p:nvPr/>
        </p:nvSpPr>
        <p:spPr>
          <a:xfrm>
            <a:off x="6370168" y="6105144"/>
            <a:ext cx="1691640" cy="377952"/>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Nästa pass: samma lektion eller nästa?</a:t>
            </a:r>
            <a:endParaRPr lang="en-US" sz="1150" dirty="0"/>
          </a:p>
        </p:txBody>
      </p:sp>
      <p:sp>
        <p:nvSpPr>
          <p:cNvPr id="98" name="Shape 96"/>
          <p:cNvSpPr/>
          <p:nvPr/>
        </p:nvSpPr>
        <p:spPr>
          <a:xfrm>
            <a:off x="6233008" y="2990088"/>
            <a:ext cx="5766664" cy="3529584"/>
          </a:xfrm>
          <a:prstGeom prst="rect">
            <a:avLst/>
          </a:prstGeom>
          <a:ln w="12700">
            <a:solidFill>
              <a:srgbClr val="14202B"/>
            </a:solidFill>
            <a:prstDash val="solid"/>
          </a:ln>
        </p:spPr>
      </p:sp>
      <p:sp>
        <p:nvSpPr>
          <p:cNvPr id="99" name="Text 97"/>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niclasfohlin.se/stodundervisning/ljudlek-i-grupp/lathund</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Vad du behöver för ett pass</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MATERIAL · 4/4</a:t>
            </a:r>
            <a:endParaRPr lang="en-US" sz="1275" dirty="0"/>
          </a:p>
        </p:txBody>
      </p:sp>
      <p:sp>
        <p:nvSpPr>
          <p:cNvPr id="6" name="Shape 4"/>
          <p:cNvSpPr/>
          <p:nvPr/>
        </p:nvSpPr>
        <p:spPr>
          <a:xfrm>
            <a:off x="0" y="603504"/>
            <a:ext cx="12191695" cy="1143000"/>
          </a:xfrm>
          <a:prstGeom prst="rect">
            <a:avLst/>
          </a:prstGeom>
          <a:solidFill>
            <a:srgbClr val="F3F6FA"/>
          </a:solidFill>
          <a:ln w="12700">
            <a:solidFill>
              <a:srgbClr val="F3F6FA"/>
            </a:solidFill>
            <a:prstDash val="solid"/>
          </a:ln>
        </p:spPr>
      </p:sp>
      <p:sp>
        <p:nvSpPr>
          <p:cNvPr id="7" name="Shape 5"/>
          <p:cNvSpPr/>
          <p:nvPr/>
        </p:nvSpPr>
        <p:spPr>
          <a:xfrm>
            <a:off x="0" y="1728216"/>
            <a:ext cx="12191695" cy="18288"/>
          </a:xfrm>
          <a:prstGeom prst="rect">
            <a:avLst/>
          </a:prstGeom>
          <a:solidFill>
            <a:srgbClr val="14202B"/>
          </a:solidFill>
          <a:ln w="12700">
            <a:solidFill>
              <a:srgbClr val="14202B"/>
            </a:solidFill>
            <a:prstDash val="solid"/>
          </a:ln>
        </p:spPr>
      </p:sp>
      <p:sp>
        <p:nvSpPr>
          <p:cNvPr id="8" name="Text 6"/>
          <p:cNvSpPr txBox="1"/>
          <p:nvPr/>
        </p:nvSpPr>
        <p:spPr>
          <a:xfrm>
            <a:off x="420624" y="704088"/>
            <a:ext cx="355793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REGEL 1</a:t>
            </a:r>
            <a:endParaRPr lang="en-US" sz="1200" dirty="0"/>
          </a:p>
        </p:txBody>
      </p:sp>
      <p:sp>
        <p:nvSpPr>
          <p:cNvPr id="9" name="Text 7"/>
          <p:cNvSpPr txBox="1"/>
          <p:nvPr/>
        </p:nvSpPr>
        <p:spPr>
          <a:xfrm>
            <a:off x="420624" y="932688"/>
            <a:ext cx="3557930"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Ljudkollen först</a:t>
            </a:r>
            <a:endParaRPr lang="en-US" sz="1425" dirty="0"/>
          </a:p>
        </p:txBody>
      </p:sp>
      <p:sp>
        <p:nvSpPr>
          <p:cNvPr id="10" name="Text 8"/>
          <p:cNvSpPr txBox="1"/>
          <p:nvPr/>
        </p:nvSpPr>
        <p:spPr>
          <a:xfrm>
            <a:off x="420624" y="1188720"/>
            <a:ext cx="3512210"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Börja i den första förmågan där fler än hälften inte klarar uppgiften</a:t>
            </a:r>
            <a:endParaRPr lang="en-US" sz="1200" dirty="0"/>
          </a:p>
        </p:txBody>
      </p:sp>
      <p:sp>
        <p:nvSpPr>
          <p:cNvPr id="11" name="Shape 9"/>
          <p:cNvSpPr/>
          <p:nvPr/>
        </p:nvSpPr>
        <p:spPr>
          <a:xfrm>
            <a:off x="4106570" y="603504"/>
            <a:ext cx="9144" cy="1124712"/>
          </a:xfrm>
          <a:prstGeom prst="rect">
            <a:avLst/>
          </a:prstGeom>
          <a:solidFill>
            <a:srgbClr val="E1E6EB"/>
          </a:solidFill>
          <a:ln w="12700">
            <a:solidFill>
              <a:srgbClr val="E1E6EB"/>
            </a:solidFill>
            <a:prstDash val="solid"/>
          </a:ln>
        </p:spPr>
      </p:sp>
      <p:sp>
        <p:nvSpPr>
          <p:cNvPr id="12" name="Text 10"/>
          <p:cNvSpPr txBox="1"/>
          <p:nvPr/>
        </p:nvSpPr>
        <p:spPr>
          <a:xfrm>
            <a:off x="4344314" y="704088"/>
            <a:ext cx="355793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REGEL 2</a:t>
            </a:r>
            <a:endParaRPr lang="en-US" sz="1200" dirty="0"/>
          </a:p>
        </p:txBody>
      </p:sp>
      <p:sp>
        <p:nvSpPr>
          <p:cNvPr id="13" name="Text 11"/>
          <p:cNvSpPr txBox="1"/>
          <p:nvPr/>
        </p:nvSpPr>
        <p:spPr>
          <a:xfrm>
            <a:off x="4344314" y="932688"/>
            <a:ext cx="3557930"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En lektion i taget</a:t>
            </a:r>
            <a:endParaRPr lang="en-US" sz="1425" dirty="0"/>
          </a:p>
        </p:txBody>
      </p:sp>
      <p:sp>
        <p:nvSpPr>
          <p:cNvPr id="14" name="Text 12"/>
          <p:cNvSpPr txBox="1"/>
          <p:nvPr/>
        </p:nvSpPr>
        <p:spPr>
          <a:xfrm>
            <a:off x="4344314" y="1188720"/>
            <a:ext cx="3512210"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Samma lektion flera pass i följd</a:t>
            </a:r>
            <a:endParaRPr lang="en-US" sz="1200" dirty="0"/>
          </a:p>
        </p:txBody>
      </p:sp>
      <p:sp>
        <p:nvSpPr>
          <p:cNvPr id="15" name="Shape 13"/>
          <p:cNvSpPr/>
          <p:nvPr/>
        </p:nvSpPr>
        <p:spPr>
          <a:xfrm>
            <a:off x="8030261" y="603504"/>
            <a:ext cx="9144" cy="1124712"/>
          </a:xfrm>
          <a:prstGeom prst="rect">
            <a:avLst/>
          </a:prstGeom>
          <a:solidFill>
            <a:srgbClr val="E1E6EB"/>
          </a:solidFill>
          <a:ln w="12700">
            <a:solidFill>
              <a:srgbClr val="E1E6EB"/>
            </a:solidFill>
            <a:prstDash val="solid"/>
          </a:ln>
        </p:spPr>
      </p:sp>
      <p:sp>
        <p:nvSpPr>
          <p:cNvPr id="16" name="Text 14"/>
          <p:cNvSpPr txBox="1"/>
          <p:nvPr/>
        </p:nvSpPr>
        <p:spPr>
          <a:xfrm>
            <a:off x="8268005" y="704088"/>
            <a:ext cx="355793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REGEL 3</a:t>
            </a:r>
            <a:endParaRPr lang="en-US" sz="1200" dirty="0"/>
          </a:p>
        </p:txBody>
      </p:sp>
      <p:sp>
        <p:nvSpPr>
          <p:cNvPr id="17" name="Text 15"/>
          <p:cNvSpPr txBox="1"/>
          <p:nvPr/>
        </p:nvSpPr>
        <p:spPr>
          <a:xfrm>
            <a:off x="8268005" y="932688"/>
            <a:ext cx="3557930"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Gå vidare</a:t>
            </a:r>
            <a:endParaRPr lang="en-US" sz="1425" dirty="0"/>
          </a:p>
        </p:txBody>
      </p:sp>
      <p:sp>
        <p:nvSpPr>
          <p:cNvPr id="18" name="Text 16"/>
          <p:cNvSpPr txBox="1"/>
          <p:nvPr/>
        </p:nvSpPr>
        <p:spPr>
          <a:xfrm>
            <a:off x="8268005" y="1188720"/>
            <a:ext cx="3512210"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När lektionens regel säger det</a:t>
            </a:r>
            <a:endParaRPr lang="en-US" sz="1200" dirty="0"/>
          </a:p>
        </p:txBody>
      </p:sp>
      <p:sp>
        <p:nvSpPr>
          <p:cNvPr id="19" name="Shape 17"/>
          <p:cNvSpPr/>
          <p:nvPr/>
        </p:nvSpPr>
        <p:spPr>
          <a:xfrm>
            <a:off x="6345936" y="1746504"/>
            <a:ext cx="18288" cy="4910328"/>
          </a:xfrm>
          <a:prstGeom prst="rect">
            <a:avLst/>
          </a:prstGeom>
          <a:solidFill>
            <a:srgbClr val="14202B"/>
          </a:solidFill>
          <a:ln w="12700">
            <a:solidFill>
              <a:srgbClr val="14202B"/>
            </a:solidFill>
            <a:prstDash val="solid"/>
          </a:ln>
        </p:spPr>
      </p:sp>
      <p:sp>
        <p:nvSpPr>
          <p:cNvPr id="20" name="Text 18"/>
          <p:cNvSpPr txBox="1"/>
          <p:nvPr/>
        </p:nvSpPr>
        <p:spPr>
          <a:xfrm>
            <a:off x="420624" y="1892808"/>
            <a:ext cx="576072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VAR LEKTIONERNA OCH MATERIALET FINNS</a:t>
            </a:r>
            <a:endParaRPr lang="en-US" sz="1200" dirty="0"/>
          </a:p>
        </p:txBody>
      </p:sp>
      <p:sp>
        <p:nvSpPr>
          <p:cNvPr id="21" name="Text 19"/>
          <p:cNvSpPr txBox="1"/>
          <p:nvPr/>
        </p:nvSpPr>
        <p:spPr>
          <a:xfrm>
            <a:off x="420624" y="2157984"/>
            <a:ext cx="5669280" cy="1239965"/>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Lektionerna.</a:t>
            </a:r>
            <a:pPr algn="l" indent="0" marL="0">
              <a:buNone/>
            </a:pPr>
            <a:r>
              <a:rPr lang="en-US" sz="1225" dirty="0">
                <a:solidFill>
                  <a:srgbClr val="14202B"/>
                </a:solidFill>
                <a:latin typeface="Calibri" pitchFamily="34" charset="0"/>
                <a:ea typeface="Calibri" pitchFamily="34" charset="-122"/>
                <a:cs typeface="Calibri" pitchFamily="34" charset="-120"/>
              </a:rPr>
              <a:t> I lektionsbanken, under den förmåga de tränar. De heter Ljudlek följt av lektionens namn, som Ljudlek: Räkna ljud, och varje lektion är en egen metod, med rader från lätt till svårt i tabellen Så blir lektionen svårare. Lektionens första sidor är passet och stegen, och sist står materialet att skriva ut: bildkort, bokstavskort, golvbokstäver, ljudrutor eller platsrutor.</a:t>
            </a:r>
            <a:endParaRPr lang="en-US" sz="1225" dirty="0"/>
          </a:p>
        </p:txBody>
      </p:sp>
      <p:sp>
        <p:nvSpPr>
          <p:cNvPr id="22" name="Text 20"/>
          <p:cNvSpPr txBox="1"/>
          <p:nvPr/>
        </p:nvSpPr>
        <p:spPr>
          <a:xfrm>
            <a:off x="420624" y="3452813"/>
            <a:ext cx="5669280" cy="656558"/>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Bokstavskorten, screeningen och ljudkollen.</a:t>
            </a:r>
            <a:pPr algn="l" indent="0" marL="0">
              <a:buNone/>
            </a:pPr>
            <a:r>
              <a:rPr lang="en-US" sz="1225" dirty="0">
                <a:solidFill>
                  <a:srgbClr val="14202B"/>
                </a:solidFill>
                <a:latin typeface="Calibri" pitchFamily="34" charset="0"/>
                <a:ea typeface="Calibri" pitchFamily="34" charset="-122"/>
                <a:cs typeface="Calibri" pitchFamily="34" charset="-120"/>
              </a:rPr>
              <a:t> Under Materialet på metodsidan och i planeringsmallarna (Word): bokstavskorten, elevens blad, protokollet och gruppens översikt.</a:t>
            </a:r>
            <a:endParaRPr lang="en-US" sz="1225" dirty="0"/>
          </a:p>
        </p:txBody>
      </p:sp>
      <p:sp>
        <p:nvSpPr>
          <p:cNvPr id="23" name="Text 21"/>
          <p:cNvSpPr txBox="1"/>
          <p:nvPr/>
        </p:nvSpPr>
        <p:spPr>
          <a:xfrm>
            <a:off x="420624" y="4164235"/>
            <a:ext cx="5669280" cy="803402"/>
          </a:xfrm>
          <a:prstGeom prst="rect">
            <a:avLst/>
          </a:prstGeom>
          <a:noFill/>
          <a:ln/>
        </p:spPr>
        <p:txBody>
          <a:bodyPr wrap="square" lIns="0" tIns="0" rIns="0" bIns="0" rtlCol="0" anchor="t"/>
          <a:lstStyle/>
          <a:p>
            <a:pPr algn="l" indent="0" marL="0">
              <a:buNone/>
            </a:pPr>
            <a:r>
              <a:rPr lang="en-US" sz="1150" dirty="0">
                <a:solidFill>
                  <a:srgbClr val="4B5866"/>
                </a:solidFill>
                <a:latin typeface="Calibri" pitchFamily="34" charset="0"/>
                <a:ea typeface="Calibri" pitchFamily="34" charset="-122"/>
                <a:cs typeface="Calibri" pitchFamily="34" charset="-120"/>
              </a:rPr>
              <a:t>Förmågorna i lektionsbanken: 1 Rim, 2 Ord och stavelser, 3 Första ljudet, 4 Bokstävernas ljud, 5 Sist och i mitten, 6 Dela upp, 7 Skriva ord och 8 Sätta ihop och byta. Lektionerna för varje förmåga står i banken på metodsidan.</a:t>
            </a:r>
            <a:endParaRPr lang="en-US" sz="1150" dirty="0"/>
          </a:p>
        </p:txBody>
      </p:sp>
      <p:sp>
        <p:nvSpPr>
          <p:cNvPr id="24" name="Shape 22"/>
          <p:cNvSpPr/>
          <p:nvPr/>
        </p:nvSpPr>
        <p:spPr>
          <a:xfrm>
            <a:off x="420624" y="5159661"/>
            <a:ext cx="5641848" cy="1497171"/>
          </a:xfrm>
          <a:prstGeom prst="rect">
            <a:avLst/>
          </a:prstGeom>
          <a:solidFill>
            <a:srgbClr val="FFFFFF"/>
          </a:solidFill>
          <a:ln w="12700">
            <a:solidFill>
              <a:srgbClr val="14202B"/>
            </a:solidFill>
            <a:prstDash val="solid"/>
          </a:ln>
        </p:spPr>
      </p:sp>
      <p:sp>
        <p:nvSpPr>
          <p:cNvPr id="25" name="Shape 23"/>
          <p:cNvSpPr/>
          <p:nvPr/>
        </p:nvSpPr>
        <p:spPr>
          <a:xfrm>
            <a:off x="429768" y="5168805"/>
            <a:ext cx="5623560" cy="310896"/>
          </a:xfrm>
          <a:prstGeom prst="rect">
            <a:avLst/>
          </a:prstGeom>
          <a:solidFill>
            <a:srgbClr val="14202B"/>
          </a:solidFill>
          <a:ln w="12700">
            <a:solidFill>
              <a:srgbClr val="14202B"/>
            </a:solidFill>
            <a:prstDash val="solid"/>
          </a:ln>
        </p:spPr>
      </p:sp>
      <p:sp>
        <p:nvSpPr>
          <p:cNvPr id="26" name="Text 24"/>
          <p:cNvSpPr txBox="1"/>
          <p:nvPr/>
        </p:nvSpPr>
        <p:spPr>
          <a:xfrm>
            <a:off x="557784" y="5223669"/>
            <a:ext cx="5367528"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PÅ BORDET NÄR PASSET BÖRJAR</a:t>
            </a:r>
            <a:endParaRPr lang="en-US" sz="1200" dirty="0"/>
          </a:p>
        </p:txBody>
      </p:sp>
      <p:sp>
        <p:nvSpPr>
          <p:cNvPr id="27" name="Text 25"/>
          <p:cNvSpPr txBox="1"/>
          <p:nvPr/>
        </p:nvSpPr>
        <p:spPr>
          <a:xfrm>
            <a:off x="557784" y="5580285"/>
            <a:ext cx="2697480" cy="346657"/>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Bokstavskortet för dagens ljud och några som ni har haft</a:t>
            </a:r>
            <a:endParaRPr lang="en-US" sz="1200" dirty="0"/>
          </a:p>
        </p:txBody>
      </p:sp>
      <p:sp>
        <p:nvSpPr>
          <p:cNvPr id="28" name="Text 26"/>
          <p:cNvSpPr txBox="1"/>
          <p:nvPr/>
        </p:nvSpPr>
        <p:spPr>
          <a:xfrm>
            <a:off x="3328416" y="5580285"/>
            <a:ext cx="2697480" cy="346657"/>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Bokstavskartan, till den som behöver den</a:t>
            </a:r>
            <a:endParaRPr lang="en-US" sz="1200" dirty="0"/>
          </a:p>
        </p:txBody>
      </p:sp>
      <p:sp>
        <p:nvSpPr>
          <p:cNvPr id="29" name="Text 27"/>
          <p:cNvSpPr txBox="1"/>
          <p:nvPr/>
        </p:nvSpPr>
        <p:spPr>
          <a:xfrm>
            <a:off x="557784" y="5926942"/>
            <a:ext cx="2697480" cy="346657"/>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En spegel per par</a:t>
            </a:r>
            <a:endParaRPr lang="en-US" sz="1200" dirty="0"/>
          </a:p>
        </p:txBody>
      </p:sp>
      <p:sp>
        <p:nvSpPr>
          <p:cNvPr id="30" name="Text 28"/>
          <p:cNvSpPr txBox="1"/>
          <p:nvPr/>
        </p:nvSpPr>
        <p:spPr>
          <a:xfrm>
            <a:off x="3328416" y="5926942"/>
            <a:ext cx="2697480" cy="346657"/>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Lektionens material</a:t>
            </a:r>
            <a:endParaRPr lang="en-US" sz="1200" dirty="0"/>
          </a:p>
        </p:txBody>
      </p:sp>
      <p:sp>
        <p:nvSpPr>
          <p:cNvPr id="31" name="Text 29"/>
          <p:cNvSpPr txBox="1"/>
          <p:nvPr/>
        </p:nvSpPr>
        <p:spPr>
          <a:xfrm>
            <a:off x="557784" y="6273599"/>
            <a:ext cx="2697480" cy="346657"/>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Snabbmallen, med paren och dagens elever</a:t>
            </a:r>
            <a:endParaRPr lang="en-US" sz="1200" dirty="0"/>
          </a:p>
        </p:txBody>
      </p:sp>
      <p:sp>
        <p:nvSpPr>
          <p:cNvPr id="32" name="Shape 30"/>
          <p:cNvSpPr/>
          <p:nvPr/>
        </p:nvSpPr>
        <p:spPr>
          <a:xfrm>
            <a:off x="6647688" y="1892808"/>
            <a:ext cx="5120640" cy="1729994"/>
          </a:xfrm>
          <a:prstGeom prst="rect">
            <a:avLst/>
          </a:prstGeom>
          <a:solidFill>
            <a:srgbClr val="FFFFFF"/>
          </a:solidFill>
          <a:ln w="12700">
            <a:solidFill>
              <a:srgbClr val="14202B"/>
            </a:solidFill>
            <a:prstDash val="solid"/>
          </a:ln>
        </p:spPr>
      </p:sp>
      <p:sp>
        <p:nvSpPr>
          <p:cNvPr id="33" name="Shape 31"/>
          <p:cNvSpPr/>
          <p:nvPr/>
        </p:nvSpPr>
        <p:spPr>
          <a:xfrm>
            <a:off x="6656832" y="1901952"/>
            <a:ext cx="5102352" cy="310896"/>
          </a:xfrm>
          <a:prstGeom prst="rect">
            <a:avLst/>
          </a:prstGeom>
          <a:solidFill>
            <a:srgbClr val="14202B"/>
          </a:solidFill>
          <a:ln w="12700">
            <a:solidFill>
              <a:srgbClr val="14202B"/>
            </a:solidFill>
            <a:prstDash val="solid"/>
          </a:ln>
        </p:spPr>
      </p:sp>
      <p:sp>
        <p:nvSpPr>
          <p:cNvPr id="34" name="Text 32"/>
          <p:cNvSpPr txBox="1"/>
          <p:nvPr/>
        </p:nvSpPr>
        <p:spPr>
          <a:xfrm>
            <a:off x="6784848" y="1956816"/>
            <a:ext cx="4846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CHECKLISTA INFÖR PASSET</a:t>
            </a:r>
            <a:endParaRPr lang="en-US" sz="1200" dirty="0"/>
          </a:p>
        </p:txBody>
      </p:sp>
      <p:sp>
        <p:nvSpPr>
          <p:cNvPr id="35" name="Text 33"/>
          <p:cNvSpPr txBox="1"/>
          <p:nvPr/>
        </p:nvSpPr>
        <p:spPr>
          <a:xfrm>
            <a:off x="6793992" y="2313432"/>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Valt lektionen och orden ur Ordbanken.</a:t>
            </a:r>
            <a:endParaRPr lang="en-US" sz="1100" dirty="0"/>
          </a:p>
        </p:txBody>
      </p:sp>
      <p:sp>
        <p:nvSpPr>
          <p:cNvPr id="36" name="Text 34"/>
          <p:cNvSpPr txBox="1"/>
          <p:nvPr/>
        </p:nvSpPr>
        <p:spPr>
          <a:xfrm>
            <a:off x="6793992" y="2578608"/>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Tagit fram kortet för dagens ljud och några ni har haft.</a:t>
            </a:r>
            <a:endParaRPr lang="en-US" sz="1100" dirty="0"/>
          </a:p>
        </p:txBody>
      </p:sp>
      <p:sp>
        <p:nvSpPr>
          <p:cNvPr id="37" name="Text 35"/>
          <p:cNvSpPr txBox="1"/>
          <p:nvPr/>
        </p:nvSpPr>
        <p:spPr>
          <a:xfrm>
            <a:off x="6793992" y="2843784"/>
            <a:ext cx="4937760"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Lagt fram lektionens sidor med passet och stegen, materialet och en spegel per par.</a:t>
            </a:r>
            <a:endParaRPr lang="en-US" sz="1100" dirty="0"/>
          </a:p>
        </p:txBody>
      </p:sp>
      <p:sp>
        <p:nvSpPr>
          <p:cNvPr id="38" name="Text 36"/>
          <p:cNvSpPr txBox="1"/>
          <p:nvPr/>
        </p:nvSpPr>
        <p:spPr>
          <a:xfrm>
            <a:off x="6793992" y="3229610"/>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Skrivit paren och dagens elever i snabbmallen.</a:t>
            </a:r>
            <a:endParaRPr lang="en-US" sz="1100" dirty="0"/>
          </a:p>
        </p:txBody>
      </p:sp>
      <p:sp>
        <p:nvSpPr>
          <p:cNvPr id="39" name="Shape 37"/>
          <p:cNvSpPr/>
          <p:nvPr/>
        </p:nvSpPr>
        <p:spPr>
          <a:xfrm>
            <a:off x="6647688" y="3823970"/>
            <a:ext cx="5120640" cy="2832862"/>
          </a:xfrm>
          <a:prstGeom prst="rect">
            <a:avLst/>
          </a:prstGeom>
          <a:solidFill>
            <a:srgbClr val="FFFFFF"/>
          </a:solidFill>
          <a:ln w="12700">
            <a:solidFill>
              <a:srgbClr val="14202B"/>
            </a:solidFill>
            <a:prstDash val="solid"/>
          </a:ln>
        </p:spPr>
      </p:sp>
      <p:sp>
        <p:nvSpPr>
          <p:cNvPr id="40" name="Shape 38"/>
          <p:cNvSpPr/>
          <p:nvPr/>
        </p:nvSpPr>
        <p:spPr>
          <a:xfrm>
            <a:off x="6656832" y="3833114"/>
            <a:ext cx="5102352" cy="310896"/>
          </a:xfrm>
          <a:prstGeom prst="rect">
            <a:avLst/>
          </a:prstGeom>
          <a:solidFill>
            <a:srgbClr val="14202B"/>
          </a:solidFill>
          <a:ln w="12700">
            <a:solidFill>
              <a:srgbClr val="14202B"/>
            </a:solidFill>
            <a:prstDash val="solid"/>
          </a:ln>
        </p:spPr>
      </p:sp>
      <p:sp>
        <p:nvSpPr>
          <p:cNvPr id="41" name="Text 39"/>
          <p:cNvSpPr txBox="1"/>
          <p:nvPr/>
        </p:nvSpPr>
        <p:spPr>
          <a:xfrm>
            <a:off x="6784848" y="3887978"/>
            <a:ext cx="4846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UPPFÖLJNING</a:t>
            </a:r>
            <a:endParaRPr lang="en-US" sz="1200" dirty="0"/>
          </a:p>
        </p:txBody>
      </p:sp>
      <p:sp>
        <p:nvSpPr>
          <p:cNvPr id="42" name="Text 40"/>
          <p:cNvSpPr txBox="1"/>
          <p:nvPr/>
        </p:nvSpPr>
        <p:spPr>
          <a:xfrm>
            <a:off x="6793992" y="4244594"/>
            <a:ext cx="4846320" cy="710565"/>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Före insatsen:</a:t>
            </a:r>
            <a:pPr algn="l" indent="0" marL="0">
              <a:buNone/>
            </a:pPr>
            <a:r>
              <a:rPr lang="en-US" sz="975" dirty="0">
                <a:solidFill>
                  <a:srgbClr val="14202B"/>
                </a:solidFill>
                <a:latin typeface="Calibri" pitchFamily="34" charset="0"/>
                <a:ea typeface="Calibri" pitchFamily="34" charset="-122"/>
                <a:cs typeface="Calibri" pitchFamily="34" charset="-120"/>
              </a:rPr>
              <a:t> Gör ljudkollen och screeningen, version A, med en elev i taget utanför passen, cirka tolv minuter per elev. Gruppen börjar i den första förmågan där fler än hälften inte klarar uppgiften, och du väljer en lektion för den.</a:t>
            </a:r>
            <a:endParaRPr lang="en-US" sz="975" dirty="0"/>
          </a:p>
        </p:txBody>
      </p:sp>
      <p:sp>
        <p:nvSpPr>
          <p:cNvPr id="43" name="Text 41"/>
          <p:cNvSpPr txBox="1"/>
          <p:nvPr/>
        </p:nvSpPr>
        <p:spPr>
          <a:xfrm>
            <a:off x="6793992" y="5010023"/>
            <a:ext cx="4846320" cy="555784"/>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Var tredje vecka:</a:t>
            </a:r>
            <a:pPr algn="l" indent="0" marL="0">
              <a:buNone/>
            </a:pPr>
            <a:r>
              <a:rPr lang="en-US" sz="975" dirty="0">
                <a:solidFill>
                  <a:srgbClr val="14202B"/>
                </a:solidFill>
                <a:latin typeface="Calibri" pitchFamily="34" charset="0"/>
                <a:ea typeface="Calibri" pitchFamily="34" charset="-122"/>
                <a:cs typeface="Calibri" pitchFamily="34" charset="-120"/>
              </a:rPr>
              <a:t> Gör ljudkollens uppgift för gruppens förmåga, uppgiften för nästa förmåga och uppgift 4. Har en elev inte gått framåt vecka 6, tar du det med elevhälsan och ser till att hörseln kontrolleras.</a:t>
            </a:r>
            <a:endParaRPr lang="en-US" sz="975" dirty="0"/>
          </a:p>
        </p:txBody>
      </p:sp>
      <p:sp>
        <p:nvSpPr>
          <p:cNvPr id="44" name="Text 42"/>
          <p:cNvSpPr txBox="1"/>
          <p:nvPr/>
        </p:nvSpPr>
        <p:spPr>
          <a:xfrm>
            <a:off x="6793992" y="5620671"/>
            <a:ext cx="4846320" cy="710565"/>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Efter 10–12 veckor:</a:t>
            </a:r>
            <a:pPr algn="l" indent="0" marL="0">
              <a:buNone/>
            </a:pPr>
            <a:r>
              <a:rPr lang="en-US" sz="975" dirty="0">
                <a:solidFill>
                  <a:srgbClr val="14202B"/>
                </a:solidFill>
                <a:latin typeface="Calibri" pitchFamily="34" charset="0"/>
                <a:ea typeface="Calibri" pitchFamily="34" charset="-122"/>
                <a:cs typeface="Calibri" pitchFamily="34" charset="-120"/>
              </a:rPr>
              <a:t> Gör hela ljudkollen och screeningen, version B. Den som klarar nivå 5 eller högre och läser de påhittade orden går vidare till Läslistor i grupp eller TIL i grupp. Den som inte har gått framåt får mer intensivt stöd och en bedömning.</a:t>
            </a:r>
            <a:endParaRPr lang="en-US" sz="975" dirty="0"/>
          </a:p>
        </p:txBody>
      </p:sp>
      <p:sp>
        <p:nvSpPr>
          <p:cNvPr id="45" name="Text 43"/>
          <p:cNvSpPr txBox="1"/>
          <p:nvPr/>
        </p:nvSpPr>
        <p:spPr>
          <a:xfrm>
            <a:off x="6793992" y="6386100"/>
            <a:ext cx="4846320" cy="401003"/>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Varje pass:</a:t>
            </a:r>
            <a:pPr algn="l" indent="0" marL="0">
              <a:buNone/>
            </a:pPr>
            <a:r>
              <a:rPr lang="en-US" sz="975" dirty="0">
                <a:solidFill>
                  <a:srgbClr val="14202B"/>
                </a:solidFill>
                <a:latin typeface="Calibri" pitchFamily="34" charset="0"/>
                <a:ea typeface="Calibri" pitchFamily="34" charset="-122"/>
                <a:cs typeface="Calibri" pitchFamily="34" charset="-120"/>
              </a:rPr>
              <a:t> Vem klarade steg 4 själv, vad fastnade, och samma lektion eller nästa?</a:t>
            </a:r>
            <a:endParaRPr lang="en-US" sz="975" dirty="0"/>
          </a:p>
        </p:txBody>
      </p:sp>
      <p:sp>
        <p:nvSpPr>
          <p:cNvPr id="46" name="Text 44"/>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niclasfohlin.se/stodundervisning/ljudlek-i-grupp/lathund</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Slide 1</vt:lpstr>
      <vt:lpstr>Slide 2</vt:lpstr>
      <vt:lpstr>Slide 3</vt:lpstr>
      <vt:lpstr>Slide 4</vt:lpstr>
    </vt:vector>
  </TitlesOfParts>
  <Company>niclasfohlin.se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Lathund: Ljudlek i grupp</dc:title>
  <dc:subject>Eleverna hör, delar upp och sätter ihop ljuden i ord och kopplar dem till bokstäver. Varje pass börjar med fem minuter där alla sätter ihop och delar upp ord. Sedan kommer en lektion som du väljer ur lektionsbanken efter en kort kartläggning. Insatsen är för elever i F–2 som behöver stöd i att upptäcka språkljuden.</dc:subject>
  <dc:creator>Niclas Fohlin</dc:creator>
  <cp:lastModifiedBy>Niclas Fohlin</cp:lastModifiedBy>
  <cp:revision>1</cp:revision>
  <dcterms:created xsi:type="dcterms:W3CDTF">2026-09-29T20:46:57Z</dcterms:created>
  <dcterms:modified xsi:type="dcterms:W3CDTF">2026-09-29T20:46:57Z</dcterms:modified>
</cp:coreProperties>
</file>