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Ordverkstad i grupp, filmerna: Så gör paret, Stava ett långt ord, en del i taget, Kloka pennan. © Niclas Fohlin · niclasfohlin.se/stodundervisning/ordverkstad-i-grupp/lathund Bilderna i filmerna: Fluent Emoji, © Microsoft Corporation, MIT-licens.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Ordverkstad i grupp, metoden. En kurs i åtta veckor för fyra till sex elever i åk 2–5 som läser korta ord men fastnar på långa. Varje vecka läser gruppen en förlaga, pusslar med ordens delar på kort och skriver en egen text till gruppens tidning, byggd som förlagan. Eleverna skriver i par de första fyra veckorna och sedan var för sig. © Niclas Fohlin · niclasfohlin.se/stodundervisning/ordverkstad-i-grupp/lathund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Ordverkstad i grupp, ett pass del för del med ett exempel. © Niclas Fohlin · niclasfohlin.se/stodundervisning/ordverkstad-i-grupp/lathund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Ordverkstad i grupp, mallen som används under passet. © Niclas Fohlin · niclasfohlin.se/stodundervisning/ordverkstad-i-grupp/lathund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Ordverkstad i grupp, materialet: krav, var det finns, vad som ligger på bordet, checklistan och uppföljningen. © Niclas Fohlin · niclasfohlin.se/stodundervisning/ordverkstad-i-grupp/lathund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0" Type="http://schemas.openxmlformats.org/officeDocument/2006/relationships/hyperlink" Target="https://niclasfohlin.se/stodundervisning/ordverkstad-i-grupp/lathund" TargetMode="External"/><Relationship Id="rId1" Type="http://schemas.openxmlformats.org/officeDocument/2006/relationships/video" Target="../media/media-1-1.mp4"/><Relationship Id="rId2" Type="http://schemas.microsoft.com/office/2007/relationships/media" Target="../media/media-1-1.mp4"/><Relationship Id="rId3" Type="http://schemas.openxmlformats.org/officeDocument/2006/relationships/image" Target="../media/image-1-3.png"/><Relationship Id="rId4" Type="http://schemas.openxmlformats.org/officeDocument/2006/relationships/video" Target="../media/media-1-4.mp4"/><Relationship Id="rId5" Type="http://schemas.microsoft.com/office/2007/relationships/media" Target="../media/media-1-4.mp4"/><Relationship Id="rId6" Type="http://schemas.openxmlformats.org/officeDocument/2006/relationships/image" Target="../media/image-1-6.png"/><Relationship Id="rId7" Type="http://schemas.openxmlformats.org/officeDocument/2006/relationships/video" Target="../media/media-1-7.mp4"/><Relationship Id="rId8" Type="http://schemas.microsoft.com/office/2007/relationships/media" Target="../media/media-1-7.mp4"/><Relationship Id="rId9" Type="http://schemas.openxmlformats.org/officeDocument/2006/relationships/image" Target="../media/image-1-9.png"/><Relationship Id="rId11" Type="http://schemas.openxmlformats.org/officeDocument/2006/relationships/slideLayout" Target="../slideLayouts/slideLayout1.xml"/><Relationship Id="rId1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Ordverkstad i grupp</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FILMERNA</a:t>
            </a:r>
            <a:endParaRPr lang="en-US" sz="1275" dirty="0"/>
          </a:p>
        </p:txBody>
      </p:sp>
      <p:sp>
        <p:nvSpPr>
          <p:cNvPr id="6" name="Shape 4"/>
          <p:cNvSpPr/>
          <p:nvPr/>
        </p:nvSpPr>
        <p:spPr>
          <a:xfrm rot="5400000">
            <a:off x="425196" y="790956"/>
            <a:ext cx="137160" cy="118872"/>
          </a:xfrm>
          <a:prstGeom prst="triangle">
            <a:avLst/>
          </a:prstGeom>
          <a:solidFill>
            <a:srgbClr val="8A5A1E"/>
          </a:solidFill>
          <a:ln w="12700">
            <a:solidFill>
              <a:srgbClr val="8A5A1E"/>
            </a:solidFill>
            <a:prstDash val="solid"/>
          </a:ln>
        </p:spPr>
      </p:sp>
      <p:sp>
        <p:nvSpPr>
          <p:cNvPr id="7" name="Text 5"/>
          <p:cNvSpPr txBox="1"/>
          <p:nvPr/>
        </p:nvSpPr>
        <p:spPr>
          <a:xfrm>
            <a:off x="640080" y="749808"/>
            <a:ext cx="338114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FILM 1 · 27 SEKUNDER</a:t>
            </a:r>
            <a:endParaRPr lang="en-US" sz="1200" dirty="0"/>
          </a:p>
        </p:txBody>
      </p:sp>
      <p:pic>
        <p:nvPicPr>
          <p:cNvPr id="8" name="Media 0" descr="Så gör paret, filmen: Paret bygger ett långt ord med ordkorten. Steg 1, Dela ordet: paret lägger delarna i rad. Steg 2, En del i taget: paret pekar och läser. Eleven säger: ”cykel, hjälm, arna”. Steg 3, Hela ordet: paret skjuter ihop korten och läser. Låter det som ett ord? Eleven säger: ”cykelhjälmarna”. Steg 4, Vad betyder det? Läraren säger: ”Vad betyder det? Börja bakifrån.” Eleven säger: ”Hjälmarna man har när man cyklar.”">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420624" y="1051560"/>
            <a:ext cx="3600602" cy="2025339"/>
          </a:xfrm>
          <a:prstGeom prst="rect">
            <a:avLst/>
          </a:prstGeom>
        </p:spPr>
      </p:pic>
      <p:sp>
        <p:nvSpPr>
          <p:cNvPr id="9" name="Text 6"/>
          <p:cNvSpPr txBox="1"/>
          <p:nvPr/>
        </p:nvSpPr>
        <p:spPr>
          <a:xfrm>
            <a:off x="420624" y="3625539"/>
            <a:ext cx="3600602" cy="263398"/>
          </a:xfrm>
          <a:prstGeom prst="rect">
            <a:avLst/>
          </a:prstGeom>
          <a:noFill/>
          <a:ln/>
        </p:spPr>
        <p:txBody>
          <a:bodyPr wrap="square" lIns="0" tIns="0" rIns="0" bIns="0" rtlCol="0" anchor="t"/>
          <a:lstStyle/>
          <a:p>
            <a:pPr algn="l" indent="0" marL="0">
              <a:buNone/>
            </a:pPr>
            <a:r>
              <a:rPr lang="en-US" sz="1700" b="1" dirty="0">
                <a:solidFill>
                  <a:srgbClr val="14202B"/>
                </a:solidFill>
                <a:latin typeface="Calibri" pitchFamily="34" charset="0"/>
                <a:ea typeface="Calibri" pitchFamily="34" charset="-122"/>
                <a:cs typeface="Calibri" pitchFamily="34" charset="-120"/>
              </a:rPr>
              <a:t>Så gör paret</a:t>
            </a:r>
            <a:endParaRPr lang="en-US" sz="1700" dirty="0"/>
          </a:p>
        </p:txBody>
      </p:sp>
      <p:sp>
        <p:nvSpPr>
          <p:cNvPr id="10" name="Text 7"/>
          <p:cNvSpPr txBox="1"/>
          <p:nvPr/>
        </p:nvSpPr>
        <p:spPr>
          <a:xfrm>
            <a:off x="420624" y="3980377"/>
            <a:ext cx="3600602" cy="2310695"/>
          </a:xfrm>
          <a:prstGeom prst="rect">
            <a:avLst/>
          </a:prstGeom>
          <a:noFill/>
          <a:ln/>
        </p:spPr>
        <p:txBody>
          <a:bodyPr wrap="square" lIns="0" tIns="0" rIns="0" bIns="0" rtlCol="0" anchor="t"/>
          <a:lstStyle/>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Dela ordet: paret lägger delarna i rad.</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En del i taget: paret pekar och läser varje del.</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Hela ordet: paret skjuter ihop korten och läser.</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Vad betyder det? Eleven börjar bakifrån.</a:t>
            </a:r>
            <a:endParaRPr lang="en-US" sz="1400" dirty="0"/>
          </a:p>
        </p:txBody>
      </p:sp>
      <p:sp>
        <p:nvSpPr>
          <p:cNvPr id="11" name="Shape 8"/>
          <p:cNvSpPr/>
          <p:nvPr/>
        </p:nvSpPr>
        <p:spPr>
          <a:xfrm rot="5400000">
            <a:off x="4300118" y="790956"/>
            <a:ext cx="137160" cy="118872"/>
          </a:xfrm>
          <a:prstGeom prst="triangle">
            <a:avLst/>
          </a:prstGeom>
          <a:solidFill>
            <a:srgbClr val="8A5A1E"/>
          </a:solidFill>
          <a:ln w="12700">
            <a:solidFill>
              <a:srgbClr val="8A5A1E"/>
            </a:solidFill>
            <a:prstDash val="solid"/>
          </a:ln>
        </p:spPr>
      </p:sp>
      <p:sp>
        <p:nvSpPr>
          <p:cNvPr id="12" name="Text 9"/>
          <p:cNvSpPr txBox="1"/>
          <p:nvPr/>
        </p:nvSpPr>
        <p:spPr>
          <a:xfrm>
            <a:off x="4515002" y="749808"/>
            <a:ext cx="338114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FILM 2 · 29 SEKUNDER</a:t>
            </a:r>
            <a:endParaRPr lang="en-US" sz="1200" dirty="0"/>
          </a:p>
        </p:txBody>
      </p:sp>
      <p:pic>
        <p:nvPicPr>
          <p:cNvPr id="13" name="Media 1" descr="Stava ett långt ord, en del i taget, filmen: Diktamen i ordpasset. Läraren säger: ”fotbollsplan”. Steg 1, Dela ordet: eleven räknar delarna. Steg 2, En del i taget: eleven skriver en del och säger den. Eleven säger: ”fot bolls plan”. Steg 3, Hela ordet: står ordet ihop? Eleven säger: ”fotbollsplan”. Fogen s är med, och ordet står ihop. Steg 4, Vad betyder det? Läraren säger: ”Vad är en fotbollsplan? Börja bakifrån.” Eleven säger: ”En plan där man spelar fotboll.”">
            <a:hlinkClick r:id="" action="ppaction://media"/>
          </p:cNvPr>
          <p:cNvPicPr>
            <a:picLocks noChangeAspect="1"/>
          </p:cNvPicPr>
          <p:nvPr>
            <a:videoFile r:link="rId4"/>
            <p:extLst>
              <p:ext uri="{DAA4B4D4-6D71-4841-9C94-3DE7FCFB9230}">
                <p14:media xmlns:p14="http://schemas.microsoft.com/office/powerpoint/2010/main" r:embed="rId5"/>
              </p:ext>
            </p:extLst>
          </p:nvPr>
        </p:nvPicPr>
        <p:blipFill>
          <a:blip r:embed="rId6"/>
          <a:stretch>
            <a:fillRect/>
          </a:stretch>
        </p:blipFill>
        <p:spPr>
          <a:xfrm>
            <a:off x="4295546" y="1051560"/>
            <a:ext cx="3600602" cy="2025339"/>
          </a:xfrm>
          <a:prstGeom prst="rect">
            <a:avLst/>
          </a:prstGeom>
        </p:spPr>
      </p:pic>
      <p:sp>
        <p:nvSpPr>
          <p:cNvPr id="14" name="Text 10"/>
          <p:cNvSpPr txBox="1"/>
          <p:nvPr/>
        </p:nvSpPr>
        <p:spPr>
          <a:xfrm>
            <a:off x="4295546" y="3625539"/>
            <a:ext cx="3600602" cy="263398"/>
          </a:xfrm>
          <a:prstGeom prst="rect">
            <a:avLst/>
          </a:prstGeom>
          <a:noFill/>
          <a:ln/>
        </p:spPr>
        <p:txBody>
          <a:bodyPr wrap="square" lIns="0" tIns="0" rIns="0" bIns="0" rtlCol="0" anchor="t"/>
          <a:lstStyle/>
          <a:p>
            <a:pPr algn="l" indent="0" marL="0">
              <a:buNone/>
            </a:pPr>
            <a:r>
              <a:rPr lang="en-US" sz="1700" b="1" dirty="0">
                <a:solidFill>
                  <a:srgbClr val="14202B"/>
                </a:solidFill>
                <a:latin typeface="Calibri" pitchFamily="34" charset="0"/>
                <a:ea typeface="Calibri" pitchFamily="34" charset="-122"/>
                <a:cs typeface="Calibri" pitchFamily="34" charset="-120"/>
              </a:rPr>
              <a:t>Stava ett långt ord, en del i taget</a:t>
            </a:r>
            <a:endParaRPr lang="en-US" sz="1700" dirty="0"/>
          </a:p>
        </p:txBody>
      </p:sp>
      <p:sp>
        <p:nvSpPr>
          <p:cNvPr id="15" name="Text 11"/>
          <p:cNvSpPr txBox="1"/>
          <p:nvPr/>
        </p:nvSpPr>
        <p:spPr>
          <a:xfrm>
            <a:off x="4295546" y="3980377"/>
            <a:ext cx="3600602" cy="2310695"/>
          </a:xfrm>
          <a:prstGeom prst="rect">
            <a:avLst/>
          </a:prstGeom>
          <a:noFill/>
          <a:ln/>
        </p:spPr>
        <p:txBody>
          <a:bodyPr wrap="square" lIns="0" tIns="0" rIns="0" bIns="0" rtlCol="0" anchor="t"/>
          <a:lstStyle/>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Dela ordet: eleven räknar delarna fot, bolls, plan.</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En del i taget: eleven har skrivit fot och bolls.</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Hela ordet: det står ihop, och fogen s är med.</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Vad betyder det? Eleven börjar bakifrån.</a:t>
            </a:r>
            <a:endParaRPr lang="en-US" sz="1400" dirty="0"/>
          </a:p>
        </p:txBody>
      </p:sp>
      <p:sp>
        <p:nvSpPr>
          <p:cNvPr id="16" name="Shape 12"/>
          <p:cNvSpPr/>
          <p:nvPr/>
        </p:nvSpPr>
        <p:spPr>
          <a:xfrm rot="5400000">
            <a:off x="8175041" y="790956"/>
            <a:ext cx="137160" cy="118872"/>
          </a:xfrm>
          <a:prstGeom prst="triangle">
            <a:avLst/>
          </a:prstGeom>
          <a:solidFill>
            <a:srgbClr val="8A5A1E"/>
          </a:solidFill>
          <a:ln w="12700">
            <a:solidFill>
              <a:srgbClr val="8A5A1E"/>
            </a:solidFill>
            <a:prstDash val="solid"/>
          </a:ln>
        </p:spPr>
      </p:sp>
      <p:sp>
        <p:nvSpPr>
          <p:cNvPr id="17" name="Text 13"/>
          <p:cNvSpPr txBox="1"/>
          <p:nvPr/>
        </p:nvSpPr>
        <p:spPr>
          <a:xfrm>
            <a:off x="8389925" y="749808"/>
            <a:ext cx="338114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FILM 3 · 25 SEKUNDER</a:t>
            </a:r>
            <a:endParaRPr lang="en-US" sz="1200" dirty="0"/>
          </a:p>
        </p:txBody>
      </p:sp>
      <p:pic>
        <p:nvPicPr>
          <p:cNvPr id="18" name="Media 2" descr="Kloka pennan, filmen: Meningsbyggaren säger meningen. Leo säger: ”Därför har vi uppfunnit en flygcykel.” Sekreteraren säger den igen och skriver den. Amir säger: ”Därför har vi uppfunnit en flygcykel.” Sekreteraren säger delarna och skriver en del i taget. Amir säger: ”flyg, cykel”. De läser meningen tillsammans. Amir och Leo säger: ”Därför har vi uppfunnit en flygcykel.” Sedan byter de roller.">
            <a:hlinkClick r:id="" action="ppaction://media"/>
          </p:cNvPr>
          <p:cNvPicPr>
            <a:picLocks noChangeAspect="1"/>
          </p:cNvPicPr>
          <p:nvPr>
            <a:videoFile r:link="rId7"/>
            <p:extLst>
              <p:ext uri="{DAA4B4D4-6D71-4841-9C94-3DE7FCFB9230}">
                <p14:media xmlns:p14="http://schemas.microsoft.com/office/powerpoint/2010/main" r:embed="rId8"/>
              </p:ext>
            </p:extLst>
          </p:nvPr>
        </p:nvPicPr>
        <p:blipFill>
          <a:blip r:embed="rId9"/>
          <a:stretch>
            <a:fillRect/>
          </a:stretch>
        </p:blipFill>
        <p:spPr>
          <a:xfrm>
            <a:off x="8170469" y="1051560"/>
            <a:ext cx="3600602" cy="2025339"/>
          </a:xfrm>
          <a:prstGeom prst="rect">
            <a:avLst/>
          </a:prstGeom>
        </p:spPr>
      </p:pic>
      <p:sp>
        <p:nvSpPr>
          <p:cNvPr id="19" name="Text 14"/>
          <p:cNvSpPr txBox="1"/>
          <p:nvPr/>
        </p:nvSpPr>
        <p:spPr>
          <a:xfrm>
            <a:off x="8170469" y="3625539"/>
            <a:ext cx="3600602" cy="263398"/>
          </a:xfrm>
          <a:prstGeom prst="rect">
            <a:avLst/>
          </a:prstGeom>
          <a:noFill/>
          <a:ln/>
        </p:spPr>
        <p:txBody>
          <a:bodyPr wrap="square" lIns="0" tIns="0" rIns="0" bIns="0" rtlCol="0" anchor="t"/>
          <a:lstStyle/>
          <a:p>
            <a:pPr algn="l" indent="0" marL="0">
              <a:buNone/>
            </a:pPr>
            <a:r>
              <a:rPr lang="en-US" sz="1700" b="1" dirty="0">
                <a:solidFill>
                  <a:srgbClr val="14202B"/>
                </a:solidFill>
                <a:latin typeface="Calibri" pitchFamily="34" charset="0"/>
                <a:ea typeface="Calibri" pitchFamily="34" charset="-122"/>
                <a:cs typeface="Calibri" pitchFamily="34" charset="-120"/>
              </a:rPr>
              <a:t>Kloka pennan</a:t>
            </a:r>
            <a:endParaRPr lang="en-US" sz="1700" dirty="0"/>
          </a:p>
        </p:txBody>
      </p:sp>
      <p:sp>
        <p:nvSpPr>
          <p:cNvPr id="20" name="Text 15"/>
          <p:cNvSpPr txBox="1"/>
          <p:nvPr/>
        </p:nvSpPr>
        <p:spPr>
          <a:xfrm>
            <a:off x="8170469" y="3980377"/>
            <a:ext cx="3600602" cy="2310695"/>
          </a:xfrm>
          <a:prstGeom prst="rect">
            <a:avLst/>
          </a:prstGeom>
          <a:noFill/>
          <a:ln/>
        </p:spPr>
        <p:txBody>
          <a:bodyPr wrap="square" lIns="0" tIns="0" rIns="0" bIns="0" rtlCol="0" anchor="t"/>
          <a:lstStyle/>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Meningsbyggaren säger meningen.</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Sekreteraren säger meningen igen och skriver.</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Sekreteraren skriver flygcykel en del i taget.</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De läser meningen tillsammans och byter roller.</a:t>
            </a:r>
            <a:endParaRPr lang="en-US" sz="1400" dirty="0"/>
          </a:p>
        </p:txBody>
      </p:sp>
      <p:sp>
        <p:nvSpPr>
          <p:cNvPr id="21" name="Text 16"/>
          <p:cNvSpPr txBox="1"/>
          <p:nvPr/>
        </p:nvSpPr>
        <p:spPr>
          <a:xfrm>
            <a:off x="420624" y="6345936"/>
            <a:ext cx="11350447" cy="219456"/>
          </a:xfrm>
          <a:prstGeom prst="rect">
            <a:avLst/>
          </a:prstGeom>
          <a:noFill/>
          <a:ln/>
        </p:spPr>
        <p:txBody>
          <a:bodyPr wrap="square" lIns="0" tIns="0" rIns="0" bIns="0" rtlCol="0" anchor="t"/>
          <a:lstStyle/>
          <a:p>
            <a:pPr indent="0" marL="0">
              <a:buNone/>
            </a:pPr>
            <a:r>
              <a:rPr lang="en-US" sz="1100" dirty="0">
                <a:solidFill>
                  <a:srgbClr val="4B5866"/>
                </a:solidFill>
                <a:latin typeface="Calibri" pitchFamily="34" charset="0"/>
                <a:ea typeface="Calibri" pitchFamily="34" charset="-122"/>
                <a:cs typeface="Calibri" pitchFamily="34" charset="-120"/>
              </a:rPr>
              <a:t>Klicka på en film för att spela den. Spelar filmen inte här? Se den på </a:t>
            </a:r>
            <a:pPr indent="0" marL="0">
              <a:buNone/>
            </a:pPr>
            <a:r>
              <a:rPr lang="en-US" sz="1100" u="sng" dirty="0">
                <a:solidFill>
                  <a:srgbClr val="4B5866"/>
                </a:solidFill>
                <a:latin typeface="Calibri" pitchFamily="34" charset="0"/>
                <a:ea typeface="Calibri" pitchFamily="34" charset="-122"/>
                <a:cs typeface="Calibri" pitchFamily="34" charset="-120"/>
                <a:hlinkClick r:id="rId10" invalidUrl="" action="" tgtFrame="" tooltip="" history="1" highlightClick="0" endSnd="0">
                  <a:extLst>
                    <a:ext uri="{A12FA001-AC4F-418D-AE19-62706E023703}">
                      <ahyp:hlinkClr xmlns:ahyp="http://schemas.microsoft.com/office/drawing/2018/hyperlinkcolor" val="tx"/>
                    </a:ext>
                  </a:extLst>
                </a:hlinkClick>
              </a:rPr>
              <a:t>niclasfohlin.se/stodundervisning/ordverkstad-i-grupp/lathund</a:t>
            </a:r>
            <a:endParaRPr lang="en-US" sz="1100" dirty="0"/>
          </a:p>
        </p:txBody>
      </p:sp>
      <p:sp>
        <p:nvSpPr>
          <p:cNvPr id="22" name="Text 17"/>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niclasfohlin.se/stodundervisning/ordverkstad-i-grupp/lathund</a:t>
            </a:r>
            <a:endParaRPr lang="en-US" sz="75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seq concurrent="1" nextAc="seek">
              <p:cTn id="7" restart="whenNotActive" fill="hold" evtFilter="cancelBubble" nodeType="interactiveSeq">
                <p:stCondLst>
                  <p:cond evt="onClick" delay="0">
                    <p:tgtEl>
                      <p:spTgt spid="1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3"/>
                                        </p:tgtEl>
                                      </p:cBhvr>
                                    </p:cmd>
                                  </p:childTnLst>
                                </p:cTn>
                              </p:par>
                            </p:childTnLst>
                          </p:cTn>
                        </p:par>
                      </p:childTnLst>
                    </p:cTn>
                  </p:par>
                </p:childTnLst>
              </p:cTn>
              <p:nextCondLst>
                <p:cond evt="onClick" delay="0">
                  <p:tgtEl>
                    <p:spTgt spid="13"/>
                  </p:tgtEl>
                </p:cond>
              </p:nextCondLst>
            </p:seq>
            <p:seq concurrent="1" nextAc="seek">
              <p:cTn id="12" restart="whenNotActive" fill="hold" evtFilter="cancelBubble" nodeType="interactiveSeq">
                <p:stCondLst>
                  <p:cond evt="onClick" delay="0">
                    <p:tgtEl>
                      <p:spTgt spid="18"/>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18"/>
                                        </p:tgtEl>
                                      </p:cBhvr>
                                    </p:cmd>
                                  </p:childTnLst>
                                </p:cTn>
                              </p:par>
                            </p:childTnLst>
                          </p:cTn>
                        </p:par>
                      </p:childTnLst>
                    </p:cTn>
                  </p:par>
                </p:childTnLst>
              </p:cTn>
              <p:nextCondLst>
                <p:cond evt="onClick" delay="0">
                  <p:tgtEl>
                    <p:spTgt spid="18"/>
                  </p:tgtEl>
                </p:cond>
              </p:nextCondLst>
            </p:seq>
            <p:video fullScrn="1">
              <p:cMediaNode vol="80000">
                <p:cTn id="17" fill="hold" display="0">
                  <p:stCondLst>
                    <p:cond delay="indefinite"/>
                  </p:stCondLst>
                </p:cTn>
                <p:tgtEl>
                  <p:spTgt spid="8"/>
                </p:tgtEl>
              </p:cMediaNode>
            </p:video>
            <p:video fullScrn="1">
              <p:cMediaNode vol="80000">
                <p:cTn id="18" fill="hold" display="0">
                  <p:stCondLst>
                    <p:cond delay="indefinite"/>
                  </p:stCondLst>
                </p:cTn>
                <p:tgtEl>
                  <p:spTgt spid="13"/>
                </p:tgtEl>
              </p:cMediaNode>
            </p:video>
            <p:video fullScrn="1">
              <p:cMediaNode vol="80000">
                <p:cTn id="19" fill="hold" display="0">
                  <p:stCondLst>
                    <p:cond delay="indefinite"/>
                  </p:stCondLst>
                </p:cTn>
                <p:tgtEl>
                  <p:spTgt spid="18"/>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Ordverkstad i grupp</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METODEN · 1/4</a:t>
            </a:r>
            <a:endParaRPr lang="en-US" sz="1275" dirty="0"/>
          </a:p>
        </p:txBody>
      </p:sp>
      <p:sp>
        <p:nvSpPr>
          <p:cNvPr id="6" name="Shape 4"/>
          <p:cNvSpPr/>
          <p:nvPr/>
        </p:nvSpPr>
        <p:spPr>
          <a:xfrm>
            <a:off x="0" y="603504"/>
            <a:ext cx="12191695" cy="749808"/>
          </a:xfrm>
          <a:prstGeom prst="rect">
            <a:avLst/>
          </a:prstGeom>
          <a:solidFill>
            <a:srgbClr val="F3F6FA"/>
          </a:solidFill>
          <a:ln w="12700">
            <a:solidFill>
              <a:srgbClr val="F3F6FA"/>
            </a:solidFill>
            <a:prstDash val="solid"/>
          </a:ln>
        </p:spPr>
      </p:sp>
      <p:sp>
        <p:nvSpPr>
          <p:cNvPr id="7" name="Shape 5"/>
          <p:cNvSpPr/>
          <p:nvPr/>
        </p:nvSpPr>
        <p:spPr>
          <a:xfrm>
            <a:off x="0" y="1335024"/>
            <a:ext cx="12191695" cy="18288"/>
          </a:xfrm>
          <a:prstGeom prst="rect">
            <a:avLst/>
          </a:prstGeom>
          <a:solidFill>
            <a:srgbClr val="14202B"/>
          </a:solidFill>
          <a:ln w="12700">
            <a:solidFill>
              <a:srgbClr val="14202B"/>
            </a:solidFill>
            <a:prstDash val="solid"/>
          </a:ln>
        </p:spPr>
      </p:sp>
      <p:sp>
        <p:nvSpPr>
          <p:cNvPr id="8" name="Text 6"/>
          <p:cNvSpPr txBox="1"/>
          <p:nvPr/>
        </p:nvSpPr>
        <p:spPr>
          <a:xfrm>
            <a:off x="420624"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PASSLÄNGD</a:t>
            </a:r>
            <a:endParaRPr lang="en-US" sz="1200" dirty="0"/>
          </a:p>
        </p:txBody>
      </p:sp>
      <p:sp>
        <p:nvSpPr>
          <p:cNvPr id="9" name="Text 7"/>
          <p:cNvSpPr txBox="1"/>
          <p:nvPr/>
        </p:nvSpPr>
        <p:spPr>
          <a:xfrm>
            <a:off x="420624"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60 minuter</a:t>
            </a:r>
            <a:endParaRPr lang="en-US" sz="1200" dirty="0"/>
          </a:p>
        </p:txBody>
      </p:sp>
      <p:sp>
        <p:nvSpPr>
          <p:cNvPr id="10" name="Shape 8"/>
          <p:cNvSpPr/>
          <p:nvPr/>
        </p:nvSpPr>
        <p:spPr>
          <a:xfrm>
            <a:off x="3125648" y="603504"/>
            <a:ext cx="9144" cy="731520"/>
          </a:xfrm>
          <a:prstGeom prst="rect">
            <a:avLst/>
          </a:prstGeom>
          <a:solidFill>
            <a:srgbClr val="E1E6EB"/>
          </a:solidFill>
          <a:ln w="12700">
            <a:solidFill>
              <a:srgbClr val="E1E6EB"/>
            </a:solidFill>
            <a:prstDash val="solid"/>
          </a:ln>
        </p:spPr>
      </p:sp>
      <p:sp>
        <p:nvSpPr>
          <p:cNvPr id="11" name="Text 9"/>
          <p:cNvSpPr txBox="1"/>
          <p:nvPr/>
        </p:nvSpPr>
        <p:spPr>
          <a:xfrm>
            <a:off x="3363392"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GRUPP</a:t>
            </a:r>
            <a:endParaRPr lang="en-US" sz="1200" dirty="0"/>
          </a:p>
        </p:txBody>
      </p:sp>
      <p:sp>
        <p:nvSpPr>
          <p:cNvPr id="12" name="Text 10"/>
          <p:cNvSpPr txBox="1"/>
          <p:nvPr/>
        </p:nvSpPr>
        <p:spPr>
          <a:xfrm>
            <a:off x="3363392"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Fyra till sex elever</a:t>
            </a:r>
            <a:endParaRPr lang="en-US" sz="1200" dirty="0"/>
          </a:p>
        </p:txBody>
      </p:sp>
      <p:sp>
        <p:nvSpPr>
          <p:cNvPr id="13" name="Shape 11"/>
          <p:cNvSpPr/>
          <p:nvPr/>
        </p:nvSpPr>
        <p:spPr>
          <a:xfrm>
            <a:off x="6068416" y="603504"/>
            <a:ext cx="9144" cy="731520"/>
          </a:xfrm>
          <a:prstGeom prst="rect">
            <a:avLst/>
          </a:prstGeom>
          <a:solidFill>
            <a:srgbClr val="E1E6EB"/>
          </a:solidFill>
          <a:ln w="12700">
            <a:solidFill>
              <a:srgbClr val="E1E6EB"/>
            </a:solidFill>
            <a:prstDash val="solid"/>
          </a:ln>
        </p:spPr>
      </p:sp>
      <p:sp>
        <p:nvSpPr>
          <p:cNvPr id="14" name="Text 12"/>
          <p:cNvSpPr txBox="1"/>
          <p:nvPr/>
        </p:nvSpPr>
        <p:spPr>
          <a:xfrm>
            <a:off x="6306160"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FREKVENS</a:t>
            </a:r>
            <a:endParaRPr lang="en-US" sz="1200" dirty="0"/>
          </a:p>
        </p:txBody>
      </p:sp>
      <p:sp>
        <p:nvSpPr>
          <p:cNvPr id="15" name="Text 13"/>
          <p:cNvSpPr txBox="1"/>
          <p:nvPr/>
        </p:nvSpPr>
        <p:spPr>
          <a:xfrm>
            <a:off x="6306160"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Tre pass i veckan i åtta veckor</a:t>
            </a:r>
            <a:endParaRPr lang="en-US" sz="1200" dirty="0"/>
          </a:p>
        </p:txBody>
      </p:sp>
      <p:sp>
        <p:nvSpPr>
          <p:cNvPr id="16" name="Shape 14"/>
          <p:cNvSpPr/>
          <p:nvPr/>
        </p:nvSpPr>
        <p:spPr>
          <a:xfrm>
            <a:off x="9011183" y="603504"/>
            <a:ext cx="9144" cy="731520"/>
          </a:xfrm>
          <a:prstGeom prst="rect">
            <a:avLst/>
          </a:prstGeom>
          <a:solidFill>
            <a:srgbClr val="E1E6EB"/>
          </a:solidFill>
          <a:ln w="12700">
            <a:solidFill>
              <a:srgbClr val="E1E6EB"/>
            </a:solidFill>
            <a:prstDash val="solid"/>
          </a:ln>
        </p:spPr>
      </p:sp>
      <p:sp>
        <p:nvSpPr>
          <p:cNvPr id="17" name="Text 15"/>
          <p:cNvSpPr txBox="1"/>
          <p:nvPr/>
        </p:nvSpPr>
        <p:spPr>
          <a:xfrm>
            <a:off x="9248927"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INNEHÅLL</a:t>
            </a:r>
            <a:endParaRPr lang="en-US" sz="1200" dirty="0"/>
          </a:p>
        </p:txBody>
      </p:sp>
      <p:sp>
        <p:nvSpPr>
          <p:cNvPr id="18" name="Text 16"/>
          <p:cNvSpPr txBox="1"/>
          <p:nvPr/>
        </p:nvSpPr>
        <p:spPr>
          <a:xfrm>
            <a:off x="9248927"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En förlaga i veckan</a:t>
            </a:r>
            <a:endParaRPr lang="en-US" sz="1200" dirty="0"/>
          </a:p>
        </p:txBody>
      </p:sp>
      <p:sp>
        <p:nvSpPr>
          <p:cNvPr id="19" name="Shape 17"/>
          <p:cNvSpPr/>
          <p:nvPr/>
        </p:nvSpPr>
        <p:spPr>
          <a:xfrm>
            <a:off x="6086704" y="1353312"/>
            <a:ext cx="18288" cy="5303520"/>
          </a:xfrm>
          <a:prstGeom prst="rect">
            <a:avLst/>
          </a:prstGeom>
          <a:solidFill>
            <a:srgbClr val="14202B"/>
          </a:solidFill>
          <a:ln w="12700">
            <a:solidFill>
              <a:srgbClr val="14202B"/>
            </a:solidFill>
            <a:prstDash val="solid"/>
          </a:ln>
        </p:spPr>
      </p:sp>
      <p:sp>
        <p:nvSpPr>
          <p:cNvPr id="20" name="Text 18"/>
          <p:cNvSpPr txBox="1"/>
          <p:nvPr/>
        </p:nvSpPr>
        <p:spPr>
          <a:xfrm>
            <a:off x="420624" y="1508760"/>
            <a:ext cx="551977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SÅ FUNGERAR INSATSEN</a:t>
            </a:r>
            <a:endParaRPr lang="en-US" sz="1200" dirty="0"/>
          </a:p>
        </p:txBody>
      </p:sp>
      <p:sp>
        <p:nvSpPr>
          <p:cNvPr id="21" name="Text 19"/>
          <p:cNvSpPr txBox="1"/>
          <p:nvPr/>
        </p:nvSpPr>
        <p:spPr>
          <a:xfrm>
            <a:off x="420624" y="1792224"/>
            <a:ext cx="5519776" cy="1749171"/>
          </a:xfrm>
          <a:prstGeom prst="rect">
            <a:avLst/>
          </a:prstGeom>
          <a:noFill/>
          <a:ln/>
        </p:spPr>
        <p:txBody>
          <a:bodyPr wrap="square" lIns="0" tIns="0" rIns="0" bIns="0" rtlCol="0" anchor="t"/>
          <a:lstStyle/>
          <a:p>
            <a:pPr algn="l" indent="0" marL="0">
              <a:spcAft>
                <a:spcPts val="800"/>
              </a:spcAft>
              <a:buNone/>
            </a:pPr>
            <a:r>
              <a:rPr lang="en-US" sz="1200" dirty="0">
                <a:solidFill>
                  <a:srgbClr val="14202B"/>
                </a:solidFill>
                <a:latin typeface="Calibri" pitchFamily="34" charset="0"/>
                <a:ea typeface="Calibri" pitchFamily="34" charset="-122"/>
                <a:cs typeface="Calibri" pitchFamily="34" charset="-120"/>
              </a:rPr>
              <a:t>Kursen är för elever i åk 2–5 som fastnar på långa ord. Gör kartläggningen veckan före kursen. Varje långt ord tas med de fyra stegen här bredvid.</a:t>
            </a:r>
            <a:endParaRPr lang="en-US" sz="1200" dirty="0"/>
          </a:p>
          <a:p>
            <a:pPr algn="l" indent="0" marL="0">
              <a:spcAft>
                <a:spcPts val="800"/>
              </a:spcAft>
              <a:buNone/>
            </a:pPr>
            <a:r>
              <a:rPr lang="en-US" sz="1200" dirty="0">
                <a:solidFill>
                  <a:srgbClr val="14202B"/>
                </a:solidFill>
                <a:latin typeface="Calibri" pitchFamily="34" charset="0"/>
                <a:ea typeface="Calibri" pitchFamily="34" charset="-122"/>
                <a:cs typeface="Calibri" pitchFamily="34" charset="-120"/>
              </a:rPr>
              <a:t>Veckan har ett ordpass och två skrivpass, som står bredvid varandra på sidan Veckans tre pass. I pass 2 gör paret en skrivplan, berättar texten för ett annat par och skriver med Kloka pennan. I pass 3 skriver paret klart och läser för gruppen. Från vecka 5 skriver var och en sin text. Arbetsformen är ordpassets. Ha veckans sida framme.</a:t>
            </a:r>
            <a:endParaRPr lang="en-US" sz="1200" dirty="0"/>
          </a:p>
        </p:txBody>
      </p:sp>
      <p:sp>
        <p:nvSpPr>
          <p:cNvPr id="22" name="Shape 20"/>
          <p:cNvSpPr/>
          <p:nvPr/>
        </p:nvSpPr>
        <p:spPr>
          <a:xfrm>
            <a:off x="420624" y="3632835"/>
            <a:ext cx="5382616" cy="1922145"/>
          </a:xfrm>
          <a:prstGeom prst="rect">
            <a:avLst/>
          </a:prstGeom>
          <a:solidFill>
            <a:srgbClr val="FFFFFF"/>
          </a:solidFill>
          <a:ln w="12700">
            <a:solidFill>
              <a:srgbClr val="14202B"/>
            </a:solidFill>
            <a:prstDash val="solid"/>
          </a:ln>
        </p:spPr>
      </p:sp>
      <p:sp>
        <p:nvSpPr>
          <p:cNvPr id="23" name="Shape 21"/>
          <p:cNvSpPr/>
          <p:nvPr/>
        </p:nvSpPr>
        <p:spPr>
          <a:xfrm>
            <a:off x="429768" y="3641979"/>
            <a:ext cx="5364328" cy="310896"/>
          </a:xfrm>
          <a:prstGeom prst="rect">
            <a:avLst/>
          </a:prstGeom>
          <a:solidFill>
            <a:srgbClr val="14202B"/>
          </a:solidFill>
          <a:ln w="12700">
            <a:solidFill>
              <a:srgbClr val="14202B"/>
            </a:solidFill>
            <a:prstDash val="solid"/>
          </a:ln>
        </p:spPr>
      </p:sp>
      <p:sp>
        <p:nvSpPr>
          <p:cNvPr id="24" name="Text 22"/>
          <p:cNvSpPr txBox="1"/>
          <p:nvPr/>
        </p:nvSpPr>
        <p:spPr>
          <a:xfrm>
            <a:off x="557784" y="3696843"/>
            <a:ext cx="5108296"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TRE SAKER ATT HÅLLA FAST VID</a:t>
            </a:r>
            <a:endParaRPr lang="en-US" sz="1200" dirty="0"/>
          </a:p>
        </p:txBody>
      </p:sp>
      <p:sp>
        <p:nvSpPr>
          <p:cNvPr id="25" name="Text 23"/>
          <p:cNvSpPr txBox="1"/>
          <p:nvPr/>
        </p:nvSpPr>
        <p:spPr>
          <a:xfrm>
            <a:off x="557784" y="4016883"/>
            <a:ext cx="5144872" cy="488315"/>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Samma fyra steg på varje långt ord.</a:t>
            </a:r>
            <a:pPr algn="l" indent="0" marL="0">
              <a:buNone/>
            </a:pPr>
            <a:r>
              <a:rPr lang="en-US" sz="1250" dirty="0">
                <a:solidFill>
                  <a:srgbClr val="14202B"/>
                </a:solidFill>
                <a:latin typeface="Calibri" pitchFamily="34" charset="0"/>
                <a:ea typeface="Calibri" pitchFamily="34" charset="-122"/>
                <a:cs typeface="Calibri" pitchFamily="34" charset="-120"/>
              </a:rPr>
              <a:t> I Ordstarten, i förlagan och i elevens text.</a:t>
            </a:r>
            <a:endParaRPr lang="en-US" sz="1250" dirty="0"/>
          </a:p>
        </p:txBody>
      </p:sp>
      <p:sp>
        <p:nvSpPr>
          <p:cNvPr id="26" name="Text 24"/>
          <p:cNvSpPr txBox="1"/>
          <p:nvPr/>
        </p:nvSpPr>
        <p:spPr>
          <a:xfrm>
            <a:off x="557784" y="4505198"/>
            <a:ext cx="5144872" cy="488315"/>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Låt eleven förklara bakifrån.</a:t>
            </a:r>
            <a:pPr algn="l" indent="0" marL="0">
              <a:buNone/>
            </a:pPr>
            <a:r>
              <a:rPr lang="en-US" sz="1250" dirty="0">
                <a:solidFill>
                  <a:srgbClr val="14202B"/>
                </a:solidFill>
                <a:latin typeface="Calibri" pitchFamily="34" charset="0"/>
                <a:ea typeface="Calibri" pitchFamily="34" charset="-122"/>
                <a:cs typeface="Calibri" pitchFamily="34" charset="-120"/>
              </a:rPr>
              <a:t> Sista ordet säger vad det är, och förstavelsen och ändelsen ändrar det.</a:t>
            </a:r>
            <a:endParaRPr lang="en-US" sz="1250" dirty="0"/>
          </a:p>
        </p:txBody>
      </p:sp>
      <p:sp>
        <p:nvSpPr>
          <p:cNvPr id="27" name="Text 25"/>
          <p:cNvSpPr txBox="1"/>
          <p:nvPr/>
        </p:nvSpPr>
        <p:spPr>
          <a:xfrm>
            <a:off x="557784" y="4993513"/>
            <a:ext cx="5144872" cy="488315"/>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En egen text till en läsare varje vecka.</a:t>
            </a:r>
            <a:pPr algn="l" indent="0" marL="0">
              <a:buNone/>
            </a:pPr>
            <a:r>
              <a:rPr lang="en-US" sz="1250" dirty="0">
                <a:solidFill>
                  <a:srgbClr val="14202B"/>
                </a:solidFill>
                <a:latin typeface="Calibri" pitchFamily="34" charset="0"/>
                <a:ea typeface="Calibri" pitchFamily="34" charset="-122"/>
                <a:cs typeface="Calibri" pitchFamily="34" charset="-120"/>
              </a:rPr>
              <a:t> Byggd som förlagan, med egna långa ord.</a:t>
            </a:r>
            <a:endParaRPr lang="en-US" sz="1250" dirty="0"/>
          </a:p>
        </p:txBody>
      </p:sp>
      <p:sp>
        <p:nvSpPr>
          <p:cNvPr id="28" name="Text 26"/>
          <p:cNvSpPr txBox="1"/>
          <p:nvPr/>
        </p:nvSpPr>
        <p:spPr>
          <a:xfrm>
            <a:off x="420624" y="5692140"/>
            <a:ext cx="551977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ARBETSFORM</a:t>
            </a:r>
            <a:endParaRPr lang="en-US" sz="1200" dirty="0"/>
          </a:p>
        </p:txBody>
      </p:sp>
      <p:sp>
        <p:nvSpPr>
          <p:cNvPr id="29" name="Text 27"/>
          <p:cNvSpPr txBox="1"/>
          <p:nvPr/>
        </p:nvSpPr>
        <p:spPr>
          <a:xfrm>
            <a:off x="420624" y="5948172"/>
            <a:ext cx="5519776" cy="66294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Gemensamt (alla läser, och du leder) → i par (du visar först, och paren bygger och läser ord) → var för sig (varje elev skriver orden du säger) → gemensamt igen (var och en läser ett ord för gruppen)</a:t>
            </a:r>
            <a:endParaRPr lang="en-US" sz="1200" dirty="0"/>
          </a:p>
        </p:txBody>
      </p:sp>
      <p:sp>
        <p:nvSpPr>
          <p:cNvPr id="30" name="Text 28"/>
          <p:cNvSpPr txBox="1"/>
          <p:nvPr/>
        </p:nvSpPr>
        <p:spPr>
          <a:xfrm>
            <a:off x="6388456" y="1508760"/>
            <a:ext cx="538261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DE FYRA STEGEN · VAD DU SÄGER</a:t>
            </a:r>
            <a:endParaRPr lang="en-US" sz="1200" dirty="0"/>
          </a:p>
        </p:txBody>
      </p:sp>
      <p:sp>
        <p:nvSpPr>
          <p:cNvPr id="31" name="Shape 29"/>
          <p:cNvSpPr/>
          <p:nvPr/>
        </p:nvSpPr>
        <p:spPr>
          <a:xfrm>
            <a:off x="6388456" y="1792224"/>
            <a:ext cx="5382616" cy="320040"/>
          </a:xfrm>
          <a:prstGeom prst="rect">
            <a:avLst/>
          </a:prstGeom>
          <a:solidFill>
            <a:srgbClr val="14202B"/>
          </a:solidFill>
          <a:ln w="12700">
            <a:solidFill>
              <a:srgbClr val="14202B"/>
            </a:solidFill>
            <a:prstDash val="solid"/>
          </a:ln>
        </p:spPr>
      </p:sp>
      <p:sp>
        <p:nvSpPr>
          <p:cNvPr id="32" name="Text 30"/>
          <p:cNvSpPr txBox="1"/>
          <p:nvPr/>
        </p:nvSpPr>
        <p:spPr>
          <a:xfrm>
            <a:off x="6525616" y="1856232"/>
            <a:ext cx="1417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STEG</a:t>
            </a:r>
            <a:endParaRPr lang="en-US" sz="1200" dirty="0"/>
          </a:p>
        </p:txBody>
      </p:sp>
      <p:sp>
        <p:nvSpPr>
          <p:cNvPr id="33" name="Shape 31"/>
          <p:cNvSpPr/>
          <p:nvPr/>
        </p:nvSpPr>
        <p:spPr>
          <a:xfrm>
            <a:off x="7988656" y="1792224"/>
            <a:ext cx="9144" cy="320040"/>
          </a:xfrm>
          <a:prstGeom prst="rect">
            <a:avLst/>
          </a:prstGeom>
          <a:solidFill>
            <a:srgbClr val="4A5361"/>
          </a:solidFill>
          <a:ln w="12700">
            <a:solidFill>
              <a:srgbClr val="4A5361"/>
            </a:solidFill>
            <a:prstDash val="solid"/>
          </a:ln>
        </p:spPr>
      </p:sp>
      <p:sp>
        <p:nvSpPr>
          <p:cNvPr id="34" name="Text 32"/>
          <p:cNvSpPr txBox="1"/>
          <p:nvPr/>
        </p:nvSpPr>
        <p:spPr>
          <a:xfrm>
            <a:off x="8134960" y="1856232"/>
            <a:ext cx="3508096"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DU SÄGER</a:t>
            </a:r>
            <a:endParaRPr lang="en-US" sz="1200" dirty="0"/>
          </a:p>
        </p:txBody>
      </p:sp>
      <p:sp>
        <p:nvSpPr>
          <p:cNvPr id="35" name="Shape 33"/>
          <p:cNvSpPr/>
          <p:nvPr/>
        </p:nvSpPr>
        <p:spPr>
          <a:xfrm>
            <a:off x="6388456" y="2112264"/>
            <a:ext cx="1600200" cy="850313"/>
          </a:xfrm>
          <a:prstGeom prst="rect">
            <a:avLst/>
          </a:prstGeom>
          <a:solidFill>
            <a:srgbClr val="F3F6FA"/>
          </a:solidFill>
          <a:ln w="12700">
            <a:solidFill>
              <a:srgbClr val="F3F6FA"/>
            </a:solidFill>
            <a:prstDash val="solid"/>
          </a:ln>
        </p:spPr>
      </p:sp>
      <p:sp>
        <p:nvSpPr>
          <p:cNvPr id="36" name="Shape 34"/>
          <p:cNvSpPr/>
          <p:nvPr/>
        </p:nvSpPr>
        <p:spPr>
          <a:xfrm>
            <a:off x="7988656" y="2112264"/>
            <a:ext cx="9144" cy="850313"/>
          </a:xfrm>
          <a:prstGeom prst="rect">
            <a:avLst/>
          </a:prstGeom>
          <a:solidFill>
            <a:srgbClr val="E1E6EB"/>
          </a:solidFill>
          <a:ln w="12700">
            <a:solidFill>
              <a:srgbClr val="E1E6EB"/>
            </a:solidFill>
            <a:prstDash val="solid"/>
          </a:ln>
        </p:spPr>
      </p:sp>
      <p:sp>
        <p:nvSpPr>
          <p:cNvPr id="37" name="Text 35"/>
          <p:cNvSpPr txBox="1"/>
          <p:nvPr/>
        </p:nvSpPr>
        <p:spPr>
          <a:xfrm>
            <a:off x="6525616" y="2203704"/>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1 · Dela ordet</a:t>
            </a:r>
            <a:endParaRPr lang="en-US" sz="1150" dirty="0"/>
          </a:p>
        </p:txBody>
      </p:sp>
      <p:sp>
        <p:nvSpPr>
          <p:cNvPr id="38" name="Text 36"/>
          <p:cNvSpPr txBox="1"/>
          <p:nvPr/>
        </p:nvSpPr>
        <p:spPr>
          <a:xfrm>
            <a:off x="6525616" y="2468880"/>
            <a:ext cx="1371600" cy="466265"/>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Ring in och dra streck</a:t>
            </a:r>
            <a:endParaRPr lang="en-US" sz="1000" dirty="0"/>
          </a:p>
        </p:txBody>
      </p:sp>
      <p:sp>
        <p:nvSpPr>
          <p:cNvPr id="39" name="Text 37"/>
          <p:cNvSpPr txBox="1"/>
          <p:nvPr/>
        </p:nvSpPr>
        <p:spPr>
          <a:xfrm>
            <a:off x="8134960" y="2203704"/>
            <a:ext cx="3508096" cy="713153"/>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”Var är delarna?”</a:t>
            </a:r>
            <a:endParaRPr lang="en-US" sz="1275" dirty="0"/>
          </a:p>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”Säg ordet. Hur många delar?”</a:t>
            </a:r>
            <a:endParaRPr lang="en-US" sz="1275" dirty="0"/>
          </a:p>
        </p:txBody>
      </p:sp>
      <p:sp>
        <p:nvSpPr>
          <p:cNvPr id="40" name="Shape 38"/>
          <p:cNvSpPr/>
          <p:nvPr/>
        </p:nvSpPr>
        <p:spPr>
          <a:xfrm>
            <a:off x="6388456" y="2962577"/>
            <a:ext cx="1600200" cy="850313"/>
          </a:xfrm>
          <a:prstGeom prst="rect">
            <a:avLst/>
          </a:prstGeom>
          <a:solidFill>
            <a:srgbClr val="F3F6FA"/>
          </a:solidFill>
          <a:ln w="12700">
            <a:solidFill>
              <a:srgbClr val="F3F6FA"/>
            </a:solidFill>
            <a:prstDash val="solid"/>
          </a:ln>
        </p:spPr>
      </p:sp>
      <p:sp>
        <p:nvSpPr>
          <p:cNvPr id="41" name="Shape 39"/>
          <p:cNvSpPr/>
          <p:nvPr/>
        </p:nvSpPr>
        <p:spPr>
          <a:xfrm>
            <a:off x="6388456" y="2962577"/>
            <a:ext cx="5382616" cy="9144"/>
          </a:xfrm>
          <a:prstGeom prst="rect">
            <a:avLst/>
          </a:prstGeom>
          <a:solidFill>
            <a:srgbClr val="E1E6EB"/>
          </a:solidFill>
          <a:ln w="12700">
            <a:solidFill>
              <a:srgbClr val="E1E6EB"/>
            </a:solidFill>
            <a:prstDash val="solid"/>
          </a:ln>
        </p:spPr>
      </p:sp>
      <p:sp>
        <p:nvSpPr>
          <p:cNvPr id="42" name="Shape 40"/>
          <p:cNvSpPr/>
          <p:nvPr/>
        </p:nvSpPr>
        <p:spPr>
          <a:xfrm>
            <a:off x="7988656" y="2962577"/>
            <a:ext cx="9144" cy="850313"/>
          </a:xfrm>
          <a:prstGeom prst="rect">
            <a:avLst/>
          </a:prstGeom>
          <a:solidFill>
            <a:srgbClr val="E1E6EB"/>
          </a:solidFill>
          <a:ln w="12700">
            <a:solidFill>
              <a:srgbClr val="E1E6EB"/>
            </a:solidFill>
            <a:prstDash val="solid"/>
          </a:ln>
        </p:spPr>
      </p:sp>
      <p:sp>
        <p:nvSpPr>
          <p:cNvPr id="43" name="Text 41"/>
          <p:cNvSpPr txBox="1"/>
          <p:nvPr/>
        </p:nvSpPr>
        <p:spPr>
          <a:xfrm>
            <a:off x="6525616" y="3054017"/>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2 · En del i taget</a:t>
            </a:r>
            <a:endParaRPr lang="en-US" sz="1150" dirty="0"/>
          </a:p>
        </p:txBody>
      </p:sp>
      <p:sp>
        <p:nvSpPr>
          <p:cNvPr id="44" name="Text 42"/>
          <p:cNvSpPr txBox="1"/>
          <p:nvPr/>
        </p:nvSpPr>
        <p:spPr>
          <a:xfrm>
            <a:off x="6525616" y="3319193"/>
            <a:ext cx="1371600" cy="466265"/>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En båge under varje del</a:t>
            </a:r>
            <a:endParaRPr lang="en-US" sz="1000" dirty="0"/>
          </a:p>
        </p:txBody>
      </p:sp>
      <p:sp>
        <p:nvSpPr>
          <p:cNvPr id="45" name="Text 43"/>
          <p:cNvSpPr txBox="1"/>
          <p:nvPr/>
        </p:nvSpPr>
        <p:spPr>
          <a:xfrm>
            <a:off x="8134960" y="3054017"/>
            <a:ext cx="3508096" cy="713153"/>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”Läs den första delen.”</a:t>
            </a:r>
            <a:endParaRPr lang="en-US" sz="1275" dirty="0"/>
          </a:p>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”Säg delarna. Skriv en del i taget.”</a:t>
            </a:r>
            <a:endParaRPr lang="en-US" sz="1275" dirty="0"/>
          </a:p>
        </p:txBody>
      </p:sp>
      <p:sp>
        <p:nvSpPr>
          <p:cNvPr id="46" name="Shape 44"/>
          <p:cNvSpPr/>
          <p:nvPr/>
        </p:nvSpPr>
        <p:spPr>
          <a:xfrm>
            <a:off x="6388456" y="3812889"/>
            <a:ext cx="1600200" cy="691563"/>
          </a:xfrm>
          <a:prstGeom prst="rect">
            <a:avLst/>
          </a:prstGeom>
          <a:solidFill>
            <a:srgbClr val="F3F6FA"/>
          </a:solidFill>
          <a:ln w="12700">
            <a:solidFill>
              <a:srgbClr val="F3F6FA"/>
            </a:solidFill>
            <a:prstDash val="solid"/>
          </a:ln>
        </p:spPr>
      </p:sp>
      <p:sp>
        <p:nvSpPr>
          <p:cNvPr id="47" name="Shape 45"/>
          <p:cNvSpPr/>
          <p:nvPr/>
        </p:nvSpPr>
        <p:spPr>
          <a:xfrm>
            <a:off x="6388456" y="3812889"/>
            <a:ext cx="5382616" cy="9144"/>
          </a:xfrm>
          <a:prstGeom prst="rect">
            <a:avLst/>
          </a:prstGeom>
          <a:solidFill>
            <a:srgbClr val="E1E6EB"/>
          </a:solidFill>
          <a:ln w="12700">
            <a:solidFill>
              <a:srgbClr val="E1E6EB"/>
            </a:solidFill>
            <a:prstDash val="solid"/>
          </a:ln>
        </p:spPr>
      </p:sp>
      <p:sp>
        <p:nvSpPr>
          <p:cNvPr id="48" name="Shape 46"/>
          <p:cNvSpPr/>
          <p:nvPr/>
        </p:nvSpPr>
        <p:spPr>
          <a:xfrm>
            <a:off x="7988656" y="3812889"/>
            <a:ext cx="9144" cy="691563"/>
          </a:xfrm>
          <a:prstGeom prst="rect">
            <a:avLst/>
          </a:prstGeom>
          <a:solidFill>
            <a:srgbClr val="E1E6EB"/>
          </a:solidFill>
          <a:ln w="12700">
            <a:solidFill>
              <a:srgbClr val="E1E6EB"/>
            </a:solidFill>
            <a:prstDash val="solid"/>
          </a:ln>
        </p:spPr>
      </p:sp>
      <p:sp>
        <p:nvSpPr>
          <p:cNvPr id="49" name="Text 47"/>
          <p:cNvSpPr txBox="1"/>
          <p:nvPr/>
        </p:nvSpPr>
        <p:spPr>
          <a:xfrm>
            <a:off x="6525616" y="3904329"/>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3 · Hela ordet</a:t>
            </a:r>
            <a:endParaRPr lang="en-US" sz="1150" dirty="0"/>
          </a:p>
        </p:txBody>
      </p:sp>
      <p:sp>
        <p:nvSpPr>
          <p:cNvPr id="50" name="Text 48"/>
          <p:cNvSpPr txBox="1"/>
          <p:nvPr/>
        </p:nvSpPr>
        <p:spPr>
          <a:xfrm>
            <a:off x="6525616" y="4169505"/>
            <a:ext cx="1371600" cy="307515"/>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Säg hela ordet</a:t>
            </a:r>
            <a:endParaRPr lang="en-US" sz="1000" dirty="0"/>
          </a:p>
        </p:txBody>
      </p:sp>
      <p:sp>
        <p:nvSpPr>
          <p:cNvPr id="51" name="Text 49"/>
          <p:cNvSpPr txBox="1"/>
          <p:nvPr/>
        </p:nvSpPr>
        <p:spPr>
          <a:xfrm>
            <a:off x="8134960" y="3904329"/>
            <a:ext cx="3508096" cy="554403"/>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”Låter det som ett ord?”</a:t>
            </a:r>
            <a:endParaRPr lang="en-US" sz="1275" dirty="0"/>
          </a:p>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”Står ordet ihop?”</a:t>
            </a:r>
            <a:endParaRPr lang="en-US" sz="1275" dirty="0"/>
          </a:p>
        </p:txBody>
      </p:sp>
      <p:sp>
        <p:nvSpPr>
          <p:cNvPr id="52" name="Shape 50"/>
          <p:cNvSpPr/>
          <p:nvPr/>
        </p:nvSpPr>
        <p:spPr>
          <a:xfrm>
            <a:off x="6388456" y="4504452"/>
            <a:ext cx="1600200" cy="809800"/>
          </a:xfrm>
          <a:prstGeom prst="rect">
            <a:avLst/>
          </a:prstGeom>
          <a:solidFill>
            <a:srgbClr val="F3F6FA"/>
          </a:solidFill>
          <a:ln w="12700">
            <a:solidFill>
              <a:srgbClr val="F3F6FA"/>
            </a:solidFill>
            <a:prstDash val="solid"/>
          </a:ln>
        </p:spPr>
      </p:sp>
      <p:sp>
        <p:nvSpPr>
          <p:cNvPr id="53" name="Shape 51"/>
          <p:cNvSpPr/>
          <p:nvPr/>
        </p:nvSpPr>
        <p:spPr>
          <a:xfrm>
            <a:off x="6388456" y="4504452"/>
            <a:ext cx="5382616" cy="9144"/>
          </a:xfrm>
          <a:prstGeom prst="rect">
            <a:avLst/>
          </a:prstGeom>
          <a:solidFill>
            <a:srgbClr val="E1E6EB"/>
          </a:solidFill>
          <a:ln w="12700">
            <a:solidFill>
              <a:srgbClr val="E1E6EB"/>
            </a:solidFill>
            <a:prstDash val="solid"/>
          </a:ln>
        </p:spPr>
      </p:sp>
      <p:sp>
        <p:nvSpPr>
          <p:cNvPr id="54" name="Shape 52"/>
          <p:cNvSpPr/>
          <p:nvPr/>
        </p:nvSpPr>
        <p:spPr>
          <a:xfrm>
            <a:off x="7988656" y="4504452"/>
            <a:ext cx="9144" cy="809800"/>
          </a:xfrm>
          <a:prstGeom prst="rect">
            <a:avLst/>
          </a:prstGeom>
          <a:solidFill>
            <a:srgbClr val="E1E6EB"/>
          </a:solidFill>
          <a:ln w="12700">
            <a:solidFill>
              <a:srgbClr val="E1E6EB"/>
            </a:solidFill>
            <a:prstDash val="solid"/>
          </a:ln>
        </p:spPr>
      </p:sp>
      <p:sp>
        <p:nvSpPr>
          <p:cNvPr id="55" name="Text 53"/>
          <p:cNvSpPr txBox="1"/>
          <p:nvPr/>
        </p:nvSpPr>
        <p:spPr>
          <a:xfrm>
            <a:off x="6525616" y="4595892"/>
            <a:ext cx="1371600" cy="365125"/>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4 · Vad betyder det?</a:t>
            </a:r>
            <a:endParaRPr lang="en-US" sz="1150" dirty="0"/>
          </a:p>
        </p:txBody>
      </p:sp>
      <p:sp>
        <p:nvSpPr>
          <p:cNvPr id="56" name="Text 54"/>
          <p:cNvSpPr txBox="1"/>
          <p:nvPr/>
        </p:nvSpPr>
        <p:spPr>
          <a:xfrm>
            <a:off x="6525616" y="4979305"/>
            <a:ext cx="1371600" cy="307515"/>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Börja bakifrån</a:t>
            </a:r>
            <a:endParaRPr lang="en-US" sz="1000" dirty="0"/>
          </a:p>
        </p:txBody>
      </p:sp>
      <p:sp>
        <p:nvSpPr>
          <p:cNvPr id="57" name="Text 55"/>
          <p:cNvSpPr txBox="1"/>
          <p:nvPr/>
        </p:nvSpPr>
        <p:spPr>
          <a:xfrm>
            <a:off x="8134960" y="4595892"/>
            <a:ext cx="3508096" cy="672640"/>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”Vad betyder det? Börja bakifrån.”</a:t>
            </a:r>
            <a:endParaRPr lang="en-US" sz="1275" dirty="0"/>
          </a:p>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”Hur vet du det?”</a:t>
            </a:r>
            <a:endParaRPr lang="en-US" sz="1275" dirty="0"/>
          </a:p>
        </p:txBody>
      </p:sp>
      <p:sp>
        <p:nvSpPr>
          <p:cNvPr id="58" name="Shape 56"/>
          <p:cNvSpPr/>
          <p:nvPr/>
        </p:nvSpPr>
        <p:spPr>
          <a:xfrm>
            <a:off x="6388456" y="1792224"/>
            <a:ext cx="5382616" cy="3522027"/>
          </a:xfrm>
          <a:prstGeom prst="rect">
            <a:avLst/>
          </a:prstGeom>
          <a:ln w="12700">
            <a:solidFill>
              <a:srgbClr val="14202B"/>
            </a:solidFill>
            <a:prstDash val="solid"/>
          </a:ln>
        </p:spPr>
      </p:sp>
      <p:sp>
        <p:nvSpPr>
          <p:cNvPr id="59" name="Shape 57"/>
          <p:cNvSpPr/>
          <p:nvPr/>
        </p:nvSpPr>
        <p:spPr>
          <a:xfrm>
            <a:off x="6388456" y="5469700"/>
            <a:ext cx="5382616" cy="1187133"/>
          </a:xfrm>
          <a:prstGeom prst="rect">
            <a:avLst/>
          </a:prstGeom>
          <a:solidFill>
            <a:srgbClr val="FBF3E4"/>
          </a:solidFill>
          <a:ln w="12700">
            <a:solidFill>
              <a:srgbClr val="FBF3E4"/>
            </a:solidFill>
            <a:prstDash val="solid"/>
          </a:ln>
        </p:spPr>
      </p:sp>
      <p:sp>
        <p:nvSpPr>
          <p:cNvPr id="60" name="Shape 58"/>
          <p:cNvSpPr/>
          <p:nvPr/>
        </p:nvSpPr>
        <p:spPr>
          <a:xfrm>
            <a:off x="6388456" y="5469700"/>
            <a:ext cx="36576" cy="1187133"/>
          </a:xfrm>
          <a:prstGeom prst="rect">
            <a:avLst/>
          </a:prstGeom>
          <a:solidFill>
            <a:srgbClr val="8A5A1E"/>
          </a:solidFill>
          <a:ln w="12700">
            <a:solidFill>
              <a:srgbClr val="8A5A1E"/>
            </a:solidFill>
            <a:prstDash val="solid"/>
          </a:ln>
        </p:spPr>
      </p:sp>
      <p:sp>
        <p:nvSpPr>
          <p:cNvPr id="61" name="Text 59"/>
          <p:cNvSpPr txBox="1"/>
          <p:nvPr/>
        </p:nvSpPr>
        <p:spPr>
          <a:xfrm>
            <a:off x="6580480" y="5579428"/>
            <a:ext cx="5016856" cy="967677"/>
          </a:xfrm>
          <a:prstGeom prst="rect">
            <a:avLst/>
          </a:prstGeom>
          <a:noFill/>
          <a:ln/>
        </p:spPr>
        <p:txBody>
          <a:bodyPr wrap="square" lIns="0" tIns="0" rIns="0" bIns="0" rtlCol="0" anchor="ctr"/>
          <a:lstStyle/>
          <a:p>
            <a:pPr algn="l" indent="0" marL="0">
              <a:buNone/>
            </a:pPr>
            <a:r>
              <a:rPr lang="en-US" sz="1150" dirty="0">
                <a:solidFill>
                  <a:srgbClr val="14202B"/>
                </a:solidFill>
                <a:latin typeface="Calibri" pitchFamily="34" charset="0"/>
                <a:ea typeface="Calibri" pitchFamily="34" charset="-122"/>
                <a:cs typeface="Calibri" pitchFamily="34" charset="-120"/>
              </a:rPr>
              <a:t>När eleven fastnar i ett ord, fråga först ”Var är delarna?” Räcker inte det, be eleven ringa in ändelsen, och läs först sedan den första delen åt hen. Är eleven osäker när hen skriver, drar hen en prickad linje under ordet, och paret tar det med stegen när texten är klar.</a:t>
            </a:r>
            <a:endParaRPr lang="en-US" sz="1150" dirty="0"/>
          </a:p>
        </p:txBody>
      </p:sp>
      <p:sp>
        <p:nvSpPr>
          <p:cNvPr id="62" name="Text 60"/>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niclasfohlin.se/stodundervisning/ordverkstad-i-grupp/lathund</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Vi kör ett pass: ordpasset i vecka 2</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ETT PASS · 2/4</a:t>
            </a:r>
            <a:endParaRPr lang="en-US" sz="1275" dirty="0"/>
          </a:p>
        </p:txBody>
      </p:sp>
      <p:sp>
        <p:nvSpPr>
          <p:cNvPr id="6" name="Shape 4"/>
          <p:cNvSpPr/>
          <p:nvPr/>
        </p:nvSpPr>
        <p:spPr>
          <a:xfrm>
            <a:off x="0" y="603504"/>
            <a:ext cx="12191695" cy="18288"/>
          </a:xfrm>
          <a:prstGeom prst="rect">
            <a:avLst/>
          </a:prstGeom>
          <a:solidFill>
            <a:srgbClr val="14202B"/>
          </a:solidFill>
          <a:ln w="12700">
            <a:solidFill>
              <a:srgbClr val="14202B"/>
            </a:solidFill>
            <a:prstDash val="solid"/>
          </a:ln>
        </p:spPr>
      </p:sp>
      <p:sp>
        <p:nvSpPr>
          <p:cNvPr id="7" name="Shape 5"/>
          <p:cNvSpPr/>
          <p:nvPr/>
        </p:nvSpPr>
        <p:spPr>
          <a:xfrm>
            <a:off x="5385816" y="621792"/>
            <a:ext cx="18288" cy="6035040"/>
          </a:xfrm>
          <a:prstGeom prst="rect">
            <a:avLst/>
          </a:prstGeom>
          <a:solidFill>
            <a:srgbClr val="14202B"/>
          </a:solidFill>
          <a:ln w="12700">
            <a:solidFill>
              <a:srgbClr val="14202B"/>
            </a:solidFill>
            <a:prstDash val="solid"/>
          </a:ln>
        </p:spPr>
      </p:sp>
      <p:sp>
        <p:nvSpPr>
          <p:cNvPr id="8" name="Text 6"/>
          <p:cNvSpPr txBox="1"/>
          <p:nvPr/>
        </p:nvSpPr>
        <p:spPr>
          <a:xfrm>
            <a:off x="420624" y="804672"/>
            <a:ext cx="493776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GRUPPEN · FEM ELEVER I ÅK 4, VECKA 2, PASS 1</a:t>
            </a:r>
            <a:endParaRPr lang="en-US" sz="1200" dirty="0"/>
          </a:p>
        </p:txBody>
      </p:sp>
      <p:sp>
        <p:nvSpPr>
          <p:cNvPr id="9" name="Shape 7"/>
          <p:cNvSpPr/>
          <p:nvPr/>
        </p:nvSpPr>
        <p:spPr>
          <a:xfrm>
            <a:off x="420624" y="1097280"/>
            <a:ext cx="4818888" cy="3090672"/>
          </a:xfrm>
          <a:prstGeom prst="rect">
            <a:avLst/>
          </a:prstGeom>
          <a:solidFill>
            <a:srgbClr val="F8FAFC"/>
          </a:solidFill>
          <a:ln w="9525">
            <a:solidFill>
              <a:srgbClr val="E1E6EB"/>
            </a:solidFill>
            <a:prstDash val="solid"/>
          </a:ln>
        </p:spPr>
      </p:sp>
      <p:sp>
        <p:nvSpPr>
          <p:cNvPr id="10" name="Text 8"/>
          <p:cNvSpPr txBox="1"/>
          <p:nvPr/>
        </p:nvSpPr>
        <p:spPr>
          <a:xfrm>
            <a:off x="557784" y="1188720"/>
            <a:ext cx="4544568" cy="2944368"/>
          </a:xfrm>
          <a:prstGeom prst="rect">
            <a:avLst/>
          </a:prstGeom>
          <a:noFill/>
          <a:ln/>
        </p:spPr>
        <p:txBody>
          <a:bodyPr wrap="square" lIns="0" tIns="0" rIns="0" bIns="0" rtlCol="0" anchor="t"/>
          <a:lstStyle/>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I Ordstarten läser gruppen i kör fogarna s, o och u och a som faller bort, och alla tar stegen på cykelhiss och glasögonen.</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Läraren läser guiden till Äventyrsbadet högt, och sedan läser alla i kör. Saga säger att guiden är skriven för den som kommer dit första gången.</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Läraren visar fotbollsplan: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”Fot, bolls, plan. S:et hör till delen före.”</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Amir och Leo lägger skol och buss och säger att a:et har fallit bort. Trion bygger glassbad, ett ord som inte finns, och Ella säger att det är ett bad med glass.</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I diktamen skriver Noah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”fotbollplan”</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Läraren frågar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”Är fotboll två ord?”</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och Noah lägger till s:et. Sist får paren veckans uppgift, en guide till drömskolgården för en yngre klass.</a:t>
            </a:r>
            <a:endParaRPr lang="en-US" sz="1150" dirty="0"/>
          </a:p>
        </p:txBody>
      </p:sp>
      <p:sp>
        <p:nvSpPr>
          <p:cNvPr id="11" name="Shape 9"/>
          <p:cNvSpPr/>
          <p:nvPr/>
        </p:nvSpPr>
        <p:spPr>
          <a:xfrm>
            <a:off x="420624" y="4325112"/>
            <a:ext cx="4818888" cy="1463040"/>
          </a:xfrm>
          <a:prstGeom prst="rect">
            <a:avLst/>
          </a:prstGeom>
          <a:solidFill>
            <a:srgbClr val="FBF3E4"/>
          </a:solidFill>
          <a:ln w="12700">
            <a:solidFill>
              <a:srgbClr val="FBF3E4"/>
            </a:solidFill>
            <a:prstDash val="solid"/>
          </a:ln>
        </p:spPr>
      </p:sp>
      <p:sp>
        <p:nvSpPr>
          <p:cNvPr id="12" name="Shape 10"/>
          <p:cNvSpPr/>
          <p:nvPr/>
        </p:nvSpPr>
        <p:spPr>
          <a:xfrm>
            <a:off x="420624" y="4325112"/>
            <a:ext cx="36576" cy="1463040"/>
          </a:xfrm>
          <a:prstGeom prst="rect">
            <a:avLst/>
          </a:prstGeom>
          <a:solidFill>
            <a:srgbClr val="8A5A1E"/>
          </a:solidFill>
          <a:ln w="12700">
            <a:solidFill>
              <a:srgbClr val="8A5A1E"/>
            </a:solidFill>
            <a:prstDash val="solid"/>
          </a:ln>
        </p:spPr>
      </p:sp>
      <p:sp>
        <p:nvSpPr>
          <p:cNvPr id="13" name="Text 11"/>
          <p:cNvSpPr txBox="1"/>
          <p:nvPr/>
        </p:nvSpPr>
        <p:spPr>
          <a:xfrm>
            <a:off x="612648" y="4434840"/>
            <a:ext cx="4453128" cy="1243584"/>
          </a:xfrm>
          <a:prstGeom prst="rect">
            <a:avLst/>
          </a:prstGeom>
          <a:noFill/>
          <a:ln/>
        </p:spPr>
        <p:txBody>
          <a:bodyPr wrap="square" lIns="0" tIns="0" rIns="0" bIns="0" rtlCol="0" anchor="ctr"/>
          <a:lstStyle/>
          <a:p>
            <a:pPr algn="l" indent="0" marL="0">
              <a:buNone/>
            </a:pPr>
            <a:r>
              <a:rPr lang="en-US" sz="1100" dirty="0">
                <a:solidFill>
                  <a:srgbClr val="8A5A1E"/>
                </a:solidFill>
                <a:latin typeface="Consolas" pitchFamily="34" charset="0"/>
                <a:ea typeface="Consolas" pitchFamily="34" charset="-122"/>
                <a:cs typeface="Consolas" pitchFamily="34" charset="-120"/>
              </a:rPr>
              <a:t>DET JAG FÖRBEREDDE  </a:t>
            </a:r>
            <a:pPr algn="l" indent="0" marL="0">
              <a:buNone/>
            </a:pPr>
            <a:r>
              <a:rPr lang="en-US" sz="1200" dirty="0">
                <a:solidFill>
                  <a:srgbClr val="14202B"/>
                </a:solidFill>
                <a:latin typeface="Calibri" pitchFamily="34" charset="0"/>
                <a:ea typeface="Calibri" pitchFamily="34" charset="-122"/>
                <a:cs typeface="Calibri" pitchFamily="34" charset="-120"/>
              </a:rPr>
              <a:t>På planschen skrev jag fogarna och a som faller bort, och på stora tavlan cykelhiss, glasögonen och de sex nya orden. Jag letade fram bilder av ett äventyrsbad och ett gatukök och lade fram förlagan, kortet Ett långt ord och en miniwhiteboard per elev, och ordkorten i kuvert per par.</a:t>
            </a:r>
            <a:endParaRPr lang="en-US" sz="1200" dirty="0"/>
          </a:p>
        </p:txBody>
      </p:sp>
      <p:sp>
        <p:nvSpPr>
          <p:cNvPr id="14" name="Shape 12"/>
          <p:cNvSpPr/>
          <p:nvPr/>
        </p:nvSpPr>
        <p:spPr>
          <a:xfrm>
            <a:off x="420624" y="5925312"/>
            <a:ext cx="4818888" cy="731520"/>
          </a:xfrm>
          <a:prstGeom prst="rect">
            <a:avLst/>
          </a:prstGeom>
          <a:solidFill>
            <a:srgbClr val="FBF3E4"/>
          </a:solidFill>
          <a:ln w="12700">
            <a:solidFill>
              <a:srgbClr val="FBF3E4"/>
            </a:solidFill>
            <a:prstDash val="solid"/>
          </a:ln>
        </p:spPr>
      </p:sp>
      <p:sp>
        <p:nvSpPr>
          <p:cNvPr id="15" name="Shape 13"/>
          <p:cNvSpPr/>
          <p:nvPr/>
        </p:nvSpPr>
        <p:spPr>
          <a:xfrm>
            <a:off x="420624" y="5925312"/>
            <a:ext cx="36576" cy="731520"/>
          </a:xfrm>
          <a:prstGeom prst="rect">
            <a:avLst/>
          </a:prstGeom>
          <a:solidFill>
            <a:srgbClr val="8A5A1E"/>
          </a:solidFill>
          <a:ln w="12700">
            <a:solidFill>
              <a:srgbClr val="8A5A1E"/>
            </a:solidFill>
            <a:prstDash val="solid"/>
          </a:ln>
        </p:spPr>
      </p:sp>
      <p:sp>
        <p:nvSpPr>
          <p:cNvPr id="16" name="Text 14"/>
          <p:cNvSpPr txBox="1"/>
          <p:nvPr/>
        </p:nvSpPr>
        <p:spPr>
          <a:xfrm>
            <a:off x="612648" y="6035040"/>
            <a:ext cx="4453128" cy="512064"/>
          </a:xfrm>
          <a:prstGeom prst="rect">
            <a:avLst/>
          </a:prstGeom>
          <a:noFill/>
          <a:ln/>
        </p:spPr>
        <p:txBody>
          <a:bodyPr wrap="square" lIns="0" tIns="0" rIns="0" bIns="0" rtlCol="0" anchor="ctr"/>
          <a:lstStyle/>
          <a:p>
            <a:pPr algn="l" indent="0" marL="0">
              <a:buNone/>
            </a:pPr>
            <a:r>
              <a:rPr lang="en-US" sz="1100" dirty="0">
                <a:solidFill>
                  <a:srgbClr val="8A5A1E"/>
                </a:solidFill>
                <a:latin typeface="Consolas" pitchFamily="34" charset="0"/>
                <a:ea typeface="Consolas" pitchFamily="34" charset="-122"/>
                <a:cs typeface="Consolas" pitchFamily="34" charset="-120"/>
              </a:rPr>
              <a:t>KLAR TIDIGT  </a:t>
            </a:r>
            <a:pPr algn="l" indent="0" marL="0">
              <a:buNone/>
            </a:pPr>
            <a:r>
              <a:rPr lang="en-US" sz="1200" dirty="0">
                <a:solidFill>
                  <a:srgbClr val="14202B"/>
                </a:solidFill>
                <a:latin typeface="Calibri" pitchFamily="34" charset="0"/>
                <a:ea typeface="Calibri" pitchFamily="34" charset="-122"/>
                <a:cs typeface="Calibri" pitchFamily="34" charset="-120"/>
              </a:rPr>
              <a:t>Paret bygger fler ord med korten och läser dem för mig.</a:t>
            </a:r>
            <a:endParaRPr lang="en-US" sz="1200" dirty="0"/>
          </a:p>
        </p:txBody>
      </p:sp>
      <p:sp>
        <p:nvSpPr>
          <p:cNvPr id="17" name="Text 15"/>
          <p:cNvSpPr txBox="1"/>
          <p:nvPr/>
        </p:nvSpPr>
        <p:spPr>
          <a:xfrm>
            <a:off x="5687568" y="804672"/>
            <a:ext cx="630936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60 MINUTER, MINUT FÖR MINUT</a:t>
            </a:r>
            <a:endParaRPr lang="en-US" sz="1200" dirty="0"/>
          </a:p>
        </p:txBody>
      </p:sp>
      <p:sp>
        <p:nvSpPr>
          <p:cNvPr id="18" name="Shape 16"/>
          <p:cNvSpPr/>
          <p:nvPr/>
        </p:nvSpPr>
        <p:spPr>
          <a:xfrm>
            <a:off x="5687568" y="1097280"/>
            <a:ext cx="6089904" cy="320040"/>
          </a:xfrm>
          <a:prstGeom prst="rect">
            <a:avLst/>
          </a:prstGeom>
          <a:solidFill>
            <a:srgbClr val="14202B"/>
          </a:solidFill>
          <a:ln w="12700">
            <a:solidFill>
              <a:srgbClr val="14202B"/>
            </a:solidFill>
            <a:prstDash val="solid"/>
          </a:ln>
        </p:spPr>
      </p:sp>
      <p:sp>
        <p:nvSpPr>
          <p:cNvPr id="19" name="Text 17"/>
          <p:cNvSpPr txBox="1"/>
          <p:nvPr/>
        </p:nvSpPr>
        <p:spPr>
          <a:xfrm>
            <a:off x="5824728" y="1161288"/>
            <a:ext cx="114300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TID</a:t>
            </a:r>
            <a:endParaRPr lang="en-US" sz="1200" dirty="0"/>
          </a:p>
        </p:txBody>
      </p:sp>
      <p:sp>
        <p:nvSpPr>
          <p:cNvPr id="20" name="Shape 18"/>
          <p:cNvSpPr/>
          <p:nvPr/>
        </p:nvSpPr>
        <p:spPr>
          <a:xfrm>
            <a:off x="7013448" y="1097280"/>
            <a:ext cx="9144" cy="320040"/>
          </a:xfrm>
          <a:prstGeom prst="rect">
            <a:avLst/>
          </a:prstGeom>
          <a:solidFill>
            <a:srgbClr val="4A5361"/>
          </a:solidFill>
          <a:ln w="12700">
            <a:solidFill>
              <a:srgbClr val="4A5361"/>
            </a:solidFill>
            <a:prstDash val="solid"/>
          </a:ln>
        </p:spPr>
      </p:sp>
      <p:sp>
        <p:nvSpPr>
          <p:cNvPr id="21" name="Text 19"/>
          <p:cNvSpPr txBox="1"/>
          <p:nvPr/>
        </p:nvSpPr>
        <p:spPr>
          <a:xfrm>
            <a:off x="7159752" y="1161288"/>
            <a:ext cx="4489704"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VAD HÄNDER</a:t>
            </a:r>
            <a:endParaRPr lang="en-US" sz="1200" dirty="0"/>
          </a:p>
        </p:txBody>
      </p:sp>
      <p:sp>
        <p:nvSpPr>
          <p:cNvPr id="22" name="Shape 20"/>
          <p:cNvSpPr/>
          <p:nvPr/>
        </p:nvSpPr>
        <p:spPr>
          <a:xfrm>
            <a:off x="5687568" y="1417320"/>
            <a:ext cx="1325880" cy="918522"/>
          </a:xfrm>
          <a:prstGeom prst="rect">
            <a:avLst/>
          </a:prstGeom>
          <a:solidFill>
            <a:srgbClr val="F3F6FA"/>
          </a:solidFill>
          <a:ln w="12700">
            <a:solidFill>
              <a:srgbClr val="F3F6FA"/>
            </a:solidFill>
            <a:prstDash val="solid"/>
          </a:ln>
        </p:spPr>
      </p:sp>
      <p:sp>
        <p:nvSpPr>
          <p:cNvPr id="23" name="Shape 21"/>
          <p:cNvSpPr/>
          <p:nvPr/>
        </p:nvSpPr>
        <p:spPr>
          <a:xfrm>
            <a:off x="7013448" y="1417320"/>
            <a:ext cx="9144" cy="918522"/>
          </a:xfrm>
          <a:prstGeom prst="rect">
            <a:avLst/>
          </a:prstGeom>
          <a:solidFill>
            <a:srgbClr val="E1E6EB"/>
          </a:solidFill>
          <a:ln w="12700">
            <a:solidFill>
              <a:srgbClr val="E1E6EB"/>
            </a:solidFill>
            <a:prstDash val="solid"/>
          </a:ln>
        </p:spPr>
      </p:sp>
      <p:sp>
        <p:nvSpPr>
          <p:cNvPr id="24" name="Text 22"/>
          <p:cNvSpPr txBox="1"/>
          <p:nvPr/>
        </p:nvSpPr>
        <p:spPr>
          <a:xfrm>
            <a:off x="5824728" y="1508760"/>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Före</a:t>
            </a:r>
            <a:endParaRPr lang="en-US" sz="1150" dirty="0"/>
          </a:p>
        </p:txBody>
      </p:sp>
      <p:sp>
        <p:nvSpPr>
          <p:cNvPr id="25" name="Text 23"/>
          <p:cNvSpPr txBox="1"/>
          <p:nvPr/>
        </p:nvSpPr>
        <p:spPr>
          <a:xfrm>
            <a:off x="7159752" y="1508760"/>
            <a:ext cx="4489704" cy="781362"/>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Förberedelse</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Skriv delarna på planschen och orden på stora tavlan. Lägg fram förlagan, kortet Ett långt ord, miniwhiteboarden och ordkorten.</a:t>
            </a:r>
            <a:endParaRPr lang="en-US" sz="1275" dirty="0"/>
          </a:p>
        </p:txBody>
      </p:sp>
      <p:sp>
        <p:nvSpPr>
          <p:cNvPr id="26" name="Shape 24"/>
          <p:cNvSpPr/>
          <p:nvPr/>
        </p:nvSpPr>
        <p:spPr>
          <a:xfrm>
            <a:off x="5687568" y="2335842"/>
            <a:ext cx="1325880" cy="748502"/>
          </a:xfrm>
          <a:prstGeom prst="rect">
            <a:avLst/>
          </a:prstGeom>
          <a:solidFill>
            <a:srgbClr val="F3F6FA"/>
          </a:solidFill>
          <a:ln w="12700">
            <a:solidFill>
              <a:srgbClr val="F3F6FA"/>
            </a:solidFill>
            <a:prstDash val="solid"/>
          </a:ln>
        </p:spPr>
      </p:sp>
      <p:sp>
        <p:nvSpPr>
          <p:cNvPr id="27" name="Shape 25"/>
          <p:cNvSpPr/>
          <p:nvPr/>
        </p:nvSpPr>
        <p:spPr>
          <a:xfrm>
            <a:off x="5687568" y="2335842"/>
            <a:ext cx="6089904" cy="9144"/>
          </a:xfrm>
          <a:prstGeom prst="rect">
            <a:avLst/>
          </a:prstGeom>
          <a:solidFill>
            <a:srgbClr val="E1E6EB"/>
          </a:solidFill>
          <a:ln w="12700">
            <a:solidFill>
              <a:srgbClr val="E1E6EB"/>
            </a:solidFill>
            <a:prstDash val="solid"/>
          </a:ln>
        </p:spPr>
      </p:sp>
      <p:sp>
        <p:nvSpPr>
          <p:cNvPr id="28" name="Shape 26"/>
          <p:cNvSpPr/>
          <p:nvPr/>
        </p:nvSpPr>
        <p:spPr>
          <a:xfrm>
            <a:off x="7013448" y="2335842"/>
            <a:ext cx="9144" cy="748502"/>
          </a:xfrm>
          <a:prstGeom prst="rect">
            <a:avLst/>
          </a:prstGeom>
          <a:solidFill>
            <a:srgbClr val="E1E6EB"/>
          </a:solidFill>
          <a:ln w="12700">
            <a:solidFill>
              <a:srgbClr val="E1E6EB"/>
            </a:solidFill>
            <a:prstDash val="solid"/>
          </a:ln>
        </p:spPr>
      </p:sp>
      <p:sp>
        <p:nvSpPr>
          <p:cNvPr id="29" name="Text 27"/>
          <p:cNvSpPr txBox="1"/>
          <p:nvPr/>
        </p:nvSpPr>
        <p:spPr>
          <a:xfrm>
            <a:off x="5824728" y="2427282"/>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0–5</a:t>
            </a:r>
            <a:endParaRPr lang="en-US" sz="1150" dirty="0"/>
          </a:p>
        </p:txBody>
      </p:sp>
      <p:sp>
        <p:nvSpPr>
          <p:cNvPr id="30" name="Text 28"/>
          <p:cNvSpPr txBox="1"/>
          <p:nvPr/>
        </p:nvSpPr>
        <p:spPr>
          <a:xfrm>
            <a:off x="7159752" y="2427282"/>
            <a:ext cx="4489704" cy="611342"/>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1 · Ordstarten</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Alla läser delarna i kör och tar stegen på cykelhiss och glasögonen.</a:t>
            </a:r>
            <a:endParaRPr lang="en-US" sz="1275" dirty="0"/>
          </a:p>
        </p:txBody>
      </p:sp>
      <p:sp>
        <p:nvSpPr>
          <p:cNvPr id="31" name="Shape 29"/>
          <p:cNvSpPr/>
          <p:nvPr/>
        </p:nvSpPr>
        <p:spPr>
          <a:xfrm>
            <a:off x="5687568" y="3084343"/>
            <a:ext cx="1325880" cy="748502"/>
          </a:xfrm>
          <a:prstGeom prst="rect">
            <a:avLst/>
          </a:prstGeom>
          <a:solidFill>
            <a:srgbClr val="F3F6FA"/>
          </a:solidFill>
          <a:ln w="12700">
            <a:solidFill>
              <a:srgbClr val="F3F6FA"/>
            </a:solidFill>
            <a:prstDash val="solid"/>
          </a:ln>
        </p:spPr>
      </p:sp>
      <p:sp>
        <p:nvSpPr>
          <p:cNvPr id="32" name="Shape 30"/>
          <p:cNvSpPr/>
          <p:nvPr/>
        </p:nvSpPr>
        <p:spPr>
          <a:xfrm>
            <a:off x="5687568" y="3084343"/>
            <a:ext cx="6089904" cy="9144"/>
          </a:xfrm>
          <a:prstGeom prst="rect">
            <a:avLst/>
          </a:prstGeom>
          <a:solidFill>
            <a:srgbClr val="E1E6EB"/>
          </a:solidFill>
          <a:ln w="12700">
            <a:solidFill>
              <a:srgbClr val="E1E6EB"/>
            </a:solidFill>
            <a:prstDash val="solid"/>
          </a:ln>
        </p:spPr>
      </p:sp>
      <p:sp>
        <p:nvSpPr>
          <p:cNvPr id="33" name="Shape 31"/>
          <p:cNvSpPr/>
          <p:nvPr/>
        </p:nvSpPr>
        <p:spPr>
          <a:xfrm>
            <a:off x="7013448" y="3084343"/>
            <a:ext cx="9144" cy="748502"/>
          </a:xfrm>
          <a:prstGeom prst="rect">
            <a:avLst/>
          </a:prstGeom>
          <a:solidFill>
            <a:srgbClr val="E1E6EB"/>
          </a:solidFill>
          <a:ln w="12700">
            <a:solidFill>
              <a:srgbClr val="E1E6EB"/>
            </a:solidFill>
            <a:prstDash val="solid"/>
          </a:ln>
        </p:spPr>
      </p:sp>
      <p:sp>
        <p:nvSpPr>
          <p:cNvPr id="34" name="Text 32"/>
          <p:cNvSpPr txBox="1"/>
          <p:nvPr/>
        </p:nvSpPr>
        <p:spPr>
          <a:xfrm>
            <a:off x="5824728" y="3175783"/>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5–15</a:t>
            </a:r>
            <a:endParaRPr lang="en-US" sz="1150" dirty="0"/>
          </a:p>
        </p:txBody>
      </p:sp>
      <p:sp>
        <p:nvSpPr>
          <p:cNvPr id="35" name="Text 33"/>
          <p:cNvSpPr txBox="1"/>
          <p:nvPr/>
        </p:nvSpPr>
        <p:spPr>
          <a:xfrm>
            <a:off x="7159752" y="3175783"/>
            <a:ext cx="4489704" cy="611342"/>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2 · Förlagan</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Bilder av ett äventyrsbad och ett gatukök. Du läser guiden högt, och alla läser i kör. Fråga 4 och 1.</a:t>
            </a:r>
            <a:endParaRPr lang="en-US" sz="1275" dirty="0"/>
          </a:p>
        </p:txBody>
      </p:sp>
      <p:sp>
        <p:nvSpPr>
          <p:cNvPr id="36" name="Shape 34"/>
          <p:cNvSpPr/>
          <p:nvPr/>
        </p:nvSpPr>
        <p:spPr>
          <a:xfrm>
            <a:off x="5687568" y="3832845"/>
            <a:ext cx="1325880" cy="748502"/>
          </a:xfrm>
          <a:prstGeom prst="rect">
            <a:avLst/>
          </a:prstGeom>
          <a:solidFill>
            <a:srgbClr val="F3F6FA"/>
          </a:solidFill>
          <a:ln w="12700">
            <a:solidFill>
              <a:srgbClr val="F3F6FA"/>
            </a:solidFill>
            <a:prstDash val="solid"/>
          </a:ln>
        </p:spPr>
      </p:sp>
      <p:sp>
        <p:nvSpPr>
          <p:cNvPr id="37" name="Shape 35"/>
          <p:cNvSpPr/>
          <p:nvPr/>
        </p:nvSpPr>
        <p:spPr>
          <a:xfrm>
            <a:off x="5687568" y="3832845"/>
            <a:ext cx="6089904" cy="9144"/>
          </a:xfrm>
          <a:prstGeom prst="rect">
            <a:avLst/>
          </a:prstGeom>
          <a:solidFill>
            <a:srgbClr val="E1E6EB"/>
          </a:solidFill>
          <a:ln w="12700">
            <a:solidFill>
              <a:srgbClr val="E1E6EB"/>
            </a:solidFill>
            <a:prstDash val="solid"/>
          </a:ln>
        </p:spPr>
      </p:sp>
      <p:sp>
        <p:nvSpPr>
          <p:cNvPr id="38" name="Shape 36"/>
          <p:cNvSpPr/>
          <p:nvPr/>
        </p:nvSpPr>
        <p:spPr>
          <a:xfrm>
            <a:off x="7013448" y="3832845"/>
            <a:ext cx="9144" cy="748502"/>
          </a:xfrm>
          <a:prstGeom prst="rect">
            <a:avLst/>
          </a:prstGeom>
          <a:solidFill>
            <a:srgbClr val="E1E6EB"/>
          </a:solidFill>
          <a:ln w="12700">
            <a:solidFill>
              <a:srgbClr val="E1E6EB"/>
            </a:solidFill>
            <a:prstDash val="solid"/>
          </a:ln>
        </p:spPr>
      </p:sp>
      <p:sp>
        <p:nvSpPr>
          <p:cNvPr id="39" name="Text 37"/>
          <p:cNvSpPr txBox="1"/>
          <p:nvPr/>
        </p:nvSpPr>
        <p:spPr>
          <a:xfrm>
            <a:off x="5824728" y="3924285"/>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15–35</a:t>
            </a:r>
            <a:endParaRPr lang="en-US" sz="1150" dirty="0"/>
          </a:p>
        </p:txBody>
      </p:sp>
      <p:sp>
        <p:nvSpPr>
          <p:cNvPr id="40" name="Text 38"/>
          <p:cNvSpPr txBox="1"/>
          <p:nvPr/>
        </p:nvSpPr>
        <p:spPr>
          <a:xfrm>
            <a:off x="7159752" y="3924285"/>
            <a:ext cx="4489704" cy="611342"/>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3 · Bygga</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Du visar fotbollsplan och skolgård. Paren gör fråga 2 och bygger egna ord.</a:t>
            </a:r>
            <a:endParaRPr lang="en-US" sz="1275" dirty="0"/>
          </a:p>
        </p:txBody>
      </p:sp>
      <p:sp>
        <p:nvSpPr>
          <p:cNvPr id="41" name="Shape 39"/>
          <p:cNvSpPr/>
          <p:nvPr/>
        </p:nvSpPr>
        <p:spPr>
          <a:xfrm>
            <a:off x="5687568" y="4581347"/>
            <a:ext cx="1325880" cy="748502"/>
          </a:xfrm>
          <a:prstGeom prst="rect">
            <a:avLst/>
          </a:prstGeom>
          <a:solidFill>
            <a:srgbClr val="F3F6FA"/>
          </a:solidFill>
          <a:ln w="12700">
            <a:solidFill>
              <a:srgbClr val="F3F6FA"/>
            </a:solidFill>
            <a:prstDash val="solid"/>
          </a:ln>
        </p:spPr>
      </p:sp>
      <p:sp>
        <p:nvSpPr>
          <p:cNvPr id="42" name="Shape 40"/>
          <p:cNvSpPr/>
          <p:nvPr/>
        </p:nvSpPr>
        <p:spPr>
          <a:xfrm>
            <a:off x="5687568" y="4581347"/>
            <a:ext cx="6089904" cy="9144"/>
          </a:xfrm>
          <a:prstGeom prst="rect">
            <a:avLst/>
          </a:prstGeom>
          <a:solidFill>
            <a:srgbClr val="E1E6EB"/>
          </a:solidFill>
          <a:ln w="12700">
            <a:solidFill>
              <a:srgbClr val="E1E6EB"/>
            </a:solidFill>
            <a:prstDash val="solid"/>
          </a:ln>
        </p:spPr>
      </p:sp>
      <p:sp>
        <p:nvSpPr>
          <p:cNvPr id="43" name="Shape 41"/>
          <p:cNvSpPr/>
          <p:nvPr/>
        </p:nvSpPr>
        <p:spPr>
          <a:xfrm>
            <a:off x="7013448" y="4581347"/>
            <a:ext cx="9144" cy="748502"/>
          </a:xfrm>
          <a:prstGeom prst="rect">
            <a:avLst/>
          </a:prstGeom>
          <a:solidFill>
            <a:srgbClr val="E1E6EB"/>
          </a:solidFill>
          <a:ln w="12700">
            <a:solidFill>
              <a:srgbClr val="E1E6EB"/>
            </a:solidFill>
            <a:prstDash val="solid"/>
          </a:ln>
        </p:spPr>
      </p:sp>
      <p:sp>
        <p:nvSpPr>
          <p:cNvPr id="44" name="Text 42"/>
          <p:cNvSpPr txBox="1"/>
          <p:nvPr/>
        </p:nvSpPr>
        <p:spPr>
          <a:xfrm>
            <a:off x="5824728" y="4672787"/>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35–40</a:t>
            </a:r>
            <a:endParaRPr lang="en-US" sz="1150" dirty="0"/>
          </a:p>
        </p:txBody>
      </p:sp>
      <p:sp>
        <p:nvSpPr>
          <p:cNvPr id="45" name="Text 43"/>
          <p:cNvSpPr txBox="1"/>
          <p:nvPr/>
        </p:nvSpPr>
        <p:spPr>
          <a:xfrm>
            <a:off x="7159752" y="4672787"/>
            <a:ext cx="4489704" cy="611342"/>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4 · Nya ord</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Paren läser pojkvän, flickskola och de andra nya orden för varandra.</a:t>
            </a:r>
            <a:endParaRPr lang="en-US" sz="1275" dirty="0"/>
          </a:p>
        </p:txBody>
      </p:sp>
      <p:sp>
        <p:nvSpPr>
          <p:cNvPr id="46" name="Shape 44"/>
          <p:cNvSpPr/>
          <p:nvPr/>
        </p:nvSpPr>
        <p:spPr>
          <a:xfrm>
            <a:off x="5687568" y="5329849"/>
            <a:ext cx="1325880" cy="748502"/>
          </a:xfrm>
          <a:prstGeom prst="rect">
            <a:avLst/>
          </a:prstGeom>
          <a:solidFill>
            <a:srgbClr val="F3F6FA"/>
          </a:solidFill>
          <a:ln w="12700">
            <a:solidFill>
              <a:srgbClr val="F3F6FA"/>
            </a:solidFill>
            <a:prstDash val="solid"/>
          </a:ln>
        </p:spPr>
      </p:sp>
      <p:sp>
        <p:nvSpPr>
          <p:cNvPr id="47" name="Shape 45"/>
          <p:cNvSpPr/>
          <p:nvPr/>
        </p:nvSpPr>
        <p:spPr>
          <a:xfrm>
            <a:off x="5687568" y="5329849"/>
            <a:ext cx="6089904" cy="9144"/>
          </a:xfrm>
          <a:prstGeom prst="rect">
            <a:avLst/>
          </a:prstGeom>
          <a:solidFill>
            <a:srgbClr val="E1E6EB"/>
          </a:solidFill>
          <a:ln w="12700">
            <a:solidFill>
              <a:srgbClr val="E1E6EB"/>
            </a:solidFill>
            <a:prstDash val="solid"/>
          </a:ln>
        </p:spPr>
      </p:sp>
      <p:sp>
        <p:nvSpPr>
          <p:cNvPr id="48" name="Shape 46"/>
          <p:cNvSpPr/>
          <p:nvPr/>
        </p:nvSpPr>
        <p:spPr>
          <a:xfrm>
            <a:off x="7013448" y="5329849"/>
            <a:ext cx="9144" cy="748502"/>
          </a:xfrm>
          <a:prstGeom prst="rect">
            <a:avLst/>
          </a:prstGeom>
          <a:solidFill>
            <a:srgbClr val="E1E6EB"/>
          </a:solidFill>
          <a:ln w="12700">
            <a:solidFill>
              <a:srgbClr val="E1E6EB"/>
            </a:solidFill>
            <a:prstDash val="solid"/>
          </a:ln>
        </p:spPr>
      </p:sp>
      <p:sp>
        <p:nvSpPr>
          <p:cNvPr id="49" name="Text 47"/>
          <p:cNvSpPr txBox="1"/>
          <p:nvPr/>
        </p:nvSpPr>
        <p:spPr>
          <a:xfrm>
            <a:off x="5824728" y="5421289"/>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40–52</a:t>
            </a:r>
            <a:endParaRPr lang="en-US" sz="1150" dirty="0"/>
          </a:p>
        </p:txBody>
      </p:sp>
      <p:sp>
        <p:nvSpPr>
          <p:cNvPr id="50" name="Text 48"/>
          <p:cNvSpPr txBox="1"/>
          <p:nvPr/>
        </p:nvSpPr>
        <p:spPr>
          <a:xfrm>
            <a:off x="7159752" y="5421289"/>
            <a:ext cx="4489704" cy="611342"/>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5 · Diktamen</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Fotbollsplan, skolgården, veckodag, glasstrut och snöbollskrig, sedan felet ”fotbollplan” och fråga 3.</a:t>
            </a:r>
            <a:endParaRPr lang="en-US" sz="1275" dirty="0"/>
          </a:p>
        </p:txBody>
      </p:sp>
      <p:sp>
        <p:nvSpPr>
          <p:cNvPr id="51" name="Shape 49"/>
          <p:cNvSpPr/>
          <p:nvPr/>
        </p:nvSpPr>
        <p:spPr>
          <a:xfrm>
            <a:off x="5687568" y="6078350"/>
            <a:ext cx="1325880" cy="578482"/>
          </a:xfrm>
          <a:prstGeom prst="rect">
            <a:avLst/>
          </a:prstGeom>
          <a:solidFill>
            <a:srgbClr val="F3F6FA"/>
          </a:solidFill>
          <a:ln w="12700">
            <a:solidFill>
              <a:srgbClr val="F3F6FA"/>
            </a:solidFill>
            <a:prstDash val="solid"/>
          </a:ln>
        </p:spPr>
      </p:sp>
      <p:sp>
        <p:nvSpPr>
          <p:cNvPr id="52" name="Shape 50"/>
          <p:cNvSpPr/>
          <p:nvPr/>
        </p:nvSpPr>
        <p:spPr>
          <a:xfrm>
            <a:off x="5687568" y="6078350"/>
            <a:ext cx="6089904" cy="9144"/>
          </a:xfrm>
          <a:prstGeom prst="rect">
            <a:avLst/>
          </a:prstGeom>
          <a:solidFill>
            <a:srgbClr val="E1E6EB"/>
          </a:solidFill>
          <a:ln w="12700">
            <a:solidFill>
              <a:srgbClr val="E1E6EB"/>
            </a:solidFill>
            <a:prstDash val="solid"/>
          </a:ln>
        </p:spPr>
      </p:sp>
      <p:sp>
        <p:nvSpPr>
          <p:cNvPr id="53" name="Shape 51"/>
          <p:cNvSpPr/>
          <p:nvPr/>
        </p:nvSpPr>
        <p:spPr>
          <a:xfrm>
            <a:off x="7013448" y="6078350"/>
            <a:ext cx="9144" cy="578482"/>
          </a:xfrm>
          <a:prstGeom prst="rect">
            <a:avLst/>
          </a:prstGeom>
          <a:solidFill>
            <a:srgbClr val="E1E6EB"/>
          </a:solidFill>
          <a:ln w="12700">
            <a:solidFill>
              <a:srgbClr val="E1E6EB"/>
            </a:solidFill>
            <a:prstDash val="solid"/>
          </a:ln>
        </p:spPr>
      </p:sp>
      <p:sp>
        <p:nvSpPr>
          <p:cNvPr id="54" name="Text 52"/>
          <p:cNvSpPr txBox="1"/>
          <p:nvPr/>
        </p:nvSpPr>
        <p:spPr>
          <a:xfrm>
            <a:off x="5824728" y="6169790"/>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52–60</a:t>
            </a:r>
            <a:endParaRPr lang="en-US" sz="1150" dirty="0"/>
          </a:p>
        </p:txBody>
      </p:sp>
      <p:sp>
        <p:nvSpPr>
          <p:cNvPr id="55" name="Text 53"/>
          <p:cNvSpPr txBox="1"/>
          <p:nvPr/>
        </p:nvSpPr>
        <p:spPr>
          <a:xfrm>
            <a:off x="7159752" y="6169790"/>
            <a:ext cx="4489704" cy="441322"/>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6 · Läsa upp</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Ett ord var, och du säger uppgiften om drömskolgården.</a:t>
            </a:r>
            <a:endParaRPr lang="en-US" sz="1275" dirty="0"/>
          </a:p>
        </p:txBody>
      </p:sp>
      <p:sp>
        <p:nvSpPr>
          <p:cNvPr id="56" name="Shape 54"/>
          <p:cNvSpPr/>
          <p:nvPr/>
        </p:nvSpPr>
        <p:spPr>
          <a:xfrm>
            <a:off x="5687568" y="1097280"/>
            <a:ext cx="6089904" cy="5559552"/>
          </a:xfrm>
          <a:prstGeom prst="rect">
            <a:avLst/>
          </a:prstGeom>
          <a:ln w="12700">
            <a:solidFill>
              <a:srgbClr val="14202B"/>
            </a:solidFill>
            <a:prstDash val="solid"/>
          </a:ln>
        </p:spPr>
      </p:sp>
      <p:sp>
        <p:nvSpPr>
          <p:cNvPr id="57" name="Text 55"/>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niclasfohlin.se/stodundervisning/ordverkstad-i-grupp/lathund</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Veckans tre pass</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MALLEN · 3/4</a:t>
            </a:r>
            <a:endParaRPr lang="en-US" sz="1275" dirty="0"/>
          </a:p>
        </p:txBody>
      </p:sp>
      <p:sp>
        <p:nvSpPr>
          <p:cNvPr id="6" name="Shape 4"/>
          <p:cNvSpPr/>
          <p:nvPr/>
        </p:nvSpPr>
        <p:spPr>
          <a:xfrm>
            <a:off x="0" y="603504"/>
            <a:ext cx="12191695" cy="402336"/>
          </a:xfrm>
          <a:prstGeom prst="rect">
            <a:avLst/>
          </a:prstGeom>
          <a:solidFill>
            <a:srgbClr val="F3F6FA"/>
          </a:solidFill>
          <a:ln w="12700">
            <a:solidFill>
              <a:srgbClr val="F3F6FA"/>
            </a:solidFill>
            <a:prstDash val="solid"/>
          </a:ln>
        </p:spPr>
      </p:sp>
      <p:sp>
        <p:nvSpPr>
          <p:cNvPr id="7" name="Shape 5"/>
          <p:cNvSpPr/>
          <p:nvPr/>
        </p:nvSpPr>
        <p:spPr>
          <a:xfrm>
            <a:off x="0" y="987552"/>
            <a:ext cx="12191695" cy="18288"/>
          </a:xfrm>
          <a:prstGeom prst="rect">
            <a:avLst/>
          </a:prstGeom>
          <a:solidFill>
            <a:srgbClr val="14202B"/>
          </a:solidFill>
          <a:ln w="12700">
            <a:solidFill>
              <a:srgbClr val="14202B"/>
            </a:solidFill>
            <a:prstDash val="solid"/>
          </a:ln>
        </p:spPr>
      </p:sp>
      <p:sp>
        <p:nvSpPr>
          <p:cNvPr id="8" name="Text 6"/>
          <p:cNvSpPr txBox="1"/>
          <p:nvPr/>
        </p:nvSpPr>
        <p:spPr>
          <a:xfrm>
            <a:off x="192024" y="694944"/>
            <a:ext cx="658368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FRÅN VECKA 5 FÅR SKRIVA I PASS 3 TIO MINUTER MER</a:t>
            </a:r>
            <a:endParaRPr lang="en-US" sz="1200" dirty="0"/>
          </a:p>
        </p:txBody>
      </p:sp>
      <p:sp>
        <p:nvSpPr>
          <p:cNvPr id="9" name="Text 7"/>
          <p:cNvSpPr txBox="1"/>
          <p:nvPr/>
        </p:nvSpPr>
        <p:spPr>
          <a:xfrm>
            <a:off x="6035040" y="694944"/>
            <a:ext cx="5943600" cy="228600"/>
          </a:xfrm>
          <a:prstGeom prst="rect">
            <a:avLst/>
          </a:prstGeom>
          <a:noFill/>
          <a:ln/>
        </p:spPr>
        <p:txBody>
          <a:bodyPr wrap="square" lIns="0" tIns="0" rIns="0" bIns="0" rtlCol="0" anchor="t"/>
          <a:lstStyle/>
          <a:p>
            <a:pPr algn="r" indent="0" marL="0">
              <a:buNone/>
            </a:pPr>
            <a:endParaRPr lang="en-US" sz="1200" dirty="0"/>
          </a:p>
        </p:txBody>
      </p:sp>
      <p:sp>
        <p:nvSpPr>
          <p:cNvPr id="10" name="Text 8"/>
          <p:cNvSpPr txBox="1"/>
          <p:nvPr/>
        </p:nvSpPr>
        <p:spPr>
          <a:xfrm>
            <a:off x="192024" y="1143000"/>
            <a:ext cx="5766664" cy="228600"/>
          </a:xfrm>
          <a:prstGeom prst="rect">
            <a:avLst/>
          </a:prstGeom>
          <a:noFill/>
          <a:ln/>
        </p:spPr>
        <p:txBody>
          <a:bodyPr wrap="square" lIns="0" tIns="0" rIns="0" bIns="0" rtlCol="0" anchor="t"/>
          <a:lstStyle/>
          <a:p>
            <a:pPr algn="l" indent="0" marL="0">
              <a:buNone/>
            </a:pPr>
            <a:r>
              <a:rPr lang="en-US" sz="1200" dirty="0">
                <a:solidFill>
                  <a:srgbClr val="1D4F91"/>
                </a:solidFill>
                <a:latin typeface="Consolas" pitchFamily="34" charset="0"/>
                <a:ea typeface="Consolas" pitchFamily="34" charset="-122"/>
                <a:cs typeface="Consolas" pitchFamily="34" charset="-120"/>
              </a:rPr>
              <a:t>PASS 1 · ORDPASSET</a:t>
            </a:r>
            <a:endParaRPr lang="en-US" sz="1200" dirty="0"/>
          </a:p>
        </p:txBody>
      </p:sp>
      <p:sp>
        <p:nvSpPr>
          <p:cNvPr id="11" name="Shape 9"/>
          <p:cNvSpPr/>
          <p:nvPr/>
        </p:nvSpPr>
        <p:spPr>
          <a:xfrm>
            <a:off x="192024" y="1417320"/>
            <a:ext cx="5766664" cy="292608"/>
          </a:xfrm>
          <a:prstGeom prst="rect">
            <a:avLst/>
          </a:prstGeom>
          <a:solidFill>
            <a:srgbClr val="14202B"/>
          </a:solidFill>
          <a:ln w="12700">
            <a:solidFill>
              <a:srgbClr val="14202B"/>
            </a:solidFill>
            <a:prstDash val="solid"/>
          </a:ln>
        </p:spPr>
      </p:sp>
      <p:sp>
        <p:nvSpPr>
          <p:cNvPr id="12" name="Text 10"/>
          <p:cNvSpPr txBox="1"/>
          <p:nvPr/>
        </p:nvSpPr>
        <p:spPr>
          <a:xfrm>
            <a:off x="265176" y="1472184"/>
            <a:ext cx="1812493"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Del</a:t>
            </a:r>
            <a:endParaRPr lang="en-US" sz="1050" dirty="0"/>
          </a:p>
        </p:txBody>
      </p:sp>
      <p:sp>
        <p:nvSpPr>
          <p:cNvPr id="13" name="Text 11"/>
          <p:cNvSpPr txBox="1"/>
          <p:nvPr/>
        </p:nvSpPr>
        <p:spPr>
          <a:xfrm>
            <a:off x="2187397" y="1472184"/>
            <a:ext cx="3734714"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Du säger</a:t>
            </a:r>
            <a:endParaRPr lang="en-US" sz="1050" dirty="0"/>
          </a:p>
        </p:txBody>
      </p:sp>
      <p:sp>
        <p:nvSpPr>
          <p:cNvPr id="14" name="Shape 12"/>
          <p:cNvSpPr/>
          <p:nvPr/>
        </p:nvSpPr>
        <p:spPr>
          <a:xfrm>
            <a:off x="192024" y="1709928"/>
            <a:ext cx="5766664" cy="9144"/>
          </a:xfrm>
          <a:prstGeom prst="rect">
            <a:avLst/>
          </a:prstGeom>
          <a:solidFill>
            <a:srgbClr val="E1E6EB"/>
          </a:solidFill>
          <a:ln w="12700">
            <a:solidFill>
              <a:srgbClr val="E1E6EB"/>
            </a:solidFill>
            <a:prstDash val="solid"/>
          </a:ln>
        </p:spPr>
      </p:sp>
      <p:sp>
        <p:nvSpPr>
          <p:cNvPr id="15" name="Text 13"/>
          <p:cNvSpPr txBox="1"/>
          <p:nvPr/>
        </p:nvSpPr>
        <p:spPr>
          <a:xfrm>
            <a:off x="265176" y="1764792"/>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Ordstarten</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0–⁠5 min</a:t>
            </a:r>
            <a:endParaRPr lang="en-US" sz="1100" dirty="0"/>
          </a:p>
        </p:txBody>
      </p:sp>
      <p:sp>
        <p:nvSpPr>
          <p:cNvPr id="16" name="Shape 14"/>
          <p:cNvSpPr/>
          <p:nvPr/>
        </p:nvSpPr>
        <p:spPr>
          <a:xfrm>
            <a:off x="2114245" y="1709928"/>
            <a:ext cx="9144" cy="458978"/>
          </a:xfrm>
          <a:prstGeom prst="rect">
            <a:avLst/>
          </a:prstGeom>
          <a:solidFill>
            <a:srgbClr val="E1E6EB"/>
          </a:solidFill>
          <a:ln w="12700">
            <a:solidFill>
              <a:srgbClr val="E1E6EB"/>
            </a:solidFill>
            <a:prstDash val="solid"/>
          </a:ln>
        </p:spPr>
      </p:sp>
      <p:sp>
        <p:nvSpPr>
          <p:cNvPr id="17" name="Text 15"/>
          <p:cNvSpPr txBox="1"/>
          <p:nvPr/>
        </p:nvSpPr>
        <p:spPr>
          <a:xfrm>
            <a:off x="2187397" y="1764792"/>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”Skriv av ordet och ta stegen.”</a:t>
            </a:r>
            <a:endParaRPr lang="en-US" sz="1100" dirty="0"/>
          </a:p>
          <a:p>
            <a:pPr algn="l" indent="0" marL="0">
              <a:buNone/>
            </a:pPr>
            <a:r>
              <a:rPr lang="en-US" sz="1100" dirty="0">
                <a:solidFill>
                  <a:srgbClr val="14202B"/>
                </a:solidFill>
                <a:latin typeface="Calibri" pitchFamily="34" charset="0"/>
                <a:ea typeface="Calibri" pitchFamily="34" charset="-122"/>
                <a:cs typeface="Calibri" pitchFamily="34" charset="-120"/>
              </a:rPr>
              <a:t>”Visa oss på stora tavlan.”</a:t>
            </a:r>
            <a:endParaRPr lang="en-US" sz="1100" dirty="0"/>
          </a:p>
        </p:txBody>
      </p:sp>
      <p:sp>
        <p:nvSpPr>
          <p:cNvPr id="18" name="Shape 16"/>
          <p:cNvSpPr/>
          <p:nvPr/>
        </p:nvSpPr>
        <p:spPr>
          <a:xfrm>
            <a:off x="192024" y="2168906"/>
            <a:ext cx="5766664" cy="458978"/>
          </a:xfrm>
          <a:prstGeom prst="rect">
            <a:avLst/>
          </a:prstGeom>
          <a:solidFill>
            <a:srgbClr val="F8FAFC"/>
          </a:solidFill>
          <a:ln w="12700">
            <a:solidFill>
              <a:srgbClr val="F8FAFC"/>
            </a:solidFill>
            <a:prstDash val="solid"/>
          </a:ln>
        </p:spPr>
      </p:sp>
      <p:sp>
        <p:nvSpPr>
          <p:cNvPr id="19" name="Shape 17"/>
          <p:cNvSpPr/>
          <p:nvPr/>
        </p:nvSpPr>
        <p:spPr>
          <a:xfrm>
            <a:off x="192024" y="2168906"/>
            <a:ext cx="5766664" cy="9144"/>
          </a:xfrm>
          <a:prstGeom prst="rect">
            <a:avLst/>
          </a:prstGeom>
          <a:solidFill>
            <a:srgbClr val="E1E6EB"/>
          </a:solidFill>
          <a:ln w="12700">
            <a:solidFill>
              <a:srgbClr val="E1E6EB"/>
            </a:solidFill>
            <a:prstDash val="solid"/>
          </a:ln>
        </p:spPr>
      </p:sp>
      <p:sp>
        <p:nvSpPr>
          <p:cNvPr id="20" name="Text 18"/>
          <p:cNvSpPr txBox="1"/>
          <p:nvPr/>
        </p:nvSpPr>
        <p:spPr>
          <a:xfrm>
            <a:off x="265176" y="2223770"/>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Förlagan</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5–⁠15 min</a:t>
            </a:r>
            <a:endParaRPr lang="en-US" sz="1100" dirty="0"/>
          </a:p>
        </p:txBody>
      </p:sp>
      <p:sp>
        <p:nvSpPr>
          <p:cNvPr id="21" name="Shape 19"/>
          <p:cNvSpPr/>
          <p:nvPr/>
        </p:nvSpPr>
        <p:spPr>
          <a:xfrm>
            <a:off x="2114245" y="2168906"/>
            <a:ext cx="9144" cy="458978"/>
          </a:xfrm>
          <a:prstGeom prst="rect">
            <a:avLst/>
          </a:prstGeom>
          <a:solidFill>
            <a:srgbClr val="E1E6EB"/>
          </a:solidFill>
          <a:ln w="12700">
            <a:solidFill>
              <a:srgbClr val="E1E6EB"/>
            </a:solidFill>
            <a:prstDash val="solid"/>
          </a:ln>
        </p:spPr>
      </p:sp>
      <p:sp>
        <p:nvSpPr>
          <p:cNvPr id="22" name="Text 20"/>
          <p:cNvSpPr txBox="1"/>
          <p:nvPr/>
        </p:nvSpPr>
        <p:spPr>
          <a:xfrm>
            <a:off x="2187397" y="2223770"/>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”Känner någon igen det här?”</a:t>
            </a:r>
            <a:endParaRPr lang="en-US" sz="1100" dirty="0"/>
          </a:p>
          <a:p>
            <a:pPr algn="l" indent="0" marL="0">
              <a:buNone/>
            </a:pPr>
            <a:r>
              <a:rPr lang="en-US" sz="1100" dirty="0">
                <a:solidFill>
                  <a:srgbClr val="14202B"/>
                </a:solidFill>
                <a:latin typeface="Calibri" pitchFamily="34" charset="0"/>
                <a:ea typeface="Calibri" pitchFamily="34" charset="-122"/>
                <a:cs typeface="Calibri" pitchFamily="34" charset="-120"/>
              </a:rPr>
              <a:t>”Hur märker du vem den är skriven för?”</a:t>
            </a:r>
            <a:endParaRPr lang="en-US" sz="1100" dirty="0"/>
          </a:p>
        </p:txBody>
      </p:sp>
      <p:sp>
        <p:nvSpPr>
          <p:cNvPr id="23" name="Shape 21"/>
          <p:cNvSpPr/>
          <p:nvPr/>
        </p:nvSpPr>
        <p:spPr>
          <a:xfrm>
            <a:off x="192024" y="2627884"/>
            <a:ext cx="5766664" cy="9144"/>
          </a:xfrm>
          <a:prstGeom prst="rect">
            <a:avLst/>
          </a:prstGeom>
          <a:solidFill>
            <a:srgbClr val="E1E6EB"/>
          </a:solidFill>
          <a:ln w="12700">
            <a:solidFill>
              <a:srgbClr val="E1E6EB"/>
            </a:solidFill>
            <a:prstDash val="solid"/>
          </a:ln>
        </p:spPr>
      </p:sp>
      <p:sp>
        <p:nvSpPr>
          <p:cNvPr id="24" name="Text 22"/>
          <p:cNvSpPr txBox="1"/>
          <p:nvPr/>
        </p:nvSpPr>
        <p:spPr>
          <a:xfrm>
            <a:off x="265176" y="2682748"/>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Bygga</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15–⁠35 min</a:t>
            </a:r>
            <a:endParaRPr lang="en-US" sz="1100" dirty="0"/>
          </a:p>
        </p:txBody>
      </p:sp>
      <p:sp>
        <p:nvSpPr>
          <p:cNvPr id="25" name="Shape 23"/>
          <p:cNvSpPr/>
          <p:nvPr/>
        </p:nvSpPr>
        <p:spPr>
          <a:xfrm>
            <a:off x="2114245" y="2627884"/>
            <a:ext cx="9144" cy="458978"/>
          </a:xfrm>
          <a:prstGeom prst="rect">
            <a:avLst/>
          </a:prstGeom>
          <a:solidFill>
            <a:srgbClr val="E1E6EB"/>
          </a:solidFill>
          <a:ln w="12700">
            <a:solidFill>
              <a:srgbClr val="E1E6EB"/>
            </a:solidFill>
            <a:prstDash val="solid"/>
          </a:ln>
        </p:spPr>
      </p:sp>
      <p:sp>
        <p:nvSpPr>
          <p:cNvPr id="26" name="Text 24"/>
          <p:cNvSpPr txBox="1"/>
          <p:nvPr/>
        </p:nvSpPr>
        <p:spPr>
          <a:xfrm>
            <a:off x="2187397" y="2682748"/>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”Vad betyder det? Börja bakifrån.”</a:t>
            </a:r>
            <a:endParaRPr lang="en-US" sz="1100" dirty="0"/>
          </a:p>
          <a:p>
            <a:pPr algn="l" indent="0" marL="0">
              <a:buNone/>
            </a:pPr>
            <a:r>
              <a:rPr lang="en-US" sz="1100" dirty="0">
                <a:solidFill>
                  <a:srgbClr val="14202B"/>
                </a:solidFill>
                <a:latin typeface="Calibri" pitchFamily="34" charset="0"/>
                <a:ea typeface="Calibri" pitchFamily="34" charset="-122"/>
                <a:cs typeface="Calibri" pitchFamily="34" charset="-120"/>
              </a:rPr>
              <a:t>”Byt plats på delarna. Vad blir det nu?”</a:t>
            </a:r>
            <a:endParaRPr lang="en-US" sz="1100" dirty="0"/>
          </a:p>
        </p:txBody>
      </p:sp>
      <p:sp>
        <p:nvSpPr>
          <p:cNvPr id="27" name="Shape 25"/>
          <p:cNvSpPr/>
          <p:nvPr/>
        </p:nvSpPr>
        <p:spPr>
          <a:xfrm>
            <a:off x="192024" y="3086862"/>
            <a:ext cx="5766664" cy="458978"/>
          </a:xfrm>
          <a:prstGeom prst="rect">
            <a:avLst/>
          </a:prstGeom>
          <a:solidFill>
            <a:srgbClr val="F8FAFC"/>
          </a:solidFill>
          <a:ln w="12700">
            <a:solidFill>
              <a:srgbClr val="F8FAFC"/>
            </a:solidFill>
            <a:prstDash val="solid"/>
          </a:ln>
        </p:spPr>
      </p:sp>
      <p:sp>
        <p:nvSpPr>
          <p:cNvPr id="28" name="Shape 26"/>
          <p:cNvSpPr/>
          <p:nvPr/>
        </p:nvSpPr>
        <p:spPr>
          <a:xfrm>
            <a:off x="192024" y="3086862"/>
            <a:ext cx="5766664" cy="9144"/>
          </a:xfrm>
          <a:prstGeom prst="rect">
            <a:avLst/>
          </a:prstGeom>
          <a:solidFill>
            <a:srgbClr val="E1E6EB"/>
          </a:solidFill>
          <a:ln w="12700">
            <a:solidFill>
              <a:srgbClr val="E1E6EB"/>
            </a:solidFill>
            <a:prstDash val="solid"/>
          </a:ln>
        </p:spPr>
      </p:sp>
      <p:sp>
        <p:nvSpPr>
          <p:cNvPr id="29" name="Text 27"/>
          <p:cNvSpPr txBox="1"/>
          <p:nvPr/>
        </p:nvSpPr>
        <p:spPr>
          <a:xfrm>
            <a:off x="265176" y="3141726"/>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Nya ord</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35–⁠40 min</a:t>
            </a:r>
            <a:endParaRPr lang="en-US" sz="1100" dirty="0"/>
          </a:p>
        </p:txBody>
      </p:sp>
      <p:sp>
        <p:nvSpPr>
          <p:cNvPr id="30" name="Shape 28"/>
          <p:cNvSpPr/>
          <p:nvPr/>
        </p:nvSpPr>
        <p:spPr>
          <a:xfrm>
            <a:off x="2114245" y="3086862"/>
            <a:ext cx="9144" cy="458978"/>
          </a:xfrm>
          <a:prstGeom prst="rect">
            <a:avLst/>
          </a:prstGeom>
          <a:solidFill>
            <a:srgbClr val="E1E6EB"/>
          </a:solidFill>
          <a:ln w="12700">
            <a:solidFill>
              <a:srgbClr val="E1E6EB"/>
            </a:solidFill>
            <a:prstDash val="solid"/>
          </a:ln>
        </p:spPr>
      </p:sp>
      <p:sp>
        <p:nvSpPr>
          <p:cNvPr id="31" name="Text 29"/>
          <p:cNvSpPr txBox="1"/>
          <p:nvPr/>
        </p:nvSpPr>
        <p:spPr>
          <a:xfrm>
            <a:off x="2187397" y="3141726"/>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”Läs ordet för din kamrat.”</a:t>
            </a:r>
            <a:endParaRPr lang="en-US" sz="1100" dirty="0"/>
          </a:p>
          <a:p>
            <a:pPr algn="l" indent="0" marL="0">
              <a:buNone/>
            </a:pPr>
            <a:r>
              <a:rPr lang="en-US" sz="1100" dirty="0">
                <a:solidFill>
                  <a:srgbClr val="14202B"/>
                </a:solidFill>
                <a:latin typeface="Calibri" pitchFamily="34" charset="0"/>
                <a:ea typeface="Calibri" pitchFamily="34" charset="-122"/>
                <a:cs typeface="Calibri" pitchFamily="34" charset="-120"/>
              </a:rPr>
              <a:t>”Var är delarna?”</a:t>
            </a:r>
            <a:endParaRPr lang="en-US" sz="1100" dirty="0"/>
          </a:p>
        </p:txBody>
      </p:sp>
      <p:sp>
        <p:nvSpPr>
          <p:cNvPr id="32" name="Shape 30"/>
          <p:cNvSpPr/>
          <p:nvPr/>
        </p:nvSpPr>
        <p:spPr>
          <a:xfrm>
            <a:off x="192024" y="3545840"/>
            <a:ext cx="5766664" cy="9144"/>
          </a:xfrm>
          <a:prstGeom prst="rect">
            <a:avLst/>
          </a:prstGeom>
          <a:solidFill>
            <a:srgbClr val="E1E6EB"/>
          </a:solidFill>
          <a:ln w="12700">
            <a:solidFill>
              <a:srgbClr val="E1E6EB"/>
            </a:solidFill>
            <a:prstDash val="solid"/>
          </a:ln>
        </p:spPr>
      </p:sp>
      <p:sp>
        <p:nvSpPr>
          <p:cNvPr id="33" name="Text 31"/>
          <p:cNvSpPr txBox="1"/>
          <p:nvPr/>
        </p:nvSpPr>
        <p:spPr>
          <a:xfrm>
            <a:off x="265176" y="3600704"/>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Diktamen</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40–⁠52 min</a:t>
            </a:r>
            <a:endParaRPr lang="en-US" sz="1100" dirty="0"/>
          </a:p>
        </p:txBody>
      </p:sp>
      <p:sp>
        <p:nvSpPr>
          <p:cNvPr id="34" name="Shape 32"/>
          <p:cNvSpPr/>
          <p:nvPr/>
        </p:nvSpPr>
        <p:spPr>
          <a:xfrm>
            <a:off x="2114245" y="3545840"/>
            <a:ext cx="9144" cy="458978"/>
          </a:xfrm>
          <a:prstGeom prst="rect">
            <a:avLst/>
          </a:prstGeom>
          <a:solidFill>
            <a:srgbClr val="E1E6EB"/>
          </a:solidFill>
          <a:ln w="12700">
            <a:solidFill>
              <a:srgbClr val="E1E6EB"/>
            </a:solidFill>
            <a:prstDash val="solid"/>
          </a:ln>
        </p:spPr>
      </p:sp>
      <p:sp>
        <p:nvSpPr>
          <p:cNvPr id="35" name="Text 33"/>
          <p:cNvSpPr txBox="1"/>
          <p:nvPr/>
        </p:nvSpPr>
        <p:spPr>
          <a:xfrm>
            <a:off x="2187397" y="3600704"/>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”Säg ordet. Hur många delar?”</a:t>
            </a:r>
            <a:endParaRPr lang="en-US" sz="1100" dirty="0"/>
          </a:p>
          <a:p>
            <a:pPr algn="l" indent="0" marL="0">
              <a:buNone/>
            </a:pPr>
            <a:r>
              <a:rPr lang="en-US" sz="1100" dirty="0">
                <a:solidFill>
                  <a:srgbClr val="14202B"/>
                </a:solidFill>
                <a:latin typeface="Calibri" pitchFamily="34" charset="0"/>
                <a:ea typeface="Calibri" pitchFamily="34" charset="-122"/>
                <a:cs typeface="Calibri" pitchFamily="34" charset="-120"/>
              </a:rPr>
              <a:t>”Står ordet ihop?”</a:t>
            </a:r>
            <a:endParaRPr lang="en-US" sz="1100" dirty="0"/>
          </a:p>
        </p:txBody>
      </p:sp>
      <p:sp>
        <p:nvSpPr>
          <p:cNvPr id="36" name="Shape 34"/>
          <p:cNvSpPr/>
          <p:nvPr/>
        </p:nvSpPr>
        <p:spPr>
          <a:xfrm>
            <a:off x="192024" y="4004818"/>
            <a:ext cx="5766664" cy="458978"/>
          </a:xfrm>
          <a:prstGeom prst="rect">
            <a:avLst/>
          </a:prstGeom>
          <a:solidFill>
            <a:srgbClr val="F8FAFC"/>
          </a:solidFill>
          <a:ln w="12700">
            <a:solidFill>
              <a:srgbClr val="F8FAFC"/>
            </a:solidFill>
            <a:prstDash val="solid"/>
          </a:ln>
        </p:spPr>
      </p:sp>
      <p:sp>
        <p:nvSpPr>
          <p:cNvPr id="37" name="Shape 35"/>
          <p:cNvSpPr/>
          <p:nvPr/>
        </p:nvSpPr>
        <p:spPr>
          <a:xfrm>
            <a:off x="192024" y="4004818"/>
            <a:ext cx="5766664" cy="9144"/>
          </a:xfrm>
          <a:prstGeom prst="rect">
            <a:avLst/>
          </a:prstGeom>
          <a:solidFill>
            <a:srgbClr val="E1E6EB"/>
          </a:solidFill>
          <a:ln w="12700">
            <a:solidFill>
              <a:srgbClr val="E1E6EB"/>
            </a:solidFill>
            <a:prstDash val="solid"/>
          </a:ln>
        </p:spPr>
      </p:sp>
      <p:sp>
        <p:nvSpPr>
          <p:cNvPr id="38" name="Text 36"/>
          <p:cNvSpPr txBox="1"/>
          <p:nvPr/>
        </p:nvSpPr>
        <p:spPr>
          <a:xfrm>
            <a:off x="265176" y="4059682"/>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Läsa upp</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52–⁠60 min</a:t>
            </a:r>
            <a:endParaRPr lang="en-US" sz="1100" dirty="0"/>
          </a:p>
        </p:txBody>
      </p:sp>
      <p:sp>
        <p:nvSpPr>
          <p:cNvPr id="39" name="Shape 37"/>
          <p:cNvSpPr/>
          <p:nvPr/>
        </p:nvSpPr>
        <p:spPr>
          <a:xfrm>
            <a:off x="2114245" y="4004818"/>
            <a:ext cx="9144" cy="458978"/>
          </a:xfrm>
          <a:prstGeom prst="rect">
            <a:avLst/>
          </a:prstGeom>
          <a:solidFill>
            <a:srgbClr val="E1E6EB"/>
          </a:solidFill>
          <a:ln w="12700">
            <a:solidFill>
              <a:srgbClr val="E1E6EB"/>
            </a:solidFill>
            <a:prstDash val="solid"/>
          </a:ln>
        </p:spPr>
      </p:sp>
      <p:sp>
        <p:nvSpPr>
          <p:cNvPr id="40" name="Text 38"/>
          <p:cNvSpPr txBox="1"/>
          <p:nvPr/>
        </p:nvSpPr>
        <p:spPr>
          <a:xfrm>
            <a:off x="2187397" y="4059682"/>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”Vilket ord väljer du?”</a:t>
            </a:r>
            <a:endParaRPr lang="en-US" sz="1100" dirty="0"/>
          </a:p>
          <a:p>
            <a:pPr algn="l" indent="0" marL="0">
              <a:buNone/>
            </a:pPr>
            <a:r>
              <a:rPr lang="en-US" sz="1100" dirty="0">
                <a:solidFill>
                  <a:srgbClr val="14202B"/>
                </a:solidFill>
                <a:latin typeface="Calibri" pitchFamily="34" charset="0"/>
                <a:ea typeface="Calibri" pitchFamily="34" charset="-122"/>
                <a:cs typeface="Calibri" pitchFamily="34" charset="-120"/>
              </a:rPr>
              <a:t>”Vad skulle läsaren vilja läsa om?”</a:t>
            </a:r>
            <a:endParaRPr lang="en-US" sz="1100" dirty="0"/>
          </a:p>
        </p:txBody>
      </p:sp>
      <p:sp>
        <p:nvSpPr>
          <p:cNvPr id="41" name="Shape 39"/>
          <p:cNvSpPr/>
          <p:nvPr/>
        </p:nvSpPr>
        <p:spPr>
          <a:xfrm>
            <a:off x="192024" y="1417320"/>
            <a:ext cx="5766664" cy="3046476"/>
          </a:xfrm>
          <a:prstGeom prst="rect">
            <a:avLst/>
          </a:prstGeom>
          <a:ln w="12700">
            <a:solidFill>
              <a:srgbClr val="14202B"/>
            </a:solidFill>
            <a:prstDash val="solid"/>
          </a:ln>
        </p:spPr>
      </p:sp>
      <p:sp>
        <p:nvSpPr>
          <p:cNvPr id="42" name="Text 40"/>
          <p:cNvSpPr txBox="1"/>
          <p:nvPr/>
        </p:nvSpPr>
        <p:spPr>
          <a:xfrm>
            <a:off x="6233008" y="1143000"/>
            <a:ext cx="5766664" cy="228600"/>
          </a:xfrm>
          <a:prstGeom prst="rect">
            <a:avLst/>
          </a:prstGeom>
          <a:noFill/>
          <a:ln/>
        </p:spPr>
        <p:txBody>
          <a:bodyPr wrap="square" lIns="0" tIns="0" rIns="0" bIns="0" rtlCol="0" anchor="t"/>
          <a:lstStyle/>
          <a:p>
            <a:pPr algn="l" indent="0" marL="0">
              <a:buNone/>
            </a:pPr>
            <a:r>
              <a:rPr lang="en-US" sz="1200" dirty="0">
                <a:solidFill>
                  <a:srgbClr val="1D4F91"/>
                </a:solidFill>
                <a:latin typeface="Consolas" pitchFamily="34" charset="0"/>
                <a:ea typeface="Consolas" pitchFamily="34" charset="-122"/>
                <a:cs typeface="Consolas" pitchFamily="34" charset="-120"/>
              </a:rPr>
              <a:t>PASS 2 OCH 3 · SKRIVPASSET</a:t>
            </a:r>
            <a:endParaRPr lang="en-US" sz="1200" dirty="0"/>
          </a:p>
        </p:txBody>
      </p:sp>
      <p:sp>
        <p:nvSpPr>
          <p:cNvPr id="43" name="Shape 41"/>
          <p:cNvSpPr/>
          <p:nvPr/>
        </p:nvSpPr>
        <p:spPr>
          <a:xfrm>
            <a:off x="6233008" y="1417320"/>
            <a:ext cx="5766664" cy="292608"/>
          </a:xfrm>
          <a:prstGeom prst="rect">
            <a:avLst/>
          </a:prstGeom>
          <a:solidFill>
            <a:srgbClr val="14202B"/>
          </a:solidFill>
          <a:ln w="12700">
            <a:solidFill>
              <a:srgbClr val="14202B"/>
            </a:solidFill>
            <a:prstDash val="solid"/>
          </a:ln>
        </p:spPr>
      </p:sp>
      <p:sp>
        <p:nvSpPr>
          <p:cNvPr id="44" name="Text 42"/>
          <p:cNvSpPr txBox="1"/>
          <p:nvPr/>
        </p:nvSpPr>
        <p:spPr>
          <a:xfrm>
            <a:off x="6306160" y="1472184"/>
            <a:ext cx="1812493"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Del</a:t>
            </a:r>
            <a:endParaRPr lang="en-US" sz="1050" dirty="0"/>
          </a:p>
        </p:txBody>
      </p:sp>
      <p:sp>
        <p:nvSpPr>
          <p:cNvPr id="45" name="Text 43"/>
          <p:cNvSpPr txBox="1"/>
          <p:nvPr/>
        </p:nvSpPr>
        <p:spPr>
          <a:xfrm>
            <a:off x="8228381" y="1472184"/>
            <a:ext cx="3734714"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Du säger</a:t>
            </a:r>
            <a:endParaRPr lang="en-US" sz="1050" dirty="0"/>
          </a:p>
        </p:txBody>
      </p:sp>
      <p:sp>
        <p:nvSpPr>
          <p:cNvPr id="46" name="Shape 44"/>
          <p:cNvSpPr/>
          <p:nvPr/>
        </p:nvSpPr>
        <p:spPr>
          <a:xfrm>
            <a:off x="6233008" y="1709928"/>
            <a:ext cx="5766664" cy="9144"/>
          </a:xfrm>
          <a:prstGeom prst="rect">
            <a:avLst/>
          </a:prstGeom>
          <a:solidFill>
            <a:srgbClr val="E1E6EB"/>
          </a:solidFill>
          <a:ln w="12700">
            <a:solidFill>
              <a:srgbClr val="E1E6EB"/>
            </a:solidFill>
            <a:prstDash val="solid"/>
          </a:ln>
        </p:spPr>
      </p:sp>
      <p:sp>
        <p:nvSpPr>
          <p:cNvPr id="47" name="Text 45"/>
          <p:cNvSpPr txBox="1"/>
          <p:nvPr/>
        </p:nvSpPr>
        <p:spPr>
          <a:xfrm>
            <a:off x="6306160" y="1764792"/>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Ordstarten</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0–⁠5 min</a:t>
            </a:r>
            <a:endParaRPr lang="en-US" sz="1100" dirty="0"/>
          </a:p>
        </p:txBody>
      </p:sp>
      <p:sp>
        <p:nvSpPr>
          <p:cNvPr id="48" name="Shape 46"/>
          <p:cNvSpPr/>
          <p:nvPr/>
        </p:nvSpPr>
        <p:spPr>
          <a:xfrm>
            <a:off x="8155229" y="1709928"/>
            <a:ext cx="9144" cy="458978"/>
          </a:xfrm>
          <a:prstGeom prst="rect">
            <a:avLst/>
          </a:prstGeom>
          <a:solidFill>
            <a:srgbClr val="E1E6EB"/>
          </a:solidFill>
          <a:ln w="12700">
            <a:solidFill>
              <a:srgbClr val="E1E6EB"/>
            </a:solidFill>
            <a:prstDash val="solid"/>
          </a:ln>
        </p:spPr>
      </p:sp>
      <p:sp>
        <p:nvSpPr>
          <p:cNvPr id="49" name="Text 47"/>
          <p:cNvSpPr txBox="1"/>
          <p:nvPr/>
        </p:nvSpPr>
        <p:spPr>
          <a:xfrm>
            <a:off x="8228381" y="1764792"/>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”Skriv av ordet och ta stegen.”</a:t>
            </a:r>
            <a:endParaRPr lang="en-US" sz="1100" dirty="0"/>
          </a:p>
          <a:p>
            <a:pPr algn="l" indent="0" marL="0">
              <a:buNone/>
            </a:pPr>
            <a:r>
              <a:rPr lang="en-US" sz="1100" dirty="0">
                <a:solidFill>
                  <a:srgbClr val="14202B"/>
                </a:solidFill>
                <a:latin typeface="Calibri" pitchFamily="34" charset="0"/>
                <a:ea typeface="Calibri" pitchFamily="34" charset="-122"/>
                <a:cs typeface="Calibri" pitchFamily="34" charset="-120"/>
              </a:rPr>
              <a:t>”Vad betyder det? Börja bakifrån.”</a:t>
            </a:r>
            <a:endParaRPr lang="en-US" sz="1100" dirty="0"/>
          </a:p>
        </p:txBody>
      </p:sp>
      <p:sp>
        <p:nvSpPr>
          <p:cNvPr id="50" name="Shape 48"/>
          <p:cNvSpPr/>
          <p:nvPr/>
        </p:nvSpPr>
        <p:spPr>
          <a:xfrm>
            <a:off x="6233008" y="2168906"/>
            <a:ext cx="5766664" cy="458978"/>
          </a:xfrm>
          <a:prstGeom prst="rect">
            <a:avLst/>
          </a:prstGeom>
          <a:solidFill>
            <a:srgbClr val="F8FAFC"/>
          </a:solidFill>
          <a:ln w="12700">
            <a:solidFill>
              <a:srgbClr val="F8FAFC"/>
            </a:solidFill>
            <a:prstDash val="solid"/>
          </a:ln>
        </p:spPr>
      </p:sp>
      <p:sp>
        <p:nvSpPr>
          <p:cNvPr id="51" name="Shape 49"/>
          <p:cNvSpPr/>
          <p:nvPr/>
        </p:nvSpPr>
        <p:spPr>
          <a:xfrm>
            <a:off x="6233008" y="2168906"/>
            <a:ext cx="5766664" cy="9144"/>
          </a:xfrm>
          <a:prstGeom prst="rect">
            <a:avLst/>
          </a:prstGeom>
          <a:solidFill>
            <a:srgbClr val="E1E6EB"/>
          </a:solidFill>
          <a:ln w="12700">
            <a:solidFill>
              <a:srgbClr val="E1E6EB"/>
            </a:solidFill>
            <a:prstDash val="solid"/>
          </a:ln>
        </p:spPr>
      </p:sp>
      <p:sp>
        <p:nvSpPr>
          <p:cNvPr id="52" name="Text 50"/>
          <p:cNvSpPr txBox="1"/>
          <p:nvPr/>
        </p:nvSpPr>
        <p:spPr>
          <a:xfrm>
            <a:off x="6306160" y="2223770"/>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Förlagan</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5–⁠15 min</a:t>
            </a:r>
            <a:endParaRPr lang="en-US" sz="1100" dirty="0"/>
          </a:p>
        </p:txBody>
      </p:sp>
      <p:sp>
        <p:nvSpPr>
          <p:cNvPr id="53" name="Shape 51"/>
          <p:cNvSpPr/>
          <p:nvPr/>
        </p:nvSpPr>
        <p:spPr>
          <a:xfrm>
            <a:off x="8155229" y="2168906"/>
            <a:ext cx="9144" cy="458978"/>
          </a:xfrm>
          <a:prstGeom prst="rect">
            <a:avLst/>
          </a:prstGeom>
          <a:solidFill>
            <a:srgbClr val="E1E6EB"/>
          </a:solidFill>
          <a:ln w="12700">
            <a:solidFill>
              <a:srgbClr val="E1E6EB"/>
            </a:solidFill>
            <a:prstDash val="solid"/>
          </a:ln>
        </p:spPr>
      </p:sp>
      <p:sp>
        <p:nvSpPr>
          <p:cNvPr id="54" name="Text 52"/>
          <p:cNvSpPr txBox="1"/>
          <p:nvPr/>
        </p:nvSpPr>
        <p:spPr>
          <a:xfrm>
            <a:off x="8228381" y="2223770"/>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”Var slutar början?”</a:t>
            </a:r>
            <a:endParaRPr lang="en-US" sz="1100" dirty="0"/>
          </a:p>
          <a:p>
            <a:pPr algn="l" indent="0" marL="0">
              <a:buNone/>
            </a:pPr>
            <a:r>
              <a:rPr lang="en-US" sz="1100" dirty="0">
                <a:solidFill>
                  <a:srgbClr val="14202B"/>
                </a:solidFill>
                <a:latin typeface="Calibri" pitchFamily="34" charset="0"/>
                <a:ea typeface="Calibri" pitchFamily="34" charset="-122"/>
                <a:cs typeface="Calibri" pitchFamily="34" charset="-120"/>
              </a:rPr>
              <a:t>”Vad gör den här ramen för läsaren?”</a:t>
            </a:r>
            <a:endParaRPr lang="en-US" sz="1100" dirty="0"/>
          </a:p>
        </p:txBody>
      </p:sp>
      <p:sp>
        <p:nvSpPr>
          <p:cNvPr id="55" name="Shape 53"/>
          <p:cNvSpPr/>
          <p:nvPr/>
        </p:nvSpPr>
        <p:spPr>
          <a:xfrm>
            <a:off x="6233008" y="2627884"/>
            <a:ext cx="5766664" cy="9144"/>
          </a:xfrm>
          <a:prstGeom prst="rect">
            <a:avLst/>
          </a:prstGeom>
          <a:solidFill>
            <a:srgbClr val="E1E6EB"/>
          </a:solidFill>
          <a:ln w="12700">
            <a:solidFill>
              <a:srgbClr val="E1E6EB"/>
            </a:solidFill>
            <a:prstDash val="solid"/>
          </a:ln>
        </p:spPr>
      </p:sp>
      <p:sp>
        <p:nvSpPr>
          <p:cNvPr id="56" name="Text 54"/>
          <p:cNvSpPr txBox="1"/>
          <p:nvPr/>
        </p:nvSpPr>
        <p:spPr>
          <a:xfrm>
            <a:off x="6306160" y="2682748"/>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Din text</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15–⁠25 min</a:t>
            </a:r>
            <a:endParaRPr lang="en-US" sz="1100" dirty="0"/>
          </a:p>
        </p:txBody>
      </p:sp>
      <p:sp>
        <p:nvSpPr>
          <p:cNvPr id="57" name="Shape 55"/>
          <p:cNvSpPr/>
          <p:nvPr/>
        </p:nvSpPr>
        <p:spPr>
          <a:xfrm>
            <a:off x="8155229" y="2627884"/>
            <a:ext cx="9144" cy="458978"/>
          </a:xfrm>
          <a:prstGeom prst="rect">
            <a:avLst/>
          </a:prstGeom>
          <a:solidFill>
            <a:srgbClr val="E1E6EB"/>
          </a:solidFill>
          <a:ln w="12700">
            <a:solidFill>
              <a:srgbClr val="E1E6EB"/>
            </a:solidFill>
            <a:prstDash val="solid"/>
          </a:ln>
        </p:spPr>
      </p:sp>
      <p:sp>
        <p:nvSpPr>
          <p:cNvPr id="58" name="Text 56"/>
          <p:cNvSpPr txBox="1"/>
          <p:nvPr/>
        </p:nvSpPr>
        <p:spPr>
          <a:xfrm>
            <a:off x="8228381" y="2682748"/>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”Vad måste vi börja med?”</a:t>
            </a:r>
            <a:endParaRPr lang="en-US" sz="1100" dirty="0"/>
          </a:p>
          <a:p>
            <a:pPr algn="l" indent="0" marL="0">
              <a:buNone/>
            </a:pPr>
            <a:r>
              <a:rPr lang="en-US" sz="1100" dirty="0">
                <a:solidFill>
                  <a:srgbClr val="14202B"/>
                </a:solidFill>
                <a:latin typeface="Calibri" pitchFamily="34" charset="0"/>
                <a:ea typeface="Calibri" pitchFamily="34" charset="-122"/>
                <a:cs typeface="Calibri" pitchFamily="34" charset="-120"/>
              </a:rPr>
              <a:t>”Vilket långt ord passar här?”</a:t>
            </a:r>
            <a:endParaRPr lang="en-US" sz="1100" dirty="0"/>
          </a:p>
        </p:txBody>
      </p:sp>
      <p:sp>
        <p:nvSpPr>
          <p:cNvPr id="59" name="Shape 57"/>
          <p:cNvSpPr/>
          <p:nvPr/>
        </p:nvSpPr>
        <p:spPr>
          <a:xfrm>
            <a:off x="6233008" y="3086862"/>
            <a:ext cx="5766664" cy="458978"/>
          </a:xfrm>
          <a:prstGeom prst="rect">
            <a:avLst/>
          </a:prstGeom>
          <a:solidFill>
            <a:srgbClr val="F8FAFC"/>
          </a:solidFill>
          <a:ln w="12700">
            <a:solidFill>
              <a:srgbClr val="F8FAFC"/>
            </a:solidFill>
            <a:prstDash val="solid"/>
          </a:ln>
        </p:spPr>
      </p:sp>
      <p:sp>
        <p:nvSpPr>
          <p:cNvPr id="60" name="Shape 58"/>
          <p:cNvSpPr/>
          <p:nvPr/>
        </p:nvSpPr>
        <p:spPr>
          <a:xfrm>
            <a:off x="6233008" y="3086862"/>
            <a:ext cx="5766664" cy="9144"/>
          </a:xfrm>
          <a:prstGeom prst="rect">
            <a:avLst/>
          </a:prstGeom>
          <a:solidFill>
            <a:srgbClr val="E1E6EB"/>
          </a:solidFill>
          <a:ln w="12700">
            <a:solidFill>
              <a:srgbClr val="E1E6EB"/>
            </a:solidFill>
            <a:prstDash val="solid"/>
          </a:ln>
        </p:spPr>
      </p:sp>
      <p:sp>
        <p:nvSpPr>
          <p:cNvPr id="61" name="Text 59"/>
          <p:cNvSpPr txBox="1"/>
          <p:nvPr/>
        </p:nvSpPr>
        <p:spPr>
          <a:xfrm>
            <a:off x="6306160" y="3141726"/>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Skriva</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25–⁠50 min</a:t>
            </a:r>
            <a:endParaRPr lang="en-US" sz="1100" dirty="0"/>
          </a:p>
        </p:txBody>
      </p:sp>
      <p:sp>
        <p:nvSpPr>
          <p:cNvPr id="62" name="Shape 60"/>
          <p:cNvSpPr/>
          <p:nvPr/>
        </p:nvSpPr>
        <p:spPr>
          <a:xfrm>
            <a:off x="8155229" y="3086862"/>
            <a:ext cx="9144" cy="458978"/>
          </a:xfrm>
          <a:prstGeom prst="rect">
            <a:avLst/>
          </a:prstGeom>
          <a:solidFill>
            <a:srgbClr val="E1E6EB"/>
          </a:solidFill>
          <a:ln w="12700">
            <a:solidFill>
              <a:srgbClr val="E1E6EB"/>
            </a:solidFill>
            <a:prstDash val="solid"/>
          </a:ln>
        </p:spPr>
      </p:sp>
      <p:sp>
        <p:nvSpPr>
          <p:cNvPr id="63" name="Text 61"/>
          <p:cNvSpPr txBox="1"/>
          <p:nvPr/>
        </p:nvSpPr>
        <p:spPr>
          <a:xfrm>
            <a:off x="8228381" y="3141726"/>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”Säg meningen innan ni skriver den.”</a:t>
            </a:r>
            <a:endParaRPr lang="en-US" sz="1100" dirty="0"/>
          </a:p>
          <a:p>
            <a:pPr algn="l" indent="0" marL="0">
              <a:buNone/>
            </a:pPr>
            <a:r>
              <a:rPr lang="en-US" sz="1100" dirty="0">
                <a:solidFill>
                  <a:srgbClr val="14202B"/>
                </a:solidFill>
                <a:latin typeface="Calibri" pitchFamily="34" charset="0"/>
                <a:ea typeface="Calibri" pitchFamily="34" charset="-122"/>
                <a:cs typeface="Calibri" pitchFamily="34" charset="-120"/>
              </a:rPr>
              <a:t>”Säg delarna och skriv en del i taget.”</a:t>
            </a:r>
            <a:endParaRPr lang="en-US" sz="1100" dirty="0"/>
          </a:p>
        </p:txBody>
      </p:sp>
      <p:sp>
        <p:nvSpPr>
          <p:cNvPr id="64" name="Shape 62"/>
          <p:cNvSpPr/>
          <p:nvPr/>
        </p:nvSpPr>
        <p:spPr>
          <a:xfrm>
            <a:off x="6233008" y="3545840"/>
            <a:ext cx="5766664" cy="9144"/>
          </a:xfrm>
          <a:prstGeom prst="rect">
            <a:avLst/>
          </a:prstGeom>
          <a:solidFill>
            <a:srgbClr val="E1E6EB"/>
          </a:solidFill>
          <a:ln w="12700">
            <a:solidFill>
              <a:srgbClr val="E1E6EB"/>
            </a:solidFill>
            <a:prstDash val="solid"/>
          </a:ln>
        </p:spPr>
      </p:sp>
      <p:sp>
        <p:nvSpPr>
          <p:cNvPr id="65" name="Text 63"/>
          <p:cNvSpPr txBox="1"/>
          <p:nvPr/>
        </p:nvSpPr>
        <p:spPr>
          <a:xfrm>
            <a:off x="6306160" y="3600704"/>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Läsa upp</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50–⁠60 min</a:t>
            </a:r>
            <a:endParaRPr lang="en-US" sz="1100" dirty="0"/>
          </a:p>
        </p:txBody>
      </p:sp>
      <p:sp>
        <p:nvSpPr>
          <p:cNvPr id="66" name="Shape 64"/>
          <p:cNvSpPr/>
          <p:nvPr/>
        </p:nvSpPr>
        <p:spPr>
          <a:xfrm>
            <a:off x="8155229" y="3545840"/>
            <a:ext cx="9144" cy="458978"/>
          </a:xfrm>
          <a:prstGeom prst="rect">
            <a:avLst/>
          </a:prstGeom>
          <a:solidFill>
            <a:srgbClr val="E1E6EB"/>
          </a:solidFill>
          <a:ln w="12700">
            <a:solidFill>
              <a:srgbClr val="E1E6EB"/>
            </a:solidFill>
            <a:prstDash val="solid"/>
          </a:ln>
        </p:spPr>
      </p:sp>
      <p:sp>
        <p:nvSpPr>
          <p:cNvPr id="67" name="Text 65"/>
          <p:cNvSpPr txBox="1"/>
          <p:nvPr/>
        </p:nvSpPr>
        <p:spPr>
          <a:xfrm>
            <a:off x="8228381" y="3600704"/>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”Vad vill ni veta mer om?”</a:t>
            </a:r>
            <a:endParaRPr lang="en-US" sz="1100" dirty="0"/>
          </a:p>
          <a:p>
            <a:pPr algn="l" indent="0" marL="0">
              <a:buNone/>
            </a:pPr>
            <a:r>
              <a:rPr lang="en-US" sz="1100" dirty="0">
                <a:solidFill>
                  <a:srgbClr val="14202B"/>
                </a:solidFill>
                <a:latin typeface="Calibri" pitchFamily="34" charset="0"/>
                <a:ea typeface="Calibri" pitchFamily="34" charset="-122"/>
                <a:cs typeface="Calibri" pitchFamily="34" charset="-120"/>
              </a:rPr>
              <a:t>”Vilket långt ord hörde ni?”</a:t>
            </a:r>
            <a:endParaRPr lang="en-US" sz="1100" dirty="0"/>
          </a:p>
        </p:txBody>
      </p:sp>
      <p:sp>
        <p:nvSpPr>
          <p:cNvPr id="68" name="Shape 66"/>
          <p:cNvSpPr/>
          <p:nvPr/>
        </p:nvSpPr>
        <p:spPr>
          <a:xfrm>
            <a:off x="6233008" y="1417320"/>
            <a:ext cx="5766664" cy="2587498"/>
          </a:xfrm>
          <a:prstGeom prst="rect">
            <a:avLst/>
          </a:prstGeom>
          <a:ln w="12700">
            <a:solidFill>
              <a:srgbClr val="14202B"/>
            </a:solidFill>
            <a:prstDash val="solid"/>
          </a:ln>
        </p:spPr>
      </p:sp>
      <p:sp>
        <p:nvSpPr>
          <p:cNvPr id="69" name="Shape 67"/>
          <p:cNvSpPr/>
          <p:nvPr/>
        </p:nvSpPr>
        <p:spPr>
          <a:xfrm>
            <a:off x="6233008" y="4141978"/>
            <a:ext cx="5766664" cy="845820"/>
          </a:xfrm>
          <a:prstGeom prst="rect">
            <a:avLst/>
          </a:prstGeom>
          <a:solidFill>
            <a:srgbClr val="FBF3E4"/>
          </a:solidFill>
          <a:ln w="12700">
            <a:solidFill>
              <a:srgbClr val="FBF3E4"/>
            </a:solidFill>
            <a:prstDash val="solid"/>
          </a:ln>
        </p:spPr>
      </p:sp>
      <p:sp>
        <p:nvSpPr>
          <p:cNvPr id="70" name="Shape 68"/>
          <p:cNvSpPr/>
          <p:nvPr/>
        </p:nvSpPr>
        <p:spPr>
          <a:xfrm>
            <a:off x="6233008" y="4141978"/>
            <a:ext cx="36576" cy="845820"/>
          </a:xfrm>
          <a:prstGeom prst="rect">
            <a:avLst/>
          </a:prstGeom>
          <a:solidFill>
            <a:srgbClr val="8A5A1E"/>
          </a:solidFill>
          <a:ln w="12700">
            <a:solidFill>
              <a:srgbClr val="8A5A1E"/>
            </a:solidFill>
            <a:prstDash val="solid"/>
          </a:ln>
        </p:spPr>
      </p:sp>
      <p:sp>
        <p:nvSpPr>
          <p:cNvPr id="71" name="Text 69"/>
          <p:cNvSpPr txBox="1"/>
          <p:nvPr/>
        </p:nvSpPr>
        <p:spPr>
          <a:xfrm>
            <a:off x="6425032" y="4251706"/>
            <a:ext cx="5400904" cy="626364"/>
          </a:xfrm>
          <a:prstGeom prst="rect">
            <a:avLst/>
          </a:prstGeom>
          <a:noFill/>
          <a:ln/>
        </p:spPr>
        <p:txBody>
          <a:bodyPr wrap="square" lIns="0" tIns="0" rIns="0" bIns="0" rtlCol="0" anchor="ctr"/>
          <a:lstStyle/>
          <a:p>
            <a:pPr algn="l" indent="0" marL="0">
              <a:buNone/>
            </a:pPr>
            <a:r>
              <a:rPr lang="en-US" sz="1200" dirty="0">
                <a:solidFill>
                  <a:srgbClr val="14202B"/>
                </a:solidFill>
                <a:latin typeface="Calibri" pitchFamily="34" charset="0"/>
                <a:ea typeface="Calibri" pitchFamily="34" charset="-122"/>
                <a:cs typeface="Calibri" pitchFamily="34" charset="-120"/>
              </a:rPr>
              <a:t>I pass 2 börjar texten, och i pass 3 blir den klar. I vecka 8 är pass 3 tidningens pass. Har gruppen bara två pass en vecka, tar ni ordpasset och ett skrivpass.</a:t>
            </a:r>
            <a:endParaRPr lang="en-US" sz="1200" dirty="0"/>
          </a:p>
        </p:txBody>
      </p:sp>
      <p:sp>
        <p:nvSpPr>
          <p:cNvPr id="72" name="Text 70"/>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niclasfohlin.se/stodundervisning/ordverkstad-i-grupp/lathund</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Vad du behöver för kursen</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MATERIAL · 4/4</a:t>
            </a:r>
            <a:endParaRPr lang="en-US" sz="1275" dirty="0"/>
          </a:p>
        </p:txBody>
      </p:sp>
      <p:sp>
        <p:nvSpPr>
          <p:cNvPr id="6" name="Shape 4"/>
          <p:cNvSpPr/>
          <p:nvPr/>
        </p:nvSpPr>
        <p:spPr>
          <a:xfrm>
            <a:off x="0" y="603504"/>
            <a:ext cx="12191695" cy="1143000"/>
          </a:xfrm>
          <a:prstGeom prst="rect">
            <a:avLst/>
          </a:prstGeom>
          <a:solidFill>
            <a:srgbClr val="F3F6FA"/>
          </a:solidFill>
          <a:ln w="12700">
            <a:solidFill>
              <a:srgbClr val="F3F6FA"/>
            </a:solidFill>
            <a:prstDash val="solid"/>
          </a:ln>
        </p:spPr>
      </p:sp>
      <p:sp>
        <p:nvSpPr>
          <p:cNvPr id="7" name="Shape 5"/>
          <p:cNvSpPr/>
          <p:nvPr/>
        </p:nvSpPr>
        <p:spPr>
          <a:xfrm>
            <a:off x="0" y="1728216"/>
            <a:ext cx="12191695" cy="18288"/>
          </a:xfrm>
          <a:prstGeom prst="rect">
            <a:avLst/>
          </a:prstGeom>
          <a:solidFill>
            <a:srgbClr val="14202B"/>
          </a:solidFill>
          <a:ln w="12700">
            <a:solidFill>
              <a:srgbClr val="14202B"/>
            </a:solidFill>
            <a:prstDash val="solid"/>
          </a:ln>
        </p:spPr>
      </p:sp>
      <p:sp>
        <p:nvSpPr>
          <p:cNvPr id="8" name="Text 6"/>
          <p:cNvSpPr txBox="1"/>
          <p:nvPr/>
        </p:nvSpPr>
        <p:spPr>
          <a:xfrm>
            <a:off x="420624"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ORDKRAV 1</a:t>
            </a:r>
            <a:endParaRPr lang="en-US" sz="1200" dirty="0"/>
          </a:p>
        </p:txBody>
      </p:sp>
      <p:sp>
        <p:nvSpPr>
          <p:cNvPr id="9" name="Text 7"/>
          <p:cNvSpPr txBox="1"/>
          <p:nvPr/>
        </p:nvSpPr>
        <p:spPr>
          <a:xfrm>
            <a:off x="420624"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Ord eleven har hört</a:t>
            </a:r>
            <a:endParaRPr lang="en-US" sz="1425" dirty="0"/>
          </a:p>
        </p:txBody>
      </p:sp>
      <p:sp>
        <p:nvSpPr>
          <p:cNvPr id="10" name="Text 8"/>
          <p:cNvSpPr txBox="1"/>
          <p:nvPr/>
        </p:nvSpPr>
        <p:spPr>
          <a:xfrm>
            <a:off x="420624"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Eleven känner ordet när hen säger det, så att steg 3 och 4 går</a:t>
            </a:r>
            <a:endParaRPr lang="en-US" sz="1200" dirty="0"/>
          </a:p>
        </p:txBody>
      </p:sp>
      <p:sp>
        <p:nvSpPr>
          <p:cNvPr id="11" name="Shape 9"/>
          <p:cNvSpPr/>
          <p:nvPr/>
        </p:nvSpPr>
        <p:spPr>
          <a:xfrm>
            <a:off x="4106570" y="603504"/>
            <a:ext cx="9144" cy="1124712"/>
          </a:xfrm>
          <a:prstGeom prst="rect">
            <a:avLst/>
          </a:prstGeom>
          <a:solidFill>
            <a:srgbClr val="E1E6EB"/>
          </a:solidFill>
          <a:ln w="12700">
            <a:solidFill>
              <a:srgbClr val="E1E6EB"/>
            </a:solidFill>
            <a:prstDash val="solid"/>
          </a:ln>
        </p:spPr>
      </p:sp>
      <p:sp>
        <p:nvSpPr>
          <p:cNvPr id="12" name="Text 10"/>
          <p:cNvSpPr txBox="1"/>
          <p:nvPr/>
        </p:nvSpPr>
        <p:spPr>
          <a:xfrm>
            <a:off x="4344314"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ORDKRAV 2</a:t>
            </a:r>
            <a:endParaRPr lang="en-US" sz="1200" dirty="0"/>
          </a:p>
        </p:txBody>
      </p:sp>
      <p:sp>
        <p:nvSpPr>
          <p:cNvPr id="13" name="Text 11"/>
          <p:cNvSpPr txBox="1"/>
          <p:nvPr/>
        </p:nvSpPr>
        <p:spPr>
          <a:xfrm>
            <a:off x="4344314"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Delar som syns</a:t>
            </a:r>
            <a:endParaRPr lang="en-US" sz="1425" dirty="0"/>
          </a:p>
        </p:txBody>
      </p:sp>
      <p:sp>
        <p:nvSpPr>
          <p:cNvPr id="14" name="Text 12"/>
          <p:cNvSpPr txBox="1"/>
          <p:nvPr/>
        </p:nvSpPr>
        <p:spPr>
          <a:xfrm>
            <a:off x="4344314"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Delarna går att se och höra och betyder något, som cykel och hjälm</a:t>
            </a:r>
            <a:endParaRPr lang="en-US" sz="1200" dirty="0"/>
          </a:p>
        </p:txBody>
      </p:sp>
      <p:sp>
        <p:nvSpPr>
          <p:cNvPr id="15" name="Shape 13"/>
          <p:cNvSpPr/>
          <p:nvPr/>
        </p:nvSpPr>
        <p:spPr>
          <a:xfrm>
            <a:off x="8030261" y="603504"/>
            <a:ext cx="9144" cy="1124712"/>
          </a:xfrm>
          <a:prstGeom prst="rect">
            <a:avLst/>
          </a:prstGeom>
          <a:solidFill>
            <a:srgbClr val="E1E6EB"/>
          </a:solidFill>
          <a:ln w="12700">
            <a:solidFill>
              <a:srgbClr val="E1E6EB"/>
            </a:solidFill>
            <a:prstDash val="solid"/>
          </a:ln>
        </p:spPr>
      </p:sp>
      <p:sp>
        <p:nvSpPr>
          <p:cNvPr id="16" name="Text 14"/>
          <p:cNvSpPr txBox="1"/>
          <p:nvPr/>
        </p:nvSpPr>
        <p:spPr>
          <a:xfrm>
            <a:off x="8268005"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ORDKRAV 3</a:t>
            </a:r>
            <a:endParaRPr lang="en-US" sz="1200" dirty="0"/>
          </a:p>
        </p:txBody>
      </p:sp>
      <p:sp>
        <p:nvSpPr>
          <p:cNvPr id="17" name="Text 15"/>
          <p:cNvSpPr txBox="1"/>
          <p:nvPr/>
        </p:nvSpPr>
        <p:spPr>
          <a:xfrm>
            <a:off x="8268005"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Veckans del</a:t>
            </a:r>
            <a:endParaRPr lang="en-US" sz="1425" dirty="0"/>
          </a:p>
        </p:txBody>
      </p:sp>
      <p:sp>
        <p:nvSpPr>
          <p:cNvPr id="18" name="Text 16"/>
          <p:cNvSpPr txBox="1"/>
          <p:nvPr/>
        </p:nvSpPr>
        <p:spPr>
          <a:xfrm>
            <a:off x="8268005"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Ordet har veckans del, och gärna en del från en tidigare vecka</a:t>
            </a:r>
            <a:endParaRPr lang="en-US" sz="1200" dirty="0"/>
          </a:p>
        </p:txBody>
      </p:sp>
      <p:sp>
        <p:nvSpPr>
          <p:cNvPr id="19" name="Shape 17"/>
          <p:cNvSpPr/>
          <p:nvPr/>
        </p:nvSpPr>
        <p:spPr>
          <a:xfrm>
            <a:off x="6345936" y="1746504"/>
            <a:ext cx="18288" cy="4910328"/>
          </a:xfrm>
          <a:prstGeom prst="rect">
            <a:avLst/>
          </a:prstGeom>
          <a:solidFill>
            <a:srgbClr val="14202B"/>
          </a:solidFill>
          <a:ln w="12700">
            <a:solidFill>
              <a:srgbClr val="14202B"/>
            </a:solidFill>
            <a:prstDash val="solid"/>
          </a:ln>
        </p:spPr>
      </p:sp>
      <p:sp>
        <p:nvSpPr>
          <p:cNvPr id="20" name="Text 18"/>
          <p:cNvSpPr txBox="1"/>
          <p:nvPr/>
        </p:nvSpPr>
        <p:spPr>
          <a:xfrm>
            <a:off x="420624" y="1892808"/>
            <a:ext cx="576072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VAR MATERIALET FINNS</a:t>
            </a:r>
            <a:endParaRPr lang="en-US" sz="1200" dirty="0"/>
          </a:p>
        </p:txBody>
      </p:sp>
      <p:sp>
        <p:nvSpPr>
          <p:cNvPr id="21" name="Text 19"/>
          <p:cNvSpPr txBox="1"/>
          <p:nvPr/>
        </p:nvSpPr>
        <p:spPr>
          <a:xfrm>
            <a:off x="420624" y="2157984"/>
            <a:ext cx="5669280" cy="462089"/>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Förlagorna och ordkorten.</a:t>
            </a:r>
            <a:pPr algn="l" indent="0" marL="0">
              <a:buNone/>
            </a:pPr>
            <a:r>
              <a:rPr lang="en-US" sz="1225" dirty="0">
                <a:solidFill>
                  <a:srgbClr val="14202B"/>
                </a:solidFill>
                <a:latin typeface="Calibri" pitchFamily="34" charset="0"/>
                <a:ea typeface="Calibri" pitchFamily="34" charset="-122"/>
                <a:cs typeface="Calibri" pitchFamily="34" charset="-120"/>
              </a:rPr>
              <a:t> En förlaga och en sida med kort står vid varje vecka under Kursens material.</a:t>
            </a:r>
            <a:endParaRPr lang="en-US" sz="1225" dirty="0"/>
          </a:p>
        </p:txBody>
      </p:sp>
      <p:sp>
        <p:nvSpPr>
          <p:cNvPr id="22" name="Text 20"/>
          <p:cNvSpPr txBox="1"/>
          <p:nvPr/>
        </p:nvSpPr>
        <p:spPr>
          <a:xfrm>
            <a:off x="420624" y="2674938"/>
            <a:ext cx="5669280" cy="462089"/>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Veckans sida.</a:t>
            </a:r>
            <a:pPr algn="l" indent="0" marL="0">
              <a:buNone/>
            </a:pPr>
            <a:r>
              <a:rPr lang="en-US" sz="1225" dirty="0">
                <a:solidFill>
                  <a:srgbClr val="14202B"/>
                </a:solidFill>
                <a:latin typeface="Calibri" pitchFamily="34" charset="0"/>
                <a:ea typeface="Calibri" pitchFamily="34" charset="-122"/>
                <a:cs typeface="Calibri" pitchFamily="34" charset="-120"/>
              </a:rPr>
              <a:t> Ordpasset, uppgiften, din text och skrivpassen står under Till läraren: veckorna.</a:t>
            </a:r>
            <a:endParaRPr lang="en-US" sz="1225" dirty="0"/>
          </a:p>
        </p:txBody>
      </p:sp>
      <p:sp>
        <p:nvSpPr>
          <p:cNvPr id="23" name="Text 21"/>
          <p:cNvSpPr txBox="1"/>
          <p:nvPr/>
        </p:nvSpPr>
        <p:spPr>
          <a:xfrm>
            <a:off x="420624" y="3191891"/>
            <a:ext cx="5669280" cy="656558"/>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Korten och bladen.</a:t>
            </a:r>
            <a:pPr algn="l" indent="0" marL="0">
              <a:buNone/>
            </a:pPr>
            <a:r>
              <a:rPr lang="en-US" sz="1225" dirty="0">
                <a:solidFill>
                  <a:srgbClr val="14202B"/>
                </a:solidFill>
                <a:latin typeface="Calibri" pitchFamily="34" charset="0"/>
                <a:ea typeface="Calibri" pitchFamily="34" charset="-122"/>
                <a:cs typeface="Calibri" pitchFamily="34" charset="-120"/>
              </a:rPr>
              <a:t> Korten Ett långt ord och Vi skriver i par, skrivplanen, tidningens sida, kartläggningen, protokollet och planschen Delarna står under Kursens material.</a:t>
            </a:r>
            <a:endParaRPr lang="en-US" sz="1225" dirty="0"/>
          </a:p>
        </p:txBody>
      </p:sp>
      <p:sp>
        <p:nvSpPr>
          <p:cNvPr id="24" name="Shape 22"/>
          <p:cNvSpPr/>
          <p:nvPr/>
        </p:nvSpPr>
        <p:spPr>
          <a:xfrm>
            <a:off x="420624" y="4690872"/>
            <a:ext cx="5641848" cy="1965960"/>
          </a:xfrm>
          <a:prstGeom prst="rect">
            <a:avLst/>
          </a:prstGeom>
          <a:solidFill>
            <a:srgbClr val="FFFFFF"/>
          </a:solidFill>
          <a:ln w="12700">
            <a:solidFill>
              <a:srgbClr val="14202B"/>
            </a:solidFill>
            <a:prstDash val="solid"/>
          </a:ln>
        </p:spPr>
      </p:sp>
      <p:sp>
        <p:nvSpPr>
          <p:cNvPr id="25" name="Shape 23"/>
          <p:cNvSpPr/>
          <p:nvPr/>
        </p:nvSpPr>
        <p:spPr>
          <a:xfrm>
            <a:off x="429768" y="4700016"/>
            <a:ext cx="5623560" cy="310896"/>
          </a:xfrm>
          <a:prstGeom prst="rect">
            <a:avLst/>
          </a:prstGeom>
          <a:solidFill>
            <a:srgbClr val="14202B"/>
          </a:solidFill>
          <a:ln w="12700">
            <a:solidFill>
              <a:srgbClr val="14202B"/>
            </a:solidFill>
            <a:prstDash val="solid"/>
          </a:ln>
        </p:spPr>
      </p:sp>
      <p:sp>
        <p:nvSpPr>
          <p:cNvPr id="26" name="Text 24"/>
          <p:cNvSpPr txBox="1"/>
          <p:nvPr/>
        </p:nvSpPr>
        <p:spPr>
          <a:xfrm>
            <a:off x="557784" y="4754880"/>
            <a:ext cx="5367528"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PÅ BORDET NÄR PASSET BÖRJAR</a:t>
            </a:r>
            <a:endParaRPr lang="en-US" sz="1200" dirty="0"/>
          </a:p>
        </p:txBody>
      </p:sp>
      <p:sp>
        <p:nvSpPr>
          <p:cNvPr id="27" name="Text 25"/>
          <p:cNvSpPr txBox="1"/>
          <p:nvPr/>
        </p:nvSpPr>
        <p:spPr>
          <a:xfrm>
            <a:off x="557784" y="511149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Förlagan och kortet Ett långt ord</a:t>
            </a:r>
            <a:endParaRPr lang="en-US" sz="1200" dirty="0"/>
          </a:p>
        </p:txBody>
      </p:sp>
      <p:sp>
        <p:nvSpPr>
          <p:cNvPr id="28" name="Text 26"/>
          <p:cNvSpPr txBox="1"/>
          <p:nvPr/>
        </p:nvSpPr>
        <p:spPr>
          <a:xfrm>
            <a:off x="3328416" y="511149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Ordkorten i kuvert per par i ordpasset</a:t>
            </a:r>
            <a:endParaRPr lang="en-US" sz="1200" dirty="0"/>
          </a:p>
        </p:txBody>
      </p:sp>
      <p:sp>
        <p:nvSpPr>
          <p:cNvPr id="29" name="Text 27"/>
          <p:cNvSpPr txBox="1"/>
          <p:nvPr/>
        </p:nvSpPr>
        <p:spPr>
          <a:xfrm>
            <a:off x="557784" y="561441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En miniwhiteboard, en whiteboardpenna och ett sudd per elev</a:t>
            </a:r>
            <a:endParaRPr lang="en-US" sz="1200" dirty="0"/>
          </a:p>
        </p:txBody>
      </p:sp>
      <p:sp>
        <p:nvSpPr>
          <p:cNvPr id="30" name="Text 28"/>
          <p:cNvSpPr txBox="1"/>
          <p:nvPr/>
        </p:nvSpPr>
        <p:spPr>
          <a:xfrm>
            <a:off x="3328416" y="561441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Skrivplanen och tidningens sida i skrivpassen</a:t>
            </a:r>
            <a:endParaRPr lang="en-US" sz="1200" dirty="0"/>
          </a:p>
        </p:txBody>
      </p:sp>
      <p:sp>
        <p:nvSpPr>
          <p:cNvPr id="31" name="Text 29"/>
          <p:cNvSpPr txBox="1"/>
          <p:nvPr/>
        </p:nvSpPr>
        <p:spPr>
          <a:xfrm>
            <a:off x="557784" y="611733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Kortet Vi skriver i par, i skrivpassen</a:t>
            </a:r>
            <a:endParaRPr lang="en-US" sz="1200" dirty="0"/>
          </a:p>
        </p:txBody>
      </p:sp>
      <p:sp>
        <p:nvSpPr>
          <p:cNvPr id="32" name="Text 30"/>
          <p:cNvSpPr txBox="1"/>
          <p:nvPr/>
        </p:nvSpPr>
        <p:spPr>
          <a:xfrm>
            <a:off x="3328416" y="611733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Vid tavlan: planschen Delarna, blädderblocket och datorn</a:t>
            </a:r>
            <a:endParaRPr lang="en-US" sz="1200" dirty="0"/>
          </a:p>
        </p:txBody>
      </p:sp>
      <p:sp>
        <p:nvSpPr>
          <p:cNvPr id="33" name="Shape 31"/>
          <p:cNvSpPr/>
          <p:nvPr/>
        </p:nvSpPr>
        <p:spPr>
          <a:xfrm>
            <a:off x="6647688" y="1892808"/>
            <a:ext cx="5120640" cy="2622296"/>
          </a:xfrm>
          <a:prstGeom prst="rect">
            <a:avLst/>
          </a:prstGeom>
          <a:solidFill>
            <a:srgbClr val="FFFFFF"/>
          </a:solidFill>
          <a:ln w="12700">
            <a:solidFill>
              <a:srgbClr val="14202B"/>
            </a:solidFill>
            <a:prstDash val="solid"/>
          </a:ln>
        </p:spPr>
      </p:sp>
      <p:sp>
        <p:nvSpPr>
          <p:cNvPr id="34" name="Shape 32"/>
          <p:cNvSpPr/>
          <p:nvPr/>
        </p:nvSpPr>
        <p:spPr>
          <a:xfrm>
            <a:off x="6656832" y="1901952"/>
            <a:ext cx="5102352" cy="310896"/>
          </a:xfrm>
          <a:prstGeom prst="rect">
            <a:avLst/>
          </a:prstGeom>
          <a:solidFill>
            <a:srgbClr val="14202B"/>
          </a:solidFill>
          <a:ln w="12700">
            <a:solidFill>
              <a:srgbClr val="14202B"/>
            </a:solidFill>
            <a:prstDash val="solid"/>
          </a:ln>
        </p:spPr>
      </p:sp>
      <p:sp>
        <p:nvSpPr>
          <p:cNvPr id="35" name="Text 33"/>
          <p:cNvSpPr txBox="1"/>
          <p:nvPr/>
        </p:nvSpPr>
        <p:spPr>
          <a:xfrm>
            <a:off x="6784848" y="1956816"/>
            <a:ext cx="4846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FÖRE FÖRSTA PASSET</a:t>
            </a:r>
            <a:endParaRPr lang="en-US" sz="1200" dirty="0"/>
          </a:p>
        </p:txBody>
      </p:sp>
      <p:sp>
        <p:nvSpPr>
          <p:cNvPr id="36" name="Text 34"/>
          <p:cNvSpPr txBox="1"/>
          <p:nvPr/>
        </p:nvSpPr>
        <p:spPr>
          <a:xfrm>
            <a:off x="6793992" y="2313432"/>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Gör kartläggningen veckan före kursen.</a:t>
            </a:r>
            <a:endParaRPr lang="en-US" sz="1100" dirty="0"/>
          </a:p>
        </p:txBody>
      </p:sp>
      <p:sp>
        <p:nvSpPr>
          <p:cNvPr id="37" name="Text 35"/>
          <p:cNvSpPr txBox="1"/>
          <p:nvPr/>
        </p:nvSpPr>
        <p:spPr>
          <a:xfrm>
            <a:off x="6793992" y="2578608"/>
            <a:ext cx="4937760"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Skriv ut förlagorna, ordkorten, kortet Ett långt ord, kortet Vi skriver i par och planschen Delarna, och lägg ordkorten i kuvert.</a:t>
            </a:r>
            <a:endParaRPr lang="en-US" sz="1100" dirty="0"/>
          </a:p>
        </p:txBody>
      </p:sp>
      <p:sp>
        <p:nvSpPr>
          <p:cNvPr id="38" name="Text 36"/>
          <p:cNvSpPr txBox="1"/>
          <p:nvPr/>
        </p:nvSpPr>
        <p:spPr>
          <a:xfrm>
            <a:off x="6793992" y="2964434"/>
            <a:ext cx="4937760"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Skriv ut skrivplanen och tidningens sida, och protokollets tre sidor och diplomet till varje elev.</a:t>
            </a:r>
            <a:endParaRPr lang="en-US" sz="1100" dirty="0"/>
          </a:p>
        </p:txBody>
      </p:sp>
      <p:sp>
        <p:nvSpPr>
          <p:cNvPr id="39" name="Text 37"/>
          <p:cNvSpPr txBox="1"/>
          <p:nvPr/>
        </p:nvSpPr>
        <p:spPr>
          <a:xfrm>
            <a:off x="6793992" y="3350260"/>
            <a:ext cx="4937760"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Skaffa miniwhiteboards, whiteboardpennor, sudd, blädderblock och mapp.</a:t>
            </a:r>
            <a:endParaRPr lang="en-US" sz="1100" dirty="0"/>
          </a:p>
        </p:txBody>
      </p:sp>
      <p:sp>
        <p:nvSpPr>
          <p:cNvPr id="40" name="Text 38"/>
          <p:cNvSpPr txBox="1"/>
          <p:nvPr/>
        </p:nvSpPr>
        <p:spPr>
          <a:xfrm>
            <a:off x="6793992" y="3736086"/>
            <a:ext cx="4937760"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Bestäm de fasta paren, den yngre klassen i vecka 2, den inbjudna läsaren i vecka 8 och gruppen som prövar vecka 7:s lek.</a:t>
            </a:r>
            <a:endParaRPr lang="en-US" sz="1100" dirty="0"/>
          </a:p>
        </p:txBody>
      </p:sp>
      <p:sp>
        <p:nvSpPr>
          <p:cNvPr id="41" name="Text 39"/>
          <p:cNvSpPr txBox="1"/>
          <p:nvPr/>
        </p:nvSpPr>
        <p:spPr>
          <a:xfrm>
            <a:off x="6793992" y="4121912"/>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Läs vecka 1 och skriv din text i förväg.</a:t>
            </a:r>
            <a:endParaRPr lang="en-US" sz="1100" dirty="0"/>
          </a:p>
        </p:txBody>
      </p:sp>
      <p:sp>
        <p:nvSpPr>
          <p:cNvPr id="42" name="Shape 40"/>
          <p:cNvSpPr/>
          <p:nvPr/>
        </p:nvSpPr>
        <p:spPr>
          <a:xfrm>
            <a:off x="6647688" y="4716272"/>
            <a:ext cx="5120640" cy="1940560"/>
          </a:xfrm>
          <a:prstGeom prst="rect">
            <a:avLst/>
          </a:prstGeom>
          <a:solidFill>
            <a:srgbClr val="FFFFFF"/>
          </a:solidFill>
          <a:ln w="12700">
            <a:solidFill>
              <a:srgbClr val="14202B"/>
            </a:solidFill>
            <a:prstDash val="solid"/>
          </a:ln>
        </p:spPr>
      </p:sp>
      <p:sp>
        <p:nvSpPr>
          <p:cNvPr id="43" name="Shape 41"/>
          <p:cNvSpPr/>
          <p:nvPr/>
        </p:nvSpPr>
        <p:spPr>
          <a:xfrm>
            <a:off x="6656832" y="4725416"/>
            <a:ext cx="5102352" cy="310896"/>
          </a:xfrm>
          <a:prstGeom prst="rect">
            <a:avLst/>
          </a:prstGeom>
          <a:solidFill>
            <a:srgbClr val="14202B"/>
          </a:solidFill>
          <a:ln w="12700">
            <a:solidFill>
              <a:srgbClr val="14202B"/>
            </a:solidFill>
            <a:prstDash val="solid"/>
          </a:ln>
        </p:spPr>
      </p:sp>
      <p:sp>
        <p:nvSpPr>
          <p:cNvPr id="44" name="Text 42"/>
          <p:cNvSpPr txBox="1"/>
          <p:nvPr/>
        </p:nvSpPr>
        <p:spPr>
          <a:xfrm>
            <a:off x="6784848" y="4780280"/>
            <a:ext cx="4846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UPPFÖLJNING</a:t>
            </a:r>
            <a:endParaRPr lang="en-US" sz="1200" dirty="0"/>
          </a:p>
        </p:txBody>
      </p:sp>
      <p:sp>
        <p:nvSpPr>
          <p:cNvPr id="45" name="Text 43"/>
          <p:cNvSpPr txBox="1"/>
          <p:nvPr/>
        </p:nvSpPr>
        <p:spPr>
          <a:xfrm>
            <a:off x="6793992" y="5136896"/>
            <a:ext cx="4846320" cy="246221"/>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Före kursen:</a:t>
            </a:r>
            <a:pPr algn="l" indent="0" marL="0">
              <a:buNone/>
            </a:pPr>
            <a:r>
              <a:rPr lang="en-US" sz="975" dirty="0">
                <a:solidFill>
                  <a:srgbClr val="14202B"/>
                </a:solidFill>
                <a:latin typeface="Calibri" pitchFamily="34" charset="0"/>
                <a:ea typeface="Calibri" pitchFamily="34" charset="-122"/>
                <a:cs typeface="Calibri" pitchFamily="34" charset="-120"/>
              </a:rPr>
              <a:t> Gör kartläggningen veckan före kursen.</a:t>
            </a:r>
            <a:endParaRPr lang="en-US" sz="975" dirty="0"/>
          </a:p>
        </p:txBody>
      </p:sp>
      <p:sp>
        <p:nvSpPr>
          <p:cNvPr id="46" name="Text 44"/>
          <p:cNvSpPr txBox="1"/>
          <p:nvPr/>
        </p:nvSpPr>
        <p:spPr>
          <a:xfrm>
            <a:off x="6793992" y="5437981"/>
            <a:ext cx="4846320" cy="246221"/>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Efter varje pass:</a:t>
            </a:r>
            <a:pPr algn="l" indent="0" marL="0">
              <a:buNone/>
            </a:pPr>
            <a:r>
              <a:rPr lang="en-US" sz="975" dirty="0">
                <a:solidFill>
                  <a:srgbClr val="14202B"/>
                </a:solidFill>
                <a:latin typeface="Calibri" pitchFamily="34" charset="0"/>
                <a:ea typeface="Calibri" pitchFamily="34" charset="-122"/>
                <a:cs typeface="Calibri" pitchFamily="34" charset="-120"/>
              </a:rPr>
              <a:t> Skriv i protokollet.</a:t>
            </a:r>
            <a:endParaRPr lang="en-US" sz="975" dirty="0"/>
          </a:p>
        </p:txBody>
      </p:sp>
      <p:sp>
        <p:nvSpPr>
          <p:cNvPr id="47" name="Text 45"/>
          <p:cNvSpPr txBox="1"/>
          <p:nvPr/>
        </p:nvSpPr>
        <p:spPr>
          <a:xfrm>
            <a:off x="6793992" y="5739066"/>
            <a:ext cx="4846320" cy="401003"/>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Efter vecka 4:</a:t>
            </a:r>
            <a:pPr algn="l" indent="0" marL="0">
              <a:buNone/>
            </a:pPr>
            <a:r>
              <a:rPr lang="en-US" sz="975" dirty="0">
                <a:solidFill>
                  <a:srgbClr val="14202B"/>
                </a:solidFill>
                <a:latin typeface="Calibri" pitchFamily="34" charset="0"/>
                <a:ea typeface="Calibri" pitchFamily="34" charset="-122"/>
                <a:cs typeface="Calibri" pitchFamily="34" charset="-120"/>
              </a:rPr>
              <a:t> Läs texterna från vecka 1 och 4. Ta felstavade ord till Ordstarten, och bestäm vem som behöver en sekreterare från vecka 5.</a:t>
            </a:r>
            <a:endParaRPr lang="en-US" sz="975" dirty="0"/>
          </a:p>
        </p:txBody>
      </p:sp>
      <p:sp>
        <p:nvSpPr>
          <p:cNvPr id="48" name="Text 46"/>
          <p:cNvSpPr txBox="1"/>
          <p:nvPr/>
        </p:nvSpPr>
        <p:spPr>
          <a:xfrm>
            <a:off x="6793992" y="6194933"/>
            <a:ext cx="4846320" cy="401003"/>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Efter kursen:</a:t>
            </a:r>
            <a:pPr algn="l" indent="0" marL="0">
              <a:buNone/>
            </a:pPr>
            <a:r>
              <a:rPr lang="en-US" sz="975" dirty="0">
                <a:solidFill>
                  <a:srgbClr val="14202B"/>
                </a:solidFill>
                <a:latin typeface="Calibri" pitchFamily="34" charset="0"/>
                <a:ea typeface="Calibri" pitchFamily="34" charset="-122"/>
                <a:cs typeface="Calibri" pitchFamily="34" charset="-120"/>
              </a:rPr>
              <a:t> Gör kartläggningen igen. Ge klassläraren resultatet och vad eleven behöver nu.</a:t>
            </a:r>
            <a:endParaRPr lang="en-US" sz="975" dirty="0"/>
          </a:p>
        </p:txBody>
      </p:sp>
      <p:sp>
        <p:nvSpPr>
          <p:cNvPr id="49" name="Text 47"/>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niclasfohlin.se/stodundervisning/ordverkstad-i-grupp/lathund</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niclasfohlin.se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Lathund: Ordverkstad i grupp</dc:title>
  <dc:subject>En kurs i åtta veckor för fyra till sex elever i åk 2–5 som läser korta ord men fastnar på långa. Varje vecka läser gruppen en förlaga, pusslar med ordens delar på kort och skriver en egen text till gruppens tidning, byggd som förlagan. Eleverna skriver i par de första fyra veckorna och sedan var för sig.</dc:subject>
  <dc:creator>Niclas Fohlin</dc:creator>
  <cp:lastModifiedBy>Niclas Fohlin</cp:lastModifiedBy>
  <cp:revision>1</cp:revision>
  <dcterms:created xsi:type="dcterms:W3CDTF">2026-10-28T00:00:00Z</dcterms:created>
  <dcterms:modified xsi:type="dcterms:W3CDTF">2026-10-28T00:00:00Z</dcterms:modified>
</cp:coreProperties>
</file>