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Problemlösning i grupp, filmerna: Förstå innan ni räknar, Två lösningar, När paret kör fast. © Niclas Fohlin · niclasfohlin.se/stodundervisning/problemlosning-i-grupp/lathund Bilderna i filmerna: Fluent Emoji, © Microsoft Corporation, MIT-licens.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Problemlösning i grupp, metoden. Ett körschema för 30-minuterspass i liten grupp, där eleverna läser, tolkar och löser matematiska problem i text. Läraren leder och frågar i stället för att visa lösningen, och gruppen jämför två sätt att lösa varje problem. © Niclas Fohlin · niclasfohlin.se/stodundervisning/problemlosning-i-grupp/lathund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Problemlösning i grupp, ett pass del för del med ett exempel. © Niclas Fohlin · niclasfohlin.se/stodundervisning/problemlosning-i-grupp/lathund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Problemlösning i grupp, mallen som används under passet. © Niclas Fohlin · niclasfohlin.se/stodundervisning/problemlosning-i-grupp/lathund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Problemlösning i grupp, materialet: krav, var det finns, vad som ligger på bordet, checklistan och uppföljningen. © Niclas Fohlin · niclasfohlin.se/stodundervisning/problemlosning-i-grupp/lathund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0" Type="http://schemas.openxmlformats.org/officeDocument/2006/relationships/hyperlink" Target="https://niclasfohlin.se/stodundervisning/problemlosning-i-grupp/lathund" TargetMode="External"/><Relationship Id="rId1" Type="http://schemas.openxmlformats.org/officeDocument/2006/relationships/video" Target="../media/media-1-1.mp4"/><Relationship Id="rId2" Type="http://schemas.microsoft.com/office/2007/relationships/media" Target="../media/media-1-1.mp4"/><Relationship Id="rId3" Type="http://schemas.openxmlformats.org/officeDocument/2006/relationships/image" Target="../media/image-1-3.png"/><Relationship Id="rId4" Type="http://schemas.openxmlformats.org/officeDocument/2006/relationships/video" Target="../media/media-1-4.mp4"/><Relationship Id="rId5" Type="http://schemas.microsoft.com/office/2007/relationships/media" Target="../media/media-1-4.mp4"/><Relationship Id="rId6" Type="http://schemas.openxmlformats.org/officeDocument/2006/relationships/image" Target="../media/image-1-6.png"/><Relationship Id="rId7" Type="http://schemas.openxmlformats.org/officeDocument/2006/relationships/video" Target="../media/media-1-7.mp4"/><Relationship Id="rId8" Type="http://schemas.microsoft.com/office/2007/relationships/media" Target="../media/media-1-7.mp4"/><Relationship Id="rId9" Type="http://schemas.openxmlformats.org/officeDocument/2006/relationships/image" Target="../media/image-1-9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Problemlösning i grupp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FILMERNA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 rot="5400000">
            <a:off x="425196" y="790956"/>
            <a:ext cx="137160" cy="118872"/>
          </a:xfrm>
          <a:prstGeom prst="triangle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749808"/>
            <a:ext cx="338114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 1 · 30 SEKUNDER</a:t>
            </a:r>
            <a:endParaRPr lang="en-US" sz="1200" dirty="0"/>
          </a:p>
        </p:txBody>
      </p:sp>
      <p:pic>
        <p:nvPicPr>
          <p:cNvPr id="8" name="Media 0" descr="Förstå innan ni räknar, filmen: Ebba berättar problemet med egna ord. Läraren frågar: ”Kan du berätta problemet med egna ord?” Ebba säger: ”Två sorters stakar, 187 ljus. Hur många av varje?” Läraren skriver det som gruppen säger. Ingen räknar än. Eleverna väljer sätt. Läraren frågar: ”Hur kan vi visa problemet?” Ali säger: ”Vi provar i en tabell!” Paret prövar i tabellen. Paret prövar sig fram: 187 ljus.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20624" y="1051560"/>
            <a:ext cx="3600602" cy="2025339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20624" y="3625539"/>
            <a:ext cx="3600602" cy="263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Förstå innan ni räknar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420624" y="3980377"/>
            <a:ext cx="3600602" cy="2310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frågar, och Ebba berättar med egna ord.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 ringar in frågan och säger vad den vet.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Ingen räknar än: Ali vill pröva i en tabell.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Paret prövar sig fram: 8 femarmade och 21 sjuarmade.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 rot="5400000">
            <a:off x="4300118" y="790956"/>
            <a:ext cx="137160" cy="118872"/>
          </a:xfrm>
          <a:prstGeom prst="triangle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515002" y="749808"/>
            <a:ext cx="338114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 2 · 29 SEKUNDER</a:t>
            </a:r>
            <a:endParaRPr lang="en-US" sz="1200" dirty="0"/>
          </a:p>
        </p:txBody>
      </p:sp>
      <p:pic>
        <p:nvPicPr>
          <p:cNvPr id="13" name="Media 1" descr="Två lösningar, filmen: Lösning B är täckt. Gruppen säger först vad lösning A gör. Läraren frågar: ”Vad gör eleven i lösning A?” Ebba säger: ”Byter tio i taget, sen en.” Gruppen ser bytena: tio byten ger 20 ljus, och ett byte ger 2. Sedan visar läraren lösning B. Läraren frågar: ”Var syns två ljus till i båda?” Varje byte ger 2 ljus till, i A och i B. Ebba säger: ”I båda: två ljus till!”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95546" y="1051560"/>
            <a:ext cx="3600602" cy="2025339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95546" y="3625539"/>
            <a:ext cx="3600602" cy="263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lösningar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4295546" y="3980377"/>
            <a:ext cx="3600602" cy="2310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 säger vad lösning A gör medan B är täckt.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 ser att tio byten ger 20 ljus och ett byte 2.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frågar var två ljus till syns i båda.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 ser samma tanke i båda: 42 / 2 = 21 sjuarmade.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 rot="5400000">
            <a:off x="8175041" y="790956"/>
            <a:ext cx="137160" cy="118872"/>
          </a:xfrm>
          <a:prstGeom prst="triangle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8389925" y="749808"/>
            <a:ext cx="338114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FILM 3 · 28 SEKUNDER</a:t>
            </a:r>
            <a:endParaRPr lang="en-US" sz="1200" dirty="0"/>
          </a:p>
        </p:txBody>
      </p:sp>
      <p:pic>
        <p:nvPicPr>
          <p:cNvPr id="18" name="Media 2" descr="När paret kör fast, filmen: Paret har prövat två antal och kör fast. Ali säger: ”Det går inte. Vi har testat.” Läraren frågar: ”Vad har ni gjort hittills?” Ebba säger: ”10 sjuarmade gav 165. 19 gav 183.” Läraren frågar: ”Varför gjorde ni så?” Ali säger: ”För att komma närmare 187.” Läraren tar upp det som paret sa. Läraren säger: ”Ni sa att 10 gav 165 och 19 gav 183. Försök använda det!” Ebba säger: ”9 byten gav 18 ljus. Ett byte ger 2!” Paret prövar vidare: 187 ljus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0469" y="1051560"/>
            <a:ext cx="3600602" cy="2025339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170469" y="3625539"/>
            <a:ext cx="3600602" cy="263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När paret kör fast</a:t>
            </a:r>
            <a:endParaRPr lang="en-US" sz="1700" dirty="0"/>
          </a:p>
        </p:txBody>
      </p:sp>
      <p:sp>
        <p:nvSpPr>
          <p:cNvPr id="20" name="Text 15"/>
          <p:cNvSpPr txBox="1"/>
          <p:nvPr/>
        </p:nvSpPr>
        <p:spPr>
          <a:xfrm>
            <a:off x="8170469" y="3980377"/>
            <a:ext cx="3600602" cy="2310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Paret har prövat 10 och 19 sjuarmade och kör fast.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frågar vad paret har gjort och varför.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tar upp det paret sa: ”Försök använda det!”</a:t>
            </a:r>
            <a:endParaRPr lang="en-US" sz="1400" dirty="0"/>
          </a:p>
          <a:p>
            <a:pPr marL="279400" indent="-279400">
              <a:spcAft>
                <a:spcPts val="500"/>
              </a:spcAft>
              <a:buSzPct val="100000"/>
              <a:buFont typeface="+mj-lt"/>
              <a:buAutoNum type="arabicPlain" startAt="1"/>
            </a:pPr>
            <a:r>
              <a:rPr lang="en-US" sz="14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 har gått, och paret ser vad ett byte ger.</a:t>
            </a:r>
            <a:endParaRPr lang="en-US" sz="1400" dirty="0"/>
          </a:p>
        </p:txBody>
      </p:sp>
      <p:sp>
        <p:nvSpPr>
          <p:cNvPr id="21" name="Text 16"/>
          <p:cNvSpPr txBox="1"/>
          <p:nvPr/>
        </p:nvSpPr>
        <p:spPr>
          <a:xfrm>
            <a:off x="420624" y="6345936"/>
            <a:ext cx="11350447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Klicka på en film för att spela den. Spelar filmen inte här? Se den på </a:t>
            </a:r>
            <a:pPr indent="0" marL="0">
              <a:buNone/>
            </a:pPr>
            <a:r>
              <a:rPr lang="en-US" sz="1100" u="sng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niclasfohlin.se/stodundervisning/problemlosning-i-grupp/lathund</a:t>
            </a:r>
            <a:endParaRPr lang="en-US" sz="1100" dirty="0"/>
          </a:p>
        </p:txBody>
      </p:sp>
      <p:sp>
        <p:nvSpPr>
          <p:cNvPr id="22" name="Text 17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niclasfohlin.se/stodundervisning/problemlosning-i-grupp/lathund</a:t>
            </a:r>
            <a:endParaRPr lang="en-US" sz="7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 fullScrn="1"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 fullScrn="1"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video fullScrn="1"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Problemlösning i grupp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METODEN · 1/4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749808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33502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PASSLÄNGD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20624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minuter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125648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363392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GRUPP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3363392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till åtta elever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68416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06160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FREKVENS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6306160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till tre pass i veckan i sex till åtta veckor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011183" y="603504"/>
            <a:ext cx="9144" cy="731520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48927" y="704088"/>
            <a:ext cx="25770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INNEHÅLL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9248927" y="932688"/>
            <a:ext cx="2577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 problem per pass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086704" y="1353312"/>
            <a:ext cx="18288" cy="530352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20624" y="1508760"/>
            <a:ext cx="5519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SÅ FUNGERAR INSATSEN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20624" y="1792224"/>
            <a:ext cx="5519776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Insatsen är lärarledd problemlösning i liten grupp för elever i åk 4–9 som behöver stöd i att läsa, tolka och lösa problem i text. Metoden har problem på tre nivåer, Bas, Medel och Avancerat, med en sida för läraren till varje.</a:t>
            </a:r>
            <a:endParaRPr lang="en-US" sz="1200" dirty="0"/>
          </a:p>
          <a:p>
            <a:pPr algn="l"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Skillnaden mot vanligt grupparbete är att läraren modellerar och frågar. Läraren leder processen, men äger inte lösningen. Gruppen jämför två sätt i varje pass, och över perioden tar eleverna över mer, från att läraren tänker högt till att var och en börjar själv.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0624" y="3547872"/>
            <a:ext cx="5382616" cy="2121408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29768" y="3557016"/>
            <a:ext cx="5364328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57784" y="3611880"/>
            <a:ext cx="51082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NÄR PARET KÖR FAST: STÖDTRAPPAN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57784" y="3931920"/>
            <a:ext cx="51448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Fråga först:</a:t>
            </a:r>
            <a:pPr algn="l" indent="0" marL="0"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vad har ni gjort hittills, och varför gjorde ni så?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557784" y="4169664"/>
            <a:ext cx="51448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Vad ska ni ta reda på?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57784" y="4407408"/>
            <a:ext cx="51448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Vilka sätt kan ni? Prova ett!</a:t>
            </a:r>
            <a:endParaRPr lang="en-US" sz="1150" dirty="0"/>
          </a:p>
        </p:txBody>
      </p:sp>
      <p:sp>
        <p:nvSpPr>
          <p:cNvPr id="28" name="Text 26"/>
          <p:cNvSpPr txBox="1"/>
          <p:nvPr/>
        </p:nvSpPr>
        <p:spPr>
          <a:xfrm>
            <a:off x="557784" y="4645152"/>
            <a:ext cx="51448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Föreslå ett sätt, som att rita eller göra en tabell.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557784" y="4882896"/>
            <a:ext cx="51448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Berätta! Försök använda det ni sa.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557784" y="5120640"/>
            <a:ext cx="51448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Kontrollera mot problemet.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557784" y="5358384"/>
            <a:ext cx="51448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Börja där paret är, och ge tid att pröva före nästa steg.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420624" y="5806440"/>
            <a:ext cx="55197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ARBETSFORM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420624" y="6062472"/>
            <a:ext cx="55197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Gemensamt (läraren leder och modellerar) → i par (eleverna prövar, läraren går runt) → gemensamt igen (hela gruppen med läraren)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6388456" y="1508760"/>
            <a:ext cx="53826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PASSETS FEM DELAR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388456" y="1792224"/>
            <a:ext cx="5382616" cy="320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525616" y="1856232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DEL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7988656" y="1792224"/>
            <a:ext cx="9144" cy="320040"/>
          </a:xfrm>
          <a:prstGeom prst="rect">
            <a:avLst/>
          </a:prstGeom>
          <a:solidFill>
            <a:srgbClr val="4A5361"/>
          </a:solidFill>
          <a:ln w="12700">
            <a:solidFill>
              <a:srgbClr val="4A5361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8134960" y="1856232"/>
            <a:ext cx="35080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EXEMPELFRASER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6388456" y="2112264"/>
            <a:ext cx="1600200" cy="789383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7988656" y="2112264"/>
            <a:ext cx="9144" cy="78938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6525616" y="220370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Förstå</a:t>
            </a:r>
            <a:endParaRPr lang="en-US" sz="1150" dirty="0"/>
          </a:p>
        </p:txBody>
      </p:sp>
      <p:sp>
        <p:nvSpPr>
          <p:cNvPr id="42" name="Text 40"/>
          <p:cNvSpPr txBox="1"/>
          <p:nvPr/>
        </p:nvSpPr>
        <p:spPr>
          <a:xfrm>
            <a:off x="6525616" y="2468880"/>
            <a:ext cx="1371600" cy="4053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 högt, återberätta, ringa in frågan.</a:t>
            </a:r>
            <a:endParaRPr lang="en-US" sz="1000" dirty="0"/>
          </a:p>
        </p:txBody>
      </p:sp>
      <p:sp>
        <p:nvSpPr>
          <p:cNvPr id="43" name="Text 41"/>
          <p:cNvSpPr txBox="1"/>
          <p:nvPr/>
        </p:nvSpPr>
        <p:spPr>
          <a:xfrm>
            <a:off x="8134960" y="2203704"/>
            <a:ext cx="3508096" cy="6522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”Vilket ord är vi osäkra på?” · ”Jag frågar mig vad vi ska ta reda på.”</a:t>
            </a:r>
            <a:endParaRPr lang="en-US" sz="1275" dirty="0"/>
          </a:p>
        </p:txBody>
      </p:sp>
      <p:sp>
        <p:nvSpPr>
          <p:cNvPr id="44" name="Shape 42"/>
          <p:cNvSpPr/>
          <p:nvPr/>
        </p:nvSpPr>
        <p:spPr>
          <a:xfrm>
            <a:off x="6388456" y="2901647"/>
            <a:ext cx="1600200" cy="938796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388456" y="2901647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988656" y="2901647"/>
            <a:ext cx="9144" cy="938796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6525616" y="2993087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Planera</a:t>
            </a:r>
            <a:endParaRPr lang="en-US" sz="1150" dirty="0"/>
          </a:p>
        </p:txBody>
      </p:sp>
      <p:sp>
        <p:nvSpPr>
          <p:cNvPr id="48" name="Text 46"/>
          <p:cNvSpPr txBox="1"/>
          <p:nvPr/>
        </p:nvSpPr>
        <p:spPr>
          <a:xfrm>
            <a:off x="6525616" y="3258263"/>
            <a:ext cx="1371600" cy="554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 väljer sätt och gissar. Ingen räknar än.</a:t>
            </a:r>
            <a:endParaRPr lang="en-US" sz="1000" dirty="0"/>
          </a:p>
        </p:txBody>
      </p:sp>
      <p:sp>
        <p:nvSpPr>
          <p:cNvPr id="49" name="Text 47"/>
          <p:cNvSpPr txBox="1"/>
          <p:nvPr/>
        </p:nvSpPr>
        <p:spPr>
          <a:xfrm>
            <a:off x="8134960" y="2993087"/>
            <a:ext cx="3508096" cy="801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”Hur kan vi visa problemet så att vi ser det framför oss?”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”Ungefär hur mycket tror ni att det blir?”</a:t>
            </a:r>
            <a:endParaRPr lang="en-US" sz="1275" dirty="0"/>
          </a:p>
        </p:txBody>
      </p:sp>
      <p:sp>
        <p:nvSpPr>
          <p:cNvPr id="50" name="Shape 48"/>
          <p:cNvSpPr/>
          <p:nvPr/>
        </p:nvSpPr>
        <p:spPr>
          <a:xfrm>
            <a:off x="6388456" y="3840443"/>
            <a:ext cx="1600200" cy="938796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6388456" y="3840443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988656" y="3840443"/>
            <a:ext cx="9144" cy="938796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6525616" y="3931883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Lösa</a:t>
            </a:r>
            <a:endParaRPr lang="en-US" sz="1150" dirty="0"/>
          </a:p>
        </p:txBody>
      </p:sp>
      <p:sp>
        <p:nvSpPr>
          <p:cNvPr id="54" name="Text 52"/>
          <p:cNvSpPr txBox="1"/>
          <p:nvPr/>
        </p:nvSpPr>
        <p:spPr>
          <a:xfrm>
            <a:off x="6525616" y="4197059"/>
            <a:ext cx="1371600" cy="554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 prövar. Fråga först, lämna dem i gång.</a:t>
            </a:r>
            <a:endParaRPr lang="en-US" sz="1000" dirty="0"/>
          </a:p>
        </p:txBody>
      </p:sp>
      <p:sp>
        <p:nvSpPr>
          <p:cNvPr id="55" name="Text 53"/>
          <p:cNvSpPr txBox="1"/>
          <p:nvPr/>
        </p:nvSpPr>
        <p:spPr>
          <a:xfrm>
            <a:off x="8134960" y="3931883"/>
            <a:ext cx="3508096" cy="801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har ni gjort hittills? Varför gjorde ni så?”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”Berätta!” · ”Försök använda det ni just sa!”</a:t>
            </a:r>
            <a:endParaRPr lang="en-US" sz="1275" dirty="0"/>
          </a:p>
        </p:txBody>
      </p:sp>
      <p:sp>
        <p:nvSpPr>
          <p:cNvPr id="56" name="Shape 54"/>
          <p:cNvSpPr/>
          <p:nvPr/>
        </p:nvSpPr>
        <p:spPr>
          <a:xfrm>
            <a:off x="6388456" y="4779239"/>
            <a:ext cx="1600200" cy="938796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6388456" y="4779239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7988656" y="4779239"/>
            <a:ext cx="9144" cy="938796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6525616" y="4870679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Jämföra</a:t>
            </a:r>
            <a:endParaRPr lang="en-US" sz="1150" dirty="0"/>
          </a:p>
        </p:txBody>
      </p:sp>
      <p:sp>
        <p:nvSpPr>
          <p:cNvPr id="60" name="Text 58"/>
          <p:cNvSpPr txBox="1"/>
          <p:nvPr/>
        </p:nvSpPr>
        <p:spPr>
          <a:xfrm>
            <a:off x="6525616" y="5135855"/>
            <a:ext cx="1371600" cy="554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lösningar, B täckt först. Sedan de egna och felet.</a:t>
            </a:r>
            <a:endParaRPr lang="en-US" sz="1000" dirty="0"/>
          </a:p>
        </p:txBody>
      </p:sp>
      <p:sp>
        <p:nvSpPr>
          <p:cNvPr id="61" name="Text 59"/>
          <p:cNvSpPr txBox="1"/>
          <p:nvPr/>
        </p:nvSpPr>
        <p:spPr>
          <a:xfrm>
            <a:off x="8134960" y="4870679"/>
            <a:ext cx="3508096" cy="801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gör eleven i lösning A?” · ”Vad är lika?” · ”Stämde det vi trodde?”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”Så här svarade en elev i en annan grupp. Vad skulle ni säga till hen?”</a:t>
            </a:r>
            <a:endParaRPr lang="en-US" sz="1275" dirty="0"/>
          </a:p>
        </p:txBody>
      </p:sp>
      <p:sp>
        <p:nvSpPr>
          <p:cNvPr id="62" name="Shape 60"/>
          <p:cNvSpPr/>
          <p:nvPr/>
        </p:nvSpPr>
        <p:spPr>
          <a:xfrm>
            <a:off x="6388456" y="5718036"/>
            <a:ext cx="1600200" cy="938796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6388456" y="5718036"/>
            <a:ext cx="5382616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7988656" y="5718036"/>
            <a:ext cx="9144" cy="938796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65" name="Text 63"/>
          <p:cNvSpPr txBox="1"/>
          <p:nvPr/>
        </p:nvSpPr>
        <p:spPr>
          <a:xfrm>
            <a:off x="6525616" y="5809476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Avsluta</a:t>
            </a:r>
            <a:endParaRPr lang="en-US" sz="1150" dirty="0"/>
          </a:p>
        </p:txBody>
      </p:sp>
      <p:sp>
        <p:nvSpPr>
          <p:cNvPr id="66" name="Text 64"/>
          <p:cNvSpPr txBox="1"/>
          <p:nvPr/>
        </p:nvSpPr>
        <p:spPr>
          <a:xfrm>
            <a:off x="6525616" y="6074652"/>
            <a:ext cx="1371600" cy="5547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Sätt ord på sättet, bocka för det på Våra sätt.</a:t>
            </a:r>
            <a:endParaRPr lang="en-US" sz="1000" dirty="0"/>
          </a:p>
        </p:txBody>
      </p:sp>
      <p:sp>
        <p:nvSpPr>
          <p:cNvPr id="67" name="Text 65"/>
          <p:cNvSpPr txBox="1"/>
          <p:nvPr/>
        </p:nvSpPr>
        <p:spPr>
          <a:xfrm>
            <a:off x="8134960" y="5809476"/>
            <a:ext cx="3508096" cy="8016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”I dag gjorde vi en tabell och prövade och förbättrade.”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15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”Vilket sätt skulle du välja nästa gång?”</a:t>
            </a:r>
            <a:endParaRPr lang="en-US" sz="1275" dirty="0"/>
          </a:p>
        </p:txBody>
      </p:sp>
      <p:sp>
        <p:nvSpPr>
          <p:cNvPr id="68" name="Shape 66"/>
          <p:cNvSpPr/>
          <p:nvPr/>
        </p:nvSpPr>
        <p:spPr>
          <a:xfrm>
            <a:off x="6388456" y="1792224"/>
            <a:ext cx="5382616" cy="4864608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69" name="Text 67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niclasfohlin.se/stodundervisning/problemlosning-i-grupp/lathund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kör ett pass: ljusstakarna på slottet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ETT PASS · 2/4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385816" y="621792"/>
            <a:ext cx="18288" cy="6035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804672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PROBLEMET · BAS, PROBLEM 5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20624" y="1097280"/>
            <a:ext cx="4818888" cy="1398524"/>
          </a:xfrm>
          <a:prstGeom prst="rect">
            <a:avLst/>
          </a:prstGeom>
          <a:solidFill>
            <a:srgbClr val="F8FAFC"/>
          </a:solidFill>
          <a:ln w="9525">
            <a:solidFill>
              <a:srgbClr val="E1E6EB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57784" y="1188720"/>
            <a:ext cx="4544568" cy="1252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500"/>
              </a:spcAft>
              <a:buNone/>
            </a:pPr>
            <a:r>
              <a:rPr lang="en-US" sz="18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På ett slott finns 29 ljusstakar. Några av dem har plats för fem ljus, och några har plats för sju ljus. Sammanlagt behövs 187 ljus.</a:t>
            </a:r>
            <a:endParaRPr lang="en-US" sz="1800" dirty="0"/>
          </a:p>
          <a:p>
            <a:pPr algn="l" indent="0" marL="0">
              <a:spcAft>
                <a:spcPts val="500"/>
              </a:spcAft>
              <a:buNone/>
            </a:pPr>
            <a:r>
              <a:rPr lang="en-US" sz="18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Hur många ljusstakar finns det av varje sort?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20624" y="2623820"/>
            <a:ext cx="481888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LÄRAREN SÄGER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86384" y="2898140"/>
            <a:ext cx="4206240" cy="381000"/>
          </a:xfrm>
          <a:prstGeom prst="wedgeRoundRectCallout">
            <a:avLst/>
          </a:prstGeom>
          <a:solidFill>
            <a:srgbClr val="F3F6FA"/>
          </a:solidFill>
          <a:ln w="12700">
            <a:solidFill>
              <a:srgbClr val="1D4F91"/>
            </a:solidFill>
          </a:ln>
        </p:spPr>
        <p:txBody>
          <a:bodyPr wrap="square" lIns="38100" tIns="152400" rIns="152400" bIns="3810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”Kan du berätta problemet med egna ord?”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86384" y="3425444"/>
            <a:ext cx="4206240" cy="381000"/>
          </a:xfrm>
          <a:prstGeom prst="wedgeRoundRectCallout">
            <a:avLst/>
          </a:prstGeom>
          <a:solidFill>
            <a:srgbClr val="F3F6FA"/>
          </a:solidFill>
          <a:ln w="12700">
            <a:solidFill>
              <a:srgbClr val="1D4F91"/>
            </a:solidFill>
          </a:ln>
        </p:spPr>
        <p:txBody>
          <a:bodyPr wrap="square" lIns="38100" tIns="152400" rIns="152400" bIns="3810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är det vi ska ta reda på?”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86384" y="3952748"/>
            <a:ext cx="4206240" cy="381000"/>
          </a:xfrm>
          <a:prstGeom prst="wedgeRoundRectCallout">
            <a:avLst/>
          </a:prstGeom>
          <a:solidFill>
            <a:srgbClr val="F3F6FA"/>
          </a:solidFill>
          <a:ln w="12700">
            <a:solidFill>
              <a:srgbClr val="1D4F91"/>
            </a:solidFill>
          </a:ln>
        </p:spPr>
        <p:txBody>
          <a:bodyPr wrap="square" lIns="38100" tIns="152400" rIns="152400" bIns="3810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betyder talen i texten?”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20624" y="4706112"/>
            <a:ext cx="4818888" cy="108204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4706112"/>
            <a:ext cx="36576" cy="108204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12648" y="4815840"/>
            <a:ext cx="4453128" cy="862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DET JAG FÖRBEREDDE  </a:t>
            </a:r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Läst var de kan fastna: i att hålla isär de två okända. Om ett par kör fast efter några försök: ”Ni sa att 10 sjuarmade gav 165 ljus och 19 gav 183. Försök använda det!”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20624" y="5925312"/>
            <a:ext cx="4818888" cy="731520"/>
          </a:xfrm>
          <a:prstGeom prst="rect">
            <a:avLst/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20624" y="5925312"/>
            <a:ext cx="36576" cy="731520"/>
          </a:xfrm>
          <a:prstGeom prst="rect">
            <a:avLst/>
          </a:prstGeom>
          <a:solidFill>
            <a:srgbClr val="8A5A1E"/>
          </a:solidFill>
          <a:ln w="12700">
            <a:solidFill>
              <a:srgbClr val="8A5A1E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12648" y="6035040"/>
            <a:ext cx="44531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KLAR TIDIGT  </a:t>
            </a:r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 30 stakar ge 187 ljus? (Nej) Hur många lösningar finns det, om antalet stakar är fritt? (6)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5687568" y="804672"/>
            <a:ext cx="6309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 MINUTER, DEL FÖR DEL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687568" y="1097280"/>
            <a:ext cx="6089904" cy="320040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824728" y="1161288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TID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7013448" y="1097280"/>
            <a:ext cx="9144" cy="320040"/>
          </a:xfrm>
          <a:prstGeom prst="rect">
            <a:avLst/>
          </a:prstGeom>
          <a:solidFill>
            <a:srgbClr val="4A5361"/>
          </a:solidFill>
          <a:ln w="12700">
            <a:solidFill>
              <a:srgbClr val="4A536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159752" y="1161288"/>
            <a:ext cx="448970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VAD HÄNDER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687568" y="1417320"/>
            <a:ext cx="1325880" cy="8415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013448" y="1417320"/>
            <a:ext cx="9144" cy="8415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824728" y="150876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Före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7159752" y="1508760"/>
            <a:ext cx="4489704" cy="704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Förberedelse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 lärarens sida och lös problemet på båda sätten. Kopiera problemets sida, Vår lösning och Två lösningar.</a:t>
            </a:r>
            <a:endParaRPr lang="en-US" sz="1275" dirty="0"/>
          </a:p>
        </p:txBody>
      </p:sp>
      <p:sp>
        <p:nvSpPr>
          <p:cNvPr id="30" name="Shape 28"/>
          <p:cNvSpPr/>
          <p:nvPr/>
        </p:nvSpPr>
        <p:spPr>
          <a:xfrm>
            <a:off x="5687568" y="2258822"/>
            <a:ext cx="1325880" cy="8415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687568" y="2258822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013448" y="2258822"/>
            <a:ext cx="9144" cy="8415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5824728" y="2350262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0–5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7159752" y="2350262"/>
            <a:ext cx="4489704" cy="704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Förstå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Läs högt. Paren återberättar. Ringa in frågan och skriv på tavlan vad ni vet och ska ta reda på.</a:t>
            </a:r>
            <a:endParaRPr lang="en-US" sz="1275" dirty="0"/>
          </a:p>
        </p:txBody>
      </p:sp>
      <p:sp>
        <p:nvSpPr>
          <p:cNvPr id="35" name="Shape 33"/>
          <p:cNvSpPr/>
          <p:nvPr/>
        </p:nvSpPr>
        <p:spPr>
          <a:xfrm>
            <a:off x="5687568" y="3100324"/>
            <a:ext cx="1325880" cy="8415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687568" y="3100324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013448" y="3100324"/>
            <a:ext cx="9144" cy="8415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5824728" y="3191764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5–7</a:t>
            </a:r>
            <a:endParaRPr lang="en-US" sz="1200" dirty="0"/>
          </a:p>
        </p:txBody>
      </p:sp>
      <p:sp>
        <p:nvSpPr>
          <p:cNvPr id="39" name="Text 37"/>
          <p:cNvSpPr txBox="1"/>
          <p:nvPr/>
        </p:nvSpPr>
        <p:spPr>
          <a:xfrm>
            <a:off x="7159752" y="3191764"/>
            <a:ext cx="4489704" cy="704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Planera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 väljer sätt och gissar svaret, och du skriver det på tavlan, under Vi tror. Ingen räknar än.</a:t>
            </a:r>
            <a:endParaRPr lang="en-US" sz="1275" dirty="0"/>
          </a:p>
        </p:txBody>
      </p:sp>
      <p:sp>
        <p:nvSpPr>
          <p:cNvPr id="40" name="Shape 38"/>
          <p:cNvSpPr/>
          <p:nvPr/>
        </p:nvSpPr>
        <p:spPr>
          <a:xfrm>
            <a:off x="5687568" y="3941826"/>
            <a:ext cx="1325880" cy="8415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687568" y="3941826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013448" y="3941826"/>
            <a:ext cx="9144" cy="8415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5824728" y="4033266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7–21</a:t>
            </a:r>
            <a:endParaRPr lang="en-US" sz="1200" dirty="0"/>
          </a:p>
        </p:txBody>
      </p:sp>
      <p:sp>
        <p:nvSpPr>
          <p:cNvPr id="44" name="Text 42"/>
          <p:cNvSpPr txBox="1"/>
          <p:nvPr/>
        </p:nvSpPr>
        <p:spPr>
          <a:xfrm>
            <a:off x="7159752" y="4033266"/>
            <a:ext cx="4489704" cy="704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Lösa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 prövar och byter penna halvvägs. Du går runt, frågar först och väljer lösningar till Jämföra.</a:t>
            </a:r>
            <a:endParaRPr lang="en-US" sz="1275" dirty="0"/>
          </a:p>
        </p:txBody>
      </p:sp>
      <p:sp>
        <p:nvSpPr>
          <p:cNvPr id="45" name="Shape 43"/>
          <p:cNvSpPr/>
          <p:nvPr/>
        </p:nvSpPr>
        <p:spPr>
          <a:xfrm>
            <a:off x="5687568" y="4783328"/>
            <a:ext cx="1325880" cy="10320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687568" y="4783328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013448" y="4783328"/>
            <a:ext cx="9144" cy="10320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5824728" y="4874768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21–28</a:t>
            </a:r>
            <a:endParaRPr lang="en-US" sz="1200" dirty="0"/>
          </a:p>
        </p:txBody>
      </p:sp>
      <p:sp>
        <p:nvSpPr>
          <p:cNvPr id="49" name="Text 47"/>
          <p:cNvSpPr txBox="1"/>
          <p:nvPr/>
        </p:nvSpPr>
        <p:spPr>
          <a:xfrm>
            <a:off x="7159752" y="4874768"/>
            <a:ext cx="4489704" cy="8948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Jämföra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lösningar, B täckt: vad gör A? Sedan B och parens. Sist felet: 26 sjuarmade och 1 femarmad. Idén i en mening.</a:t>
            </a:r>
            <a:endParaRPr lang="en-US" sz="1275" dirty="0"/>
          </a:p>
        </p:txBody>
      </p:sp>
      <p:sp>
        <p:nvSpPr>
          <p:cNvPr id="50" name="Shape 48"/>
          <p:cNvSpPr/>
          <p:nvPr/>
        </p:nvSpPr>
        <p:spPr>
          <a:xfrm>
            <a:off x="5687568" y="5815330"/>
            <a:ext cx="1325880" cy="841502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5687568" y="5815330"/>
            <a:ext cx="6089904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7013448" y="5815330"/>
            <a:ext cx="9144" cy="84150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5824728" y="590677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28–30</a:t>
            </a:r>
            <a:endParaRPr lang="en-US" sz="1200" dirty="0"/>
          </a:p>
        </p:txBody>
      </p:sp>
      <p:sp>
        <p:nvSpPr>
          <p:cNvPr id="54" name="Text 52"/>
          <p:cNvSpPr txBox="1"/>
          <p:nvPr/>
        </p:nvSpPr>
        <p:spPr>
          <a:xfrm>
            <a:off x="7159752" y="5906770"/>
            <a:ext cx="4489704" cy="704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Avsluta</a:t>
            </a:r>
            <a:endParaRPr lang="en-US" sz="1275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Sätt ord på sättet som fungerade och bocka för det på Våra sätt.</a:t>
            </a:r>
            <a:endParaRPr lang="en-US" sz="1275" dirty="0"/>
          </a:p>
        </p:txBody>
      </p:sp>
      <p:sp>
        <p:nvSpPr>
          <p:cNvPr id="55" name="Shape 53"/>
          <p:cNvSpPr/>
          <p:nvPr/>
        </p:nvSpPr>
        <p:spPr>
          <a:xfrm>
            <a:off x="5687568" y="1097280"/>
            <a:ext cx="6089904" cy="5559552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niclasfohlin.se/stodundervisning/problemlosning-i-grupp/lathund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Så läste jag problemet med gruppen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MALLEN · 3/4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402336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987552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92024" y="694944"/>
            <a:ext cx="6583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TAVLAN EFTER PASSET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035040" y="694944"/>
            <a:ext cx="5943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2024" y="1143000"/>
            <a:ext cx="5431518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ljusstakar. Några tar 5 ljus, några tar 7 ljus. Totalt 187 ljus.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92024" y="1647190"/>
            <a:ext cx="543151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i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Hur många av varje sort?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92024" y="2012950"/>
            <a:ext cx="54315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i="1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vet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192024" y="2259838"/>
            <a:ext cx="54315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stakar totalt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92024" y="2488438"/>
            <a:ext cx="54315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femarmade och sjuarmade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192024" y="2717038"/>
            <a:ext cx="54315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187 ljus ihop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92024" y="3037078"/>
            <a:ext cx="54315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i="1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ska ta reda på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192024" y="3283966"/>
            <a:ext cx="54315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antal femarmade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92024" y="3512566"/>
            <a:ext cx="54315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antal sjuarmade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92024" y="3741166"/>
            <a:ext cx="54315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två okända!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192024" y="4061206"/>
            <a:ext cx="54315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i="1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tror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192024" y="4308094"/>
            <a:ext cx="54315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Ebba och Ali: 15 sjuarmade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92024" y="4536694"/>
            <a:ext cx="54315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Noor och Elias: 20 sjuarmade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92024" y="4856734"/>
            <a:ext cx="54315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i="1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Samma tanke i båda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192024" y="5103622"/>
            <a:ext cx="54315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varje byte ger två ljus till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192024" y="5515102"/>
            <a:ext cx="5431518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i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”Kan du berätta problemet med egna ord?” ”Vad betyder talen i texten?”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5897862" y="1143000"/>
            <a:ext cx="610180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i="1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Lösning A: en tabell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5897862" y="1417320"/>
            <a:ext cx="6101809" cy="292608"/>
          </a:xfrm>
          <a:prstGeom prst="rect">
            <a:avLst/>
          </a:prstGeom>
          <a:solidFill>
            <a:srgbClr val="4B5866"/>
          </a:solidFill>
          <a:ln w="12700">
            <a:solidFill>
              <a:srgbClr val="4B5866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971014" y="1472184"/>
            <a:ext cx="1783937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femarmade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64679" y="1472184"/>
            <a:ext cx="19943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sjuarmade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9968751" y="1472184"/>
            <a:ext cx="19943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ljus ihop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5897862" y="1709928"/>
            <a:ext cx="6101809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5971014" y="1764792"/>
            <a:ext cx="1765649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7791527" y="1709928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7864679" y="1764792"/>
            <a:ext cx="197605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9895599" y="1709928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9968751" y="1764792"/>
            <a:ext cx="197605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145, för få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5897862" y="1994281"/>
            <a:ext cx="6101809" cy="28435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897862" y="1994281"/>
            <a:ext cx="6101809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5971014" y="2049145"/>
            <a:ext cx="1765649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7791527" y="1994281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7864679" y="2049145"/>
            <a:ext cx="197605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9895599" y="1994281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9968751" y="2049145"/>
            <a:ext cx="197605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165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5897862" y="2278634"/>
            <a:ext cx="6101809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5971014" y="2333498"/>
            <a:ext cx="1765649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7791527" y="2278634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7864679" y="2333498"/>
            <a:ext cx="197605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9895599" y="2278634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9968751" y="2333498"/>
            <a:ext cx="197605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185, nästan!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5897862" y="2562987"/>
            <a:ext cx="6101809" cy="284353"/>
          </a:xfrm>
          <a:prstGeom prst="rect">
            <a:avLst/>
          </a:prstGeom>
          <a:solidFill>
            <a:srgbClr val="F8FAFC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5897862" y="2562987"/>
            <a:ext cx="6101809" cy="9144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5971014" y="2617851"/>
            <a:ext cx="1765649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53" name="Shape 51"/>
          <p:cNvSpPr/>
          <p:nvPr/>
        </p:nvSpPr>
        <p:spPr>
          <a:xfrm>
            <a:off x="7791527" y="2562987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7864679" y="2617851"/>
            <a:ext cx="197605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100" dirty="0"/>
          </a:p>
        </p:txBody>
      </p:sp>
      <p:sp>
        <p:nvSpPr>
          <p:cNvPr id="55" name="Shape 53"/>
          <p:cNvSpPr/>
          <p:nvPr/>
        </p:nvSpPr>
        <p:spPr>
          <a:xfrm>
            <a:off x="9895599" y="2562987"/>
            <a:ext cx="9144" cy="284353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9968751" y="2617851"/>
            <a:ext cx="1976056" cy="211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187 ✓</a:t>
            </a:r>
            <a:endParaRPr lang="en-US" sz="1100" dirty="0"/>
          </a:p>
        </p:txBody>
      </p:sp>
      <p:sp>
        <p:nvSpPr>
          <p:cNvPr id="57" name="Shape 55"/>
          <p:cNvSpPr/>
          <p:nvPr/>
        </p:nvSpPr>
        <p:spPr>
          <a:xfrm>
            <a:off x="5897862" y="1417320"/>
            <a:ext cx="6101809" cy="1430020"/>
          </a:xfrm>
          <a:prstGeom prst="rect">
            <a:avLst/>
          </a:prstGeom>
          <a:ln w="12700">
            <a:solidFill>
              <a:srgbClr val="14202B"/>
            </a:solidFill>
            <a:prstDash val="solid"/>
          </a:ln>
        </p:spPr>
      </p:sp>
      <p:sp>
        <p:nvSpPr>
          <p:cNvPr id="58" name="Text 56"/>
          <p:cNvSpPr txBox="1"/>
          <p:nvPr/>
        </p:nvSpPr>
        <p:spPr>
          <a:xfrm>
            <a:off x="5897862" y="2984500"/>
            <a:ext cx="610180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i="1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Lösning B: om alla vore femarmade</a:t>
            </a:r>
            <a:endParaRPr lang="en-US" sz="1150" dirty="0"/>
          </a:p>
        </p:txBody>
      </p:sp>
      <p:sp>
        <p:nvSpPr>
          <p:cNvPr id="59" name="Text 57"/>
          <p:cNvSpPr txBox="1"/>
          <p:nvPr/>
        </p:nvSpPr>
        <p:spPr>
          <a:xfrm>
            <a:off x="5897862" y="3231388"/>
            <a:ext cx="610180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 alla vore femarmade: 29 · 5 = 145</a:t>
            </a:r>
            <a:endParaRPr lang="en-US" sz="1200" dirty="0"/>
          </a:p>
        </p:txBody>
      </p:sp>
      <p:sp>
        <p:nvSpPr>
          <p:cNvPr id="60" name="Text 58"/>
          <p:cNvSpPr txBox="1"/>
          <p:nvPr/>
        </p:nvSpPr>
        <p:spPr>
          <a:xfrm>
            <a:off x="5897862" y="3459988"/>
            <a:ext cx="610180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Saknas: 187 − 145 = 42</a:t>
            </a:r>
            <a:endParaRPr lang="en-US" sz="1200" dirty="0"/>
          </a:p>
        </p:txBody>
      </p:sp>
      <p:sp>
        <p:nvSpPr>
          <p:cNvPr id="61" name="Text 59"/>
          <p:cNvSpPr txBox="1"/>
          <p:nvPr/>
        </p:nvSpPr>
        <p:spPr>
          <a:xfrm>
            <a:off x="5897862" y="3688588"/>
            <a:ext cx="610180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Varje sjuarmad ger 2 ljus till → 42 / 2 = 21</a:t>
            </a:r>
            <a:endParaRPr lang="en-US" sz="1200" dirty="0"/>
          </a:p>
        </p:txBody>
      </p:sp>
      <p:sp>
        <p:nvSpPr>
          <p:cNvPr id="62" name="Text 60"/>
          <p:cNvSpPr txBox="1"/>
          <p:nvPr/>
        </p:nvSpPr>
        <p:spPr>
          <a:xfrm>
            <a:off x="5897862" y="3917188"/>
            <a:ext cx="610180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29 − 21 = 8 femarmade</a:t>
            </a:r>
            <a:endParaRPr lang="en-US" sz="1200" dirty="0"/>
          </a:p>
        </p:txBody>
      </p:sp>
      <p:sp>
        <p:nvSpPr>
          <p:cNvPr id="63" name="Text 61"/>
          <p:cNvSpPr txBox="1"/>
          <p:nvPr/>
        </p:nvSpPr>
        <p:spPr>
          <a:xfrm>
            <a:off x="5897862" y="4145788"/>
            <a:ext cx="610180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Kontroll: 8 · 5 + 21 · 7 = 187 ljus</a:t>
            </a:r>
            <a:endParaRPr lang="en-US" sz="1200" dirty="0"/>
          </a:p>
        </p:txBody>
      </p:sp>
      <p:sp>
        <p:nvSpPr>
          <p:cNvPr id="64" name="Text 62"/>
          <p:cNvSpPr txBox="1"/>
          <p:nvPr/>
        </p:nvSpPr>
        <p:spPr>
          <a:xfrm>
            <a:off x="5897862" y="4465828"/>
            <a:ext cx="610180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b="1" i="1" dirty="0">
                <a:solidFill>
                  <a:srgbClr val="B326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femarmade och 21 sjuarmade</a:t>
            </a:r>
            <a:endParaRPr lang="en-US" sz="1300" dirty="0"/>
          </a:p>
        </p:txBody>
      </p:sp>
      <p:sp>
        <p:nvSpPr>
          <p:cNvPr id="65" name="Text 63"/>
          <p:cNvSpPr txBox="1"/>
          <p:nvPr/>
        </p:nvSpPr>
        <p:spPr>
          <a:xfrm>
            <a:off x="5897862" y="4831588"/>
            <a:ext cx="6101809" cy="182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i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”Vad är lika i de här sätten? Stämde det vi trodde?”</a:t>
            </a:r>
            <a:endParaRPr lang="en-US" sz="1150" dirty="0"/>
          </a:p>
        </p:txBody>
      </p:sp>
      <p:sp>
        <p:nvSpPr>
          <p:cNvPr id="66" name="Text 64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niclasfohlin.se/stodundervisning/problemlosning-i-grupp/lathund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03504"/>
          </a:xfrm>
          <a:prstGeom prst="rect">
            <a:avLst/>
          </a:prstGeom>
          <a:solidFill>
            <a:srgbClr val="1D4F91"/>
          </a:solidFill>
          <a:ln w="12700">
            <a:solidFill>
              <a:srgbClr val="1D4F9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20624" y="192024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LATHUND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1792224" y="146304"/>
            <a:ext cx="758952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 du behöver för ett problemlösningspass</a:t>
            </a:r>
            <a:endParaRPr lang="en-US" sz="1875" dirty="0"/>
          </a:p>
        </p:txBody>
      </p:sp>
      <p:sp>
        <p:nvSpPr>
          <p:cNvPr id="5" name="Text 3"/>
          <p:cNvSpPr txBox="1"/>
          <p:nvPr/>
        </p:nvSpPr>
        <p:spPr>
          <a:xfrm>
            <a:off x="8961120" y="192024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75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MATERIAL · 4/4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0" y="603504"/>
            <a:ext cx="12191695" cy="1143000"/>
          </a:xfrm>
          <a:prstGeom prst="rect">
            <a:avLst/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728216"/>
            <a:ext cx="12191695" cy="1828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20624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PROBLEMKRAV 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420624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Matematiskt fokus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420624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 tydligt innehåll utan knep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106570" y="603504"/>
            <a:ext cx="9144" cy="112471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344314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PROBLEMKRAV 2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344314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Textspråklig utmaning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4314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läsförståelsedel som går att stötta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030261" y="603504"/>
            <a:ext cx="9144" cy="1124712"/>
          </a:xfrm>
          <a:prstGeom prst="rect">
            <a:avLst/>
          </a:prstGeom>
          <a:solidFill>
            <a:srgbClr val="E1E6EB"/>
          </a:solidFill>
          <a:ln w="12700">
            <a:solidFill>
              <a:srgbClr val="E1E6EB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68005" y="704088"/>
            <a:ext cx="35579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PROBLEMKRAV 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268005" y="932688"/>
            <a:ext cx="355793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Två sätt</a:t>
            </a:r>
            <a:endParaRPr lang="en-US" sz="1425" dirty="0"/>
          </a:p>
        </p:txBody>
      </p:sp>
      <p:sp>
        <p:nvSpPr>
          <p:cNvPr id="18" name="Text 16"/>
          <p:cNvSpPr txBox="1"/>
          <p:nvPr/>
        </p:nvSpPr>
        <p:spPr>
          <a:xfrm>
            <a:off x="8268005" y="1188720"/>
            <a:ext cx="35122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Går att lösa på två sätt, med bild, tabell, tallinje eller material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345936" y="1746504"/>
            <a:ext cx="18288" cy="4910328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20624" y="1892808"/>
            <a:ext cx="5760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8A5A1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VAR PROBLEMEN FINNS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420624" y="2157984"/>
            <a:ext cx="5669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Metodens problem: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tio per nivå, med lärarens sida och Två lösningar.</a:t>
            </a:r>
            <a:endParaRPr lang="en-US" sz="1225" dirty="0"/>
          </a:p>
        </p:txBody>
      </p:sp>
      <p:sp>
        <p:nvSpPr>
          <p:cNvPr id="22" name="Text 20"/>
          <p:cNvSpPr txBox="1"/>
          <p:nvPr/>
        </p:nvSpPr>
        <p:spPr>
          <a:xfrm>
            <a:off x="420624" y="2596896"/>
            <a:ext cx="5669280" cy="46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Skolverkets Problembank åk 4–6 och Problembanken åk 7–9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på Lärportalen.</a:t>
            </a:r>
            <a:endParaRPr lang="en-US" sz="1225" dirty="0"/>
          </a:p>
        </p:txBody>
      </p:sp>
      <p:sp>
        <p:nvSpPr>
          <p:cNvPr id="23" name="Text 21"/>
          <p:cNvSpPr txBox="1"/>
          <p:nvPr/>
        </p:nvSpPr>
        <p:spPr>
          <a:xfrm>
            <a:off x="420624" y="3113850"/>
            <a:ext cx="5669280" cy="46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Nämnarens Problemavdelning</a:t>
            </a:r>
            <a:pPr algn="l" indent="0" marL="0">
              <a:buNone/>
            </a:pPr>
            <a:r>
              <a:rPr lang="en-US" sz="122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och Kängurutävlingens tidigare problem med lösningar på NCM:s webbplats.</a:t>
            </a:r>
            <a:endParaRPr lang="en-US" sz="1225" dirty="0"/>
          </a:p>
        </p:txBody>
      </p:sp>
      <p:sp>
        <p:nvSpPr>
          <p:cNvPr id="24" name="Text 22"/>
          <p:cNvSpPr txBox="1"/>
          <p:nvPr/>
        </p:nvSpPr>
        <p:spPr>
          <a:xfrm>
            <a:off x="420624" y="3630803"/>
            <a:ext cx="5669280" cy="62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50" dirty="0">
                <a:solidFill>
                  <a:srgbClr val="4B5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Ett problem är en uppgift där eleven inte direkt vet hur den ska lösas. Ett eget problem förbereder du på Lärarens sida för ett eget problem, som står i planeringsmallarna.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20624" y="4690872"/>
            <a:ext cx="5641848" cy="1965960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9768" y="4700016"/>
            <a:ext cx="5623560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57784" y="4754880"/>
            <a:ext cx="53675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PÅ BORDET NÄR PASSET BÖRJAR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557784" y="511149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Problemets sida och en penna per par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3328416" y="511149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Bladet Vår lösning eller miniwhiteboards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57784" y="561441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Kortet Våra sätt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3328416" y="561441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Plockmaterial, kuber och stickor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57784" y="611733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Rutat papper, tabellmall och tallinjer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3328416" y="6117336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Lärarens sida och Två lösningar med B täckt, hos dig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647688" y="1892808"/>
            <a:ext cx="5120640" cy="2646172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656832" y="1901952"/>
            <a:ext cx="5102352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784848" y="1956816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CHECKLISTA INFÖR PASSET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6793992" y="2313432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Läst lärarens sida och löst problemet själv på båda sätten.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6793992" y="2578608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Tänkt igenom vilka ord och tal som behöver redas ut.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6793992" y="2843784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Bestämt de fasta paren (trio vid udda antal).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6793992" y="3108960"/>
            <a:ext cx="4937760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Kopierat problemets sida, Två lösningar och Vår lösning, eller ritat A och B på ett papper till ett eget problem.</a:t>
            </a:r>
            <a:endParaRPr lang="en-US" sz="1100" dirty="0"/>
          </a:p>
        </p:txBody>
      </p:sp>
      <p:sp>
        <p:nvSpPr>
          <p:cNvPr id="41" name="Text 39"/>
          <p:cNvSpPr txBox="1"/>
          <p:nvPr/>
        </p:nvSpPr>
        <p:spPr>
          <a:xfrm>
            <a:off x="6793992" y="3494786"/>
            <a:ext cx="4937760" cy="385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Lagt fram materialet, kortet Våra sätt och per par en penna och ett papper som täcker B.</a:t>
            </a:r>
            <a:endParaRPr lang="en-US" sz="1100" dirty="0"/>
          </a:p>
        </p:txBody>
      </p:sp>
      <p:sp>
        <p:nvSpPr>
          <p:cNvPr id="42" name="Text 40"/>
          <p:cNvSpPr txBox="1"/>
          <p:nvPr/>
        </p:nvSpPr>
        <p:spPr>
          <a:xfrm>
            <a:off x="6793992" y="3880612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Läst vad jag säger när paret kör fast, och vad jag inte säger.</a:t>
            </a:r>
            <a:endParaRPr lang="en-US" sz="1100" dirty="0"/>
          </a:p>
        </p:txBody>
      </p:sp>
      <p:sp>
        <p:nvSpPr>
          <p:cNvPr id="43" name="Text 41"/>
          <p:cNvSpPr txBox="1"/>
          <p:nvPr/>
        </p:nvSpPr>
        <p:spPr>
          <a:xfrm>
            <a:off x="6793992" y="4145788"/>
            <a:ext cx="493776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☐  Tänkt igenom hur jag ska avsluta passet.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6647688" y="4740148"/>
            <a:ext cx="5120640" cy="1916684"/>
          </a:xfrm>
          <a:prstGeom prst="rect">
            <a:avLst/>
          </a:prstGeom>
          <a:solidFill>
            <a:srgbClr val="FFFFFF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656832" y="4749292"/>
            <a:ext cx="5102352" cy="310896"/>
          </a:xfrm>
          <a:prstGeom prst="rect">
            <a:avLst/>
          </a:prstGeom>
          <a:solidFill>
            <a:srgbClr val="14202B"/>
          </a:solidFill>
          <a:ln w="12700">
            <a:solidFill>
              <a:srgbClr val="14202B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6784848" y="4804156"/>
            <a:ext cx="4846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UPPFÖLJNING</a:t>
            </a:r>
            <a:endParaRPr lang="en-US" sz="1200" dirty="0"/>
          </a:p>
        </p:txBody>
      </p:sp>
      <p:sp>
        <p:nvSpPr>
          <p:cNvPr id="47" name="Text 45"/>
          <p:cNvSpPr txBox="1"/>
          <p:nvPr/>
        </p:nvSpPr>
        <p:spPr>
          <a:xfrm>
            <a:off x="6793992" y="5160772"/>
            <a:ext cx="4846320" cy="555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Före insatsen:</a:t>
            </a:r>
            <a:pPr algn="l" indent="0" marL="0">
              <a:buNone/>
            </a:pPr>
            <a:r>
              <a:rPr lang="en-US" sz="9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Eleven löser bladet Kartläggning före, och du skriver i lärarens protokoll vad hen säger och gör i varje uppgift och vilken hjälp hen behöver.</a:t>
            </a:r>
            <a:endParaRPr lang="en-US" sz="975" dirty="0"/>
          </a:p>
        </p:txBody>
      </p:sp>
      <p:sp>
        <p:nvSpPr>
          <p:cNvPr id="48" name="Text 46"/>
          <p:cNvSpPr txBox="1"/>
          <p:nvPr/>
        </p:nvSpPr>
        <p:spPr>
          <a:xfrm>
            <a:off x="6793992" y="5771420"/>
            <a:ext cx="4846320" cy="40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Varje pass:</a:t>
            </a:r>
            <a:pPr algn="l" indent="0" marL="0">
              <a:buNone/>
            </a:pPr>
            <a:r>
              <a:rPr lang="en-US" sz="9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Vad kunde varje elev av det gruppen tränar i ledet, och med vilket stöd? Vad tas upp nästa gång?</a:t>
            </a:r>
            <a:endParaRPr lang="en-US" sz="975" dirty="0"/>
          </a:p>
        </p:txBody>
      </p:sp>
      <p:sp>
        <p:nvSpPr>
          <p:cNvPr id="49" name="Text 47"/>
          <p:cNvSpPr txBox="1"/>
          <p:nvPr/>
        </p:nvSpPr>
        <p:spPr>
          <a:xfrm>
            <a:off x="6793992" y="6227286"/>
            <a:ext cx="4846320" cy="555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Efter sex till åtta veckor:</a:t>
            </a:r>
            <a:pPr algn="l" indent="0" marL="0">
              <a:buNone/>
            </a:pPr>
            <a:r>
              <a:rPr lang="en-US" sz="975" dirty="0">
                <a:solidFill>
                  <a:srgbClr val="142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Eleven löser bladet Kartläggning efter på den nivå där hen landade i kartläggningen före, och du jämför de två protokollen.</a:t>
            </a:r>
            <a:endParaRPr lang="en-US" sz="975" dirty="0"/>
          </a:p>
        </p:txBody>
      </p:sp>
      <p:sp>
        <p:nvSpPr>
          <p:cNvPr id="50" name="Text 48"/>
          <p:cNvSpPr txBox="1"/>
          <p:nvPr/>
        </p:nvSpPr>
        <p:spPr>
          <a:xfrm>
            <a:off x="420624" y="6675120"/>
            <a:ext cx="11350447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4B58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© Niclas Fohlin · niclasfohlin.se/stodundervisning/problemlosning-i-grupp/lathund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niclasfohlin.se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Lathund: Problemlösning i grupp</dc:title>
  <dc:subject>Ett körschema för 30-minuterspass i liten grupp, där eleverna läser, tolkar och löser matematiska problem i text. Läraren leder och frågar i stället för att visa lösningen, och gruppen jämför två sätt att lösa varje problem.</dc:subject>
  <dc:creator>Niclas Fohlin</dc:creator>
  <cp:lastModifiedBy>Niclas Fohlin</cp:lastModifiedBy>
  <cp:revision>1</cp:revision>
  <dcterms:created xsi:type="dcterms:W3CDTF">2026-10-31T00:00:00Z</dcterms:created>
  <dcterms:modified xsi:type="dcterms:W3CDTF">2026-10-31T00:00:00Z</dcterms:modified>
</cp:coreProperties>
</file>