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Säg, skriv och läs, filmerna: Så gör eleven, Min mening: grannen läser högt. © Niclas Fohlin · niclasfohlin.se/stodundervisning/sag-skriv-och-las/lathund Bilderna i filmerna: Fluent Emoji, © Microsoft Corporation, MIT-licens.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Säg, skriv och läs, metoden. Du säger en mening, och eleven säger den igen, bygger den med bokstavskort och läser det hen har byggt. Först bygger gruppen ord, sedan meningar på två till fem ord och sist egna meningar, och eleven skriver också med penna. Insatsen är för elever i F–2 som kan bokstävernas ljud men inte kommer igång med att skriva. © Niclas Fohlin · niclasfohlin.se/stodundervisning/sag-skriv-och-las/lathund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Säg, skriv och läs, ett pass del för del med ett exempel. © Niclas Fohlin · niclasfohlin.se/stodundervisning/sag-skriv-och-las/lathund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Säg, skriv och läs, mallen som används under passet. © Niclas Fohlin · niclasfohlin.se/stodundervisning/sag-skriv-och-las/lathund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Säg, skriv och läs, materialet: krav, var det finns, vad som ligger på bordet, checklistan och uppföljningen. © Niclas Fohlin · niclasfohlin.se/stodundervisning/sag-skriv-och-las/lathund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hyperlink" Target="https://niclasfohlin.se/stodundervisning/sag-skriv-och-las/lathund" TargetMode="External"/><Relationship Id="rId1" Type="http://schemas.openxmlformats.org/officeDocument/2006/relationships/video" Target="../media/media-1-1.mp4"/><Relationship Id="rId2" Type="http://schemas.microsoft.com/office/2007/relationships/media" Target="../media/media-1-1.mp4"/><Relationship Id="rId3" Type="http://schemas.openxmlformats.org/officeDocument/2006/relationships/image" Target="../media/image-1-3.png"/><Relationship Id="rId4" Type="http://schemas.openxmlformats.org/officeDocument/2006/relationships/video" Target="../media/media-1-4.mp4"/><Relationship Id="rId5" Type="http://schemas.microsoft.com/office/2007/relationships/media" Target="../media/media-1-4.mp4"/><Relationship Id="rId6" Type="http://schemas.openxmlformats.org/officeDocument/2006/relationships/image" Target="../media/image-1-6.png"/><Relationship Id="rId8" Type="http://schemas.openxmlformats.org/officeDocument/2006/relationships/slideLayout" Target="../slideLayouts/slideLayout1.xml"/><Relationship Id="rId9"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Säg, skriv och läs</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FILMERNA</a:t>
            </a:r>
            <a:endParaRPr lang="en-US" sz="1275" dirty="0"/>
          </a:p>
        </p:txBody>
      </p:sp>
      <p:sp>
        <p:nvSpPr>
          <p:cNvPr id="6" name="Shape 4"/>
          <p:cNvSpPr/>
          <p:nvPr/>
        </p:nvSpPr>
        <p:spPr>
          <a:xfrm rot="5400000">
            <a:off x="425196" y="790956"/>
            <a:ext cx="137160" cy="118872"/>
          </a:xfrm>
          <a:prstGeom prst="triangle">
            <a:avLst/>
          </a:prstGeom>
          <a:solidFill>
            <a:srgbClr val="8A5A1E"/>
          </a:solidFill>
          <a:ln w="12700">
            <a:solidFill>
              <a:srgbClr val="8A5A1E"/>
            </a:solidFill>
            <a:prstDash val="solid"/>
          </a:ln>
        </p:spPr>
      </p:sp>
      <p:sp>
        <p:nvSpPr>
          <p:cNvPr id="7" name="Text 5"/>
          <p:cNvSpPr txBox="1"/>
          <p:nvPr/>
        </p:nvSpPr>
        <p:spPr>
          <a:xfrm>
            <a:off x="640080" y="749808"/>
            <a:ext cx="5266944"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FILM 1 · 29 SEKUNDER</a:t>
            </a:r>
            <a:endParaRPr lang="en-US" sz="1200" dirty="0"/>
          </a:p>
        </p:txBody>
      </p:sp>
      <p:pic>
        <p:nvPicPr>
          <p:cNvPr id="8" name="Media 0" descr="Så gör eleven, filmen: Läraren säger: ”Vi har is.” Säg meningen igen och räkna orden: tre ord. Bygg Vi: ett kort per ljud, stort V först. Ett fingers mellanrum. Bygg nästa ord. Läs från början. Bygg det sista ordet och lägg punkten. Läs hela meningen med fingret under.">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420624" y="1051560"/>
            <a:ext cx="5486400" cy="3086100"/>
          </a:xfrm>
          <a:prstGeom prst="rect">
            <a:avLst/>
          </a:prstGeom>
        </p:spPr>
      </p:pic>
      <p:sp>
        <p:nvSpPr>
          <p:cNvPr id="9" name="Text 6"/>
          <p:cNvSpPr txBox="1"/>
          <p:nvPr/>
        </p:nvSpPr>
        <p:spPr>
          <a:xfrm>
            <a:off x="420624" y="4686300"/>
            <a:ext cx="5486400" cy="278892"/>
          </a:xfrm>
          <a:prstGeom prst="rect">
            <a:avLst/>
          </a:prstGeom>
          <a:noFill/>
          <a:ln/>
        </p:spPr>
        <p:txBody>
          <a:bodyPr wrap="square" lIns="0" tIns="0" rIns="0" bIns="0" rtlCol="0" anchor="t"/>
          <a:lstStyle/>
          <a:p>
            <a:pPr algn="l" indent="0" marL="0">
              <a:buNone/>
            </a:pPr>
            <a:r>
              <a:rPr lang="en-US" sz="1800" b="1" dirty="0">
                <a:solidFill>
                  <a:srgbClr val="14202B"/>
                </a:solidFill>
                <a:latin typeface="Calibri" pitchFamily="34" charset="0"/>
                <a:ea typeface="Calibri" pitchFamily="34" charset="-122"/>
                <a:cs typeface="Calibri" pitchFamily="34" charset="-120"/>
              </a:rPr>
              <a:t>Så gör eleven</a:t>
            </a:r>
            <a:endParaRPr lang="en-US" sz="1800" dirty="0"/>
          </a:p>
        </p:txBody>
      </p:sp>
      <p:sp>
        <p:nvSpPr>
          <p:cNvPr id="10" name="Text 7"/>
          <p:cNvSpPr txBox="1"/>
          <p:nvPr/>
        </p:nvSpPr>
        <p:spPr>
          <a:xfrm>
            <a:off x="420624" y="5056632"/>
            <a:ext cx="5486400" cy="1234440"/>
          </a:xfrm>
          <a:prstGeom prst="rect">
            <a:avLst/>
          </a:prstGeom>
          <a:noFill/>
          <a:ln/>
        </p:spPr>
        <p:txBody>
          <a:bodyPr wrap="square" lIns="0" tIns="0" rIns="0" bIns="0" rtlCol="0" anchor="t"/>
          <a:lstStyle/>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Säg: eleven säger meningen igen och räknar orden.</a:t>
            </a:r>
            <a:endParaRPr lang="en-US" sz="1450" dirty="0"/>
          </a:p>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Skriv: eleven bygger det första ordet ur högen.</a:t>
            </a:r>
            <a:endParaRPr lang="en-US" sz="1450" dirty="0"/>
          </a:p>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Läs: eleven läser från början efter varje ord.</a:t>
            </a:r>
            <a:endParaRPr lang="en-US" sz="1450" dirty="0"/>
          </a:p>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Läs: eleven läser hela meningen med fingret under.</a:t>
            </a:r>
            <a:endParaRPr lang="en-US" sz="1450" dirty="0"/>
          </a:p>
        </p:txBody>
      </p:sp>
      <p:sp>
        <p:nvSpPr>
          <p:cNvPr id="11" name="Shape 8"/>
          <p:cNvSpPr/>
          <p:nvPr/>
        </p:nvSpPr>
        <p:spPr>
          <a:xfrm rot="5400000">
            <a:off x="6289243" y="790956"/>
            <a:ext cx="137160" cy="118872"/>
          </a:xfrm>
          <a:prstGeom prst="triangle">
            <a:avLst/>
          </a:prstGeom>
          <a:solidFill>
            <a:srgbClr val="8A5A1E"/>
          </a:solidFill>
          <a:ln w="12700">
            <a:solidFill>
              <a:srgbClr val="8A5A1E"/>
            </a:solidFill>
            <a:prstDash val="solid"/>
          </a:ln>
        </p:spPr>
      </p:sp>
      <p:sp>
        <p:nvSpPr>
          <p:cNvPr id="12" name="Text 9"/>
          <p:cNvSpPr txBox="1"/>
          <p:nvPr/>
        </p:nvSpPr>
        <p:spPr>
          <a:xfrm>
            <a:off x="6504127" y="749808"/>
            <a:ext cx="5266944"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FILM 2 · 27 SEKUNDER</a:t>
            </a:r>
            <a:endParaRPr lang="en-US" sz="1200" dirty="0"/>
          </a:p>
        </p:txBody>
      </p:sp>
      <p:pic>
        <p:nvPicPr>
          <p:cNvPr id="13" name="Media 1" descr="Min mening: grannen läser högt, filmen: Noah byter Ola mot snö i den sista meningen. Han viskar meningen till läraren. Noah säger till läraren: ”Jag ser snö.” Läraren frågar: ”Kan din granne läsa den?” Saga läser Noahs mening högt. Saga läser: ”Jag ser snö.” Noah säger: ”Ja, det står så.” Läraren säger: ”Saga kunde läsa den, för du gjorde mellanrum.” Läraren ger ett litet tips framåt. Läraren säger: ”Nästa gång kan du byta två ord.” Sist skriver Noah meningen i skrivboken. Noah skriver: ”Jag ser snö.”">
            <a:hlinkClick r:id="" action="ppaction://media"/>
          </p:cNvPr>
          <p:cNvPicPr>
            <a:picLocks noChangeAspect="1"/>
          </p:cNvPicPr>
          <p:nvPr>
            <a:videoFile r:link="rId4"/>
            <p:extLst>
              <p:ext uri="{DAA4B4D4-6D71-4841-9C94-3DE7FCFB9230}">
                <p14:media xmlns:p14="http://schemas.microsoft.com/office/powerpoint/2010/main" r:embed="rId5"/>
              </p:ext>
            </p:extLst>
          </p:nvPr>
        </p:nvPicPr>
        <p:blipFill>
          <a:blip r:embed="rId6"/>
          <a:stretch>
            <a:fillRect/>
          </a:stretch>
        </p:blipFill>
        <p:spPr>
          <a:xfrm>
            <a:off x="6284671" y="1051560"/>
            <a:ext cx="5486400" cy="3086100"/>
          </a:xfrm>
          <a:prstGeom prst="rect">
            <a:avLst/>
          </a:prstGeom>
        </p:spPr>
      </p:pic>
      <p:sp>
        <p:nvSpPr>
          <p:cNvPr id="14" name="Text 10"/>
          <p:cNvSpPr txBox="1"/>
          <p:nvPr/>
        </p:nvSpPr>
        <p:spPr>
          <a:xfrm>
            <a:off x="6284671" y="4686300"/>
            <a:ext cx="5486400" cy="278892"/>
          </a:xfrm>
          <a:prstGeom prst="rect">
            <a:avLst/>
          </a:prstGeom>
          <a:noFill/>
          <a:ln/>
        </p:spPr>
        <p:txBody>
          <a:bodyPr wrap="square" lIns="0" tIns="0" rIns="0" bIns="0" rtlCol="0" anchor="t"/>
          <a:lstStyle/>
          <a:p>
            <a:pPr algn="l" indent="0" marL="0">
              <a:buNone/>
            </a:pPr>
            <a:r>
              <a:rPr lang="en-US" sz="1800" b="1" dirty="0">
                <a:solidFill>
                  <a:srgbClr val="14202B"/>
                </a:solidFill>
                <a:latin typeface="Calibri" pitchFamily="34" charset="0"/>
                <a:ea typeface="Calibri" pitchFamily="34" charset="-122"/>
                <a:cs typeface="Calibri" pitchFamily="34" charset="-120"/>
              </a:rPr>
              <a:t>Min mening: grannen läser högt</a:t>
            </a:r>
            <a:endParaRPr lang="en-US" sz="1800" dirty="0"/>
          </a:p>
        </p:txBody>
      </p:sp>
      <p:sp>
        <p:nvSpPr>
          <p:cNvPr id="15" name="Text 11"/>
          <p:cNvSpPr txBox="1"/>
          <p:nvPr/>
        </p:nvSpPr>
        <p:spPr>
          <a:xfrm>
            <a:off x="6284671" y="5056632"/>
            <a:ext cx="5486400" cy="1234440"/>
          </a:xfrm>
          <a:prstGeom prst="rect">
            <a:avLst/>
          </a:prstGeom>
          <a:noFill/>
          <a:ln/>
        </p:spPr>
        <p:txBody>
          <a:bodyPr wrap="square" lIns="0" tIns="0" rIns="0" bIns="0" rtlCol="0" anchor="t"/>
          <a:lstStyle/>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Noah byter Ola mot snö och viskar till läraren.</a:t>
            </a:r>
            <a:endParaRPr lang="en-US" sz="1450" dirty="0"/>
          </a:p>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Saga läser meningen högt, utan att ha hört den.</a:t>
            </a:r>
            <a:endParaRPr lang="en-US" sz="1450" dirty="0"/>
          </a:p>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Läraren säger vad som gick bra och ger ett tips framåt.</a:t>
            </a:r>
            <a:endParaRPr lang="en-US" sz="1450" dirty="0"/>
          </a:p>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Noah skriver meningen i skrivboken.</a:t>
            </a:r>
            <a:endParaRPr lang="en-US" sz="1450" dirty="0"/>
          </a:p>
        </p:txBody>
      </p:sp>
      <p:sp>
        <p:nvSpPr>
          <p:cNvPr id="16" name="Text 12"/>
          <p:cNvSpPr txBox="1"/>
          <p:nvPr/>
        </p:nvSpPr>
        <p:spPr>
          <a:xfrm>
            <a:off x="420624" y="6345936"/>
            <a:ext cx="11350447" cy="219456"/>
          </a:xfrm>
          <a:prstGeom prst="rect">
            <a:avLst/>
          </a:prstGeom>
          <a:noFill/>
          <a:ln/>
        </p:spPr>
        <p:txBody>
          <a:bodyPr wrap="square" lIns="0" tIns="0" rIns="0" bIns="0" rtlCol="0" anchor="t"/>
          <a:lstStyle/>
          <a:p>
            <a:pPr indent="0" marL="0">
              <a:buNone/>
            </a:pPr>
            <a:r>
              <a:rPr lang="en-US" sz="1100" dirty="0">
                <a:solidFill>
                  <a:srgbClr val="4B5866"/>
                </a:solidFill>
                <a:latin typeface="Calibri" pitchFamily="34" charset="0"/>
                <a:ea typeface="Calibri" pitchFamily="34" charset="-122"/>
                <a:cs typeface="Calibri" pitchFamily="34" charset="-120"/>
              </a:rPr>
              <a:t>Klicka på en film för att spela den. Spelar filmen inte här? Se den på </a:t>
            </a:r>
            <a:pPr indent="0" marL="0">
              <a:buNone/>
            </a:pPr>
            <a:r>
              <a:rPr lang="en-US" sz="1100" u="sng" dirty="0">
                <a:solidFill>
                  <a:srgbClr val="4B5866"/>
                </a:solidFill>
                <a:latin typeface="Calibri" pitchFamily="34" charset="0"/>
                <a:ea typeface="Calibri" pitchFamily="34" charset="-122"/>
                <a:cs typeface="Calibri" pitchFamily="34" charset="-120"/>
                <a:hlinkClick r:id="rId7" invalidUrl="" action="" tgtFrame="" tooltip="" history="1" highlightClick="0" endSnd="0">
                  <a:extLst>
                    <a:ext uri="{A12FA001-AC4F-418D-AE19-62706E023703}">
                      <ahyp:hlinkClr xmlns:ahyp="http://schemas.microsoft.com/office/drawing/2018/hyperlinkcolor" val="tx"/>
                    </a:ext>
                  </a:extLst>
                </a:hlinkClick>
              </a:rPr>
              <a:t>niclasfohlin.se/stodundervisning/sag-skriv-och-las/lathund</a:t>
            </a:r>
            <a:endParaRPr lang="en-US" sz="1100" dirty="0"/>
          </a:p>
        </p:txBody>
      </p:sp>
      <p:sp>
        <p:nvSpPr>
          <p:cNvPr id="17" name="Text 13"/>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niclasfohlin.se/stodundervisning/sag-skriv-och-las/lathund</a:t>
            </a:r>
            <a:endParaRPr lang="en-US" sz="75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seq concurrent="1" nextAc="seek">
              <p:cTn id="7" restart="whenNotActive" fill="hold" evtFilter="cancelBubble" nodeType="interactiveSeq">
                <p:stCondLst>
                  <p:cond evt="onClick" delay="0">
                    <p:tgtEl>
                      <p:spTgt spid="1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3"/>
                                        </p:tgtEl>
                                      </p:cBhvr>
                                    </p:cmd>
                                  </p:childTnLst>
                                </p:cTn>
                              </p:par>
                            </p:childTnLst>
                          </p:cTn>
                        </p:par>
                      </p:childTnLst>
                    </p:cTn>
                  </p:par>
                </p:childTnLst>
              </p:cTn>
              <p:nextCondLst>
                <p:cond evt="onClick" delay="0">
                  <p:tgtEl>
                    <p:spTgt spid="13"/>
                  </p:tgtEl>
                </p:cond>
              </p:nextCondLst>
            </p:seq>
            <p:video fullScrn="1">
              <p:cMediaNode vol="80000">
                <p:cTn id="12" fill="hold" display="0">
                  <p:stCondLst>
                    <p:cond delay="indefinite"/>
                  </p:stCondLst>
                </p:cTn>
                <p:tgtEl>
                  <p:spTgt spid="8"/>
                </p:tgtEl>
              </p:cMediaNode>
            </p:video>
            <p:video fullScrn="1">
              <p:cMediaNode vol="80000">
                <p:cTn id="13" fill="hold" display="0">
                  <p:stCondLst>
                    <p:cond delay="indefinite"/>
                  </p:stCondLst>
                </p:cTn>
                <p:tgtEl>
                  <p:spTgt spid="13"/>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Säg, skriv och läs</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METODEN · 1/4</a:t>
            </a:r>
            <a:endParaRPr lang="en-US" sz="1275" dirty="0"/>
          </a:p>
        </p:txBody>
      </p:sp>
      <p:sp>
        <p:nvSpPr>
          <p:cNvPr id="6" name="Shape 4"/>
          <p:cNvSpPr/>
          <p:nvPr/>
        </p:nvSpPr>
        <p:spPr>
          <a:xfrm>
            <a:off x="0" y="603504"/>
            <a:ext cx="12191695" cy="749808"/>
          </a:xfrm>
          <a:prstGeom prst="rect">
            <a:avLst/>
          </a:prstGeom>
          <a:solidFill>
            <a:srgbClr val="F3F6FA"/>
          </a:solidFill>
          <a:ln w="12700">
            <a:solidFill>
              <a:srgbClr val="F3F6FA"/>
            </a:solidFill>
            <a:prstDash val="solid"/>
          </a:ln>
        </p:spPr>
      </p:sp>
      <p:sp>
        <p:nvSpPr>
          <p:cNvPr id="7" name="Shape 5"/>
          <p:cNvSpPr/>
          <p:nvPr/>
        </p:nvSpPr>
        <p:spPr>
          <a:xfrm>
            <a:off x="0" y="1335024"/>
            <a:ext cx="12191695" cy="18288"/>
          </a:xfrm>
          <a:prstGeom prst="rect">
            <a:avLst/>
          </a:prstGeom>
          <a:solidFill>
            <a:srgbClr val="14202B"/>
          </a:solidFill>
          <a:ln w="12700">
            <a:solidFill>
              <a:srgbClr val="14202B"/>
            </a:solidFill>
            <a:prstDash val="solid"/>
          </a:ln>
        </p:spPr>
      </p:sp>
      <p:sp>
        <p:nvSpPr>
          <p:cNvPr id="8" name="Text 6"/>
          <p:cNvSpPr txBox="1"/>
          <p:nvPr/>
        </p:nvSpPr>
        <p:spPr>
          <a:xfrm>
            <a:off x="420624"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PASSLÄNGD</a:t>
            </a:r>
            <a:endParaRPr lang="en-US" sz="1200" dirty="0"/>
          </a:p>
        </p:txBody>
      </p:sp>
      <p:sp>
        <p:nvSpPr>
          <p:cNvPr id="9" name="Text 7"/>
          <p:cNvSpPr txBox="1"/>
          <p:nvPr/>
        </p:nvSpPr>
        <p:spPr>
          <a:xfrm>
            <a:off x="420624"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30 minuter</a:t>
            </a:r>
            <a:endParaRPr lang="en-US" sz="1200" dirty="0"/>
          </a:p>
        </p:txBody>
      </p:sp>
      <p:sp>
        <p:nvSpPr>
          <p:cNvPr id="10" name="Shape 8"/>
          <p:cNvSpPr/>
          <p:nvPr/>
        </p:nvSpPr>
        <p:spPr>
          <a:xfrm>
            <a:off x="3125648" y="603504"/>
            <a:ext cx="9144" cy="731520"/>
          </a:xfrm>
          <a:prstGeom prst="rect">
            <a:avLst/>
          </a:prstGeom>
          <a:solidFill>
            <a:srgbClr val="E1E6EB"/>
          </a:solidFill>
          <a:ln w="12700">
            <a:solidFill>
              <a:srgbClr val="E1E6EB"/>
            </a:solidFill>
            <a:prstDash val="solid"/>
          </a:ln>
        </p:spPr>
      </p:sp>
      <p:sp>
        <p:nvSpPr>
          <p:cNvPr id="11" name="Text 9"/>
          <p:cNvSpPr txBox="1"/>
          <p:nvPr/>
        </p:nvSpPr>
        <p:spPr>
          <a:xfrm>
            <a:off x="3363392"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GRUPP</a:t>
            </a:r>
            <a:endParaRPr lang="en-US" sz="1200" dirty="0"/>
          </a:p>
        </p:txBody>
      </p:sp>
      <p:sp>
        <p:nvSpPr>
          <p:cNvPr id="12" name="Text 10"/>
          <p:cNvSpPr txBox="1"/>
          <p:nvPr/>
        </p:nvSpPr>
        <p:spPr>
          <a:xfrm>
            <a:off x="3363392"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En till fyra elever</a:t>
            </a:r>
            <a:endParaRPr lang="en-US" sz="1200" dirty="0"/>
          </a:p>
        </p:txBody>
      </p:sp>
      <p:sp>
        <p:nvSpPr>
          <p:cNvPr id="13" name="Shape 11"/>
          <p:cNvSpPr/>
          <p:nvPr/>
        </p:nvSpPr>
        <p:spPr>
          <a:xfrm>
            <a:off x="6068416" y="603504"/>
            <a:ext cx="9144" cy="731520"/>
          </a:xfrm>
          <a:prstGeom prst="rect">
            <a:avLst/>
          </a:prstGeom>
          <a:solidFill>
            <a:srgbClr val="E1E6EB"/>
          </a:solidFill>
          <a:ln w="12700">
            <a:solidFill>
              <a:srgbClr val="E1E6EB"/>
            </a:solidFill>
            <a:prstDash val="solid"/>
          </a:ln>
        </p:spPr>
      </p:sp>
      <p:sp>
        <p:nvSpPr>
          <p:cNvPr id="14" name="Text 12"/>
          <p:cNvSpPr txBox="1"/>
          <p:nvPr/>
        </p:nvSpPr>
        <p:spPr>
          <a:xfrm>
            <a:off x="6306160"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FREKVENS</a:t>
            </a:r>
            <a:endParaRPr lang="en-US" sz="1200" dirty="0"/>
          </a:p>
        </p:txBody>
      </p:sp>
      <p:sp>
        <p:nvSpPr>
          <p:cNvPr id="15" name="Text 13"/>
          <p:cNvSpPr txBox="1"/>
          <p:nvPr/>
        </p:nvSpPr>
        <p:spPr>
          <a:xfrm>
            <a:off x="6306160"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Tre pass i veckan i omkring åtta veckor</a:t>
            </a:r>
            <a:endParaRPr lang="en-US" sz="1200" dirty="0"/>
          </a:p>
        </p:txBody>
      </p:sp>
      <p:sp>
        <p:nvSpPr>
          <p:cNvPr id="16" name="Shape 14"/>
          <p:cNvSpPr/>
          <p:nvPr/>
        </p:nvSpPr>
        <p:spPr>
          <a:xfrm>
            <a:off x="9011183" y="603504"/>
            <a:ext cx="9144" cy="731520"/>
          </a:xfrm>
          <a:prstGeom prst="rect">
            <a:avLst/>
          </a:prstGeom>
          <a:solidFill>
            <a:srgbClr val="E1E6EB"/>
          </a:solidFill>
          <a:ln w="12700">
            <a:solidFill>
              <a:srgbClr val="E1E6EB"/>
            </a:solidFill>
            <a:prstDash val="solid"/>
          </a:ln>
        </p:spPr>
      </p:sp>
      <p:sp>
        <p:nvSpPr>
          <p:cNvPr id="17" name="Text 15"/>
          <p:cNvSpPr txBox="1"/>
          <p:nvPr/>
        </p:nvSpPr>
        <p:spPr>
          <a:xfrm>
            <a:off x="9248927"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INNEHÅLL</a:t>
            </a:r>
            <a:endParaRPr lang="en-US" sz="1200" dirty="0"/>
          </a:p>
        </p:txBody>
      </p:sp>
      <p:sp>
        <p:nvSpPr>
          <p:cNvPr id="18" name="Text 16"/>
          <p:cNvSpPr txBox="1"/>
          <p:nvPr/>
        </p:nvSpPr>
        <p:spPr>
          <a:xfrm>
            <a:off x="9248927"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Bokstavskort, ord och meningar</a:t>
            </a:r>
            <a:endParaRPr lang="en-US" sz="1200" dirty="0"/>
          </a:p>
        </p:txBody>
      </p:sp>
      <p:sp>
        <p:nvSpPr>
          <p:cNvPr id="19" name="Shape 17"/>
          <p:cNvSpPr/>
          <p:nvPr/>
        </p:nvSpPr>
        <p:spPr>
          <a:xfrm>
            <a:off x="6086704" y="1353312"/>
            <a:ext cx="18288" cy="5303520"/>
          </a:xfrm>
          <a:prstGeom prst="rect">
            <a:avLst/>
          </a:prstGeom>
          <a:solidFill>
            <a:srgbClr val="14202B"/>
          </a:solidFill>
          <a:ln w="12700">
            <a:solidFill>
              <a:srgbClr val="14202B"/>
            </a:solidFill>
            <a:prstDash val="solid"/>
          </a:ln>
        </p:spPr>
      </p:sp>
      <p:sp>
        <p:nvSpPr>
          <p:cNvPr id="20" name="Text 18"/>
          <p:cNvSpPr txBox="1"/>
          <p:nvPr/>
        </p:nvSpPr>
        <p:spPr>
          <a:xfrm>
            <a:off x="420624" y="1508760"/>
            <a:ext cx="551977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SÅ FUNGERAR INSATSEN</a:t>
            </a:r>
            <a:endParaRPr lang="en-US" sz="1200" dirty="0"/>
          </a:p>
        </p:txBody>
      </p:sp>
      <p:sp>
        <p:nvSpPr>
          <p:cNvPr id="21" name="Text 19"/>
          <p:cNvSpPr txBox="1"/>
          <p:nvPr/>
        </p:nvSpPr>
        <p:spPr>
          <a:xfrm>
            <a:off x="420624" y="1792224"/>
            <a:ext cx="5519776" cy="1819656"/>
          </a:xfrm>
          <a:prstGeom prst="rect">
            <a:avLst/>
          </a:prstGeom>
          <a:noFill/>
          <a:ln/>
        </p:spPr>
        <p:txBody>
          <a:bodyPr wrap="square" lIns="0" tIns="0" rIns="0" bIns="0" rtlCol="0" anchor="t"/>
          <a:lstStyle/>
          <a:p>
            <a:pPr algn="l" indent="0" marL="0">
              <a:spcAft>
                <a:spcPts val="800"/>
              </a:spcAft>
              <a:buNone/>
            </a:pPr>
            <a:r>
              <a:rPr lang="en-US" sz="1275" dirty="0">
                <a:solidFill>
                  <a:srgbClr val="14202B"/>
                </a:solidFill>
                <a:latin typeface="Calibri" pitchFamily="34" charset="0"/>
                <a:ea typeface="Calibri" pitchFamily="34" charset="-122"/>
                <a:cs typeface="Calibri" pitchFamily="34" charset="-120"/>
              </a:rPr>
              <a:t>Eleven säger ett ord eller en mening, bygger det med lösa bokstavskort och läser det hen har byggt. Listan växer från ord till meningar på fem ord, och sist skriver eleven egna meningar. När rörelsen sitter prövar hen att skriva i skrivboken.</a:t>
            </a:r>
            <a:endParaRPr lang="en-US" sz="1275" dirty="0"/>
          </a:p>
          <a:p>
            <a:pPr algn="l" indent="0" marL="0">
              <a:spcAft>
                <a:spcPts val="800"/>
              </a:spcAft>
              <a:buNone/>
            </a:pPr>
            <a:r>
              <a:rPr lang="en-US" sz="1275" dirty="0">
                <a:solidFill>
                  <a:srgbClr val="14202B"/>
                </a:solidFill>
                <a:latin typeface="Calibri" pitchFamily="34" charset="0"/>
                <a:ea typeface="Calibri" pitchFamily="34" charset="-122"/>
                <a:cs typeface="Calibri" pitchFamily="34" charset="-120"/>
              </a:rPr>
              <a:t>Varje pass har fyra delar: Startorden, Jag visar, Dagens meningar och Min mening, där grannen läser elevens mening högt. Vecka 1 är det bara ord, hela passet.</a:t>
            </a:r>
            <a:endParaRPr lang="en-US" sz="1275" dirty="0"/>
          </a:p>
        </p:txBody>
      </p:sp>
      <p:sp>
        <p:nvSpPr>
          <p:cNvPr id="22" name="Shape 20"/>
          <p:cNvSpPr/>
          <p:nvPr/>
        </p:nvSpPr>
        <p:spPr>
          <a:xfrm>
            <a:off x="420624" y="3703320"/>
            <a:ext cx="5382616" cy="1726438"/>
          </a:xfrm>
          <a:prstGeom prst="rect">
            <a:avLst/>
          </a:prstGeom>
          <a:solidFill>
            <a:srgbClr val="FFFFFF"/>
          </a:solidFill>
          <a:ln w="12700">
            <a:solidFill>
              <a:srgbClr val="14202B"/>
            </a:solidFill>
            <a:prstDash val="solid"/>
          </a:ln>
        </p:spPr>
      </p:sp>
      <p:sp>
        <p:nvSpPr>
          <p:cNvPr id="23" name="Shape 21"/>
          <p:cNvSpPr/>
          <p:nvPr/>
        </p:nvSpPr>
        <p:spPr>
          <a:xfrm>
            <a:off x="429768" y="3712464"/>
            <a:ext cx="5364328" cy="310896"/>
          </a:xfrm>
          <a:prstGeom prst="rect">
            <a:avLst/>
          </a:prstGeom>
          <a:solidFill>
            <a:srgbClr val="14202B"/>
          </a:solidFill>
          <a:ln w="12700">
            <a:solidFill>
              <a:srgbClr val="14202B"/>
            </a:solidFill>
            <a:prstDash val="solid"/>
          </a:ln>
        </p:spPr>
      </p:sp>
      <p:sp>
        <p:nvSpPr>
          <p:cNvPr id="24" name="Text 22"/>
          <p:cNvSpPr txBox="1"/>
          <p:nvPr/>
        </p:nvSpPr>
        <p:spPr>
          <a:xfrm>
            <a:off x="557784" y="3767328"/>
            <a:ext cx="5108296"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TRE SAKER ATT HÅLLA FAST VID</a:t>
            </a:r>
            <a:endParaRPr lang="en-US" sz="1200" dirty="0"/>
          </a:p>
        </p:txBody>
      </p:sp>
      <p:sp>
        <p:nvSpPr>
          <p:cNvPr id="25" name="Text 23"/>
          <p:cNvSpPr txBox="1"/>
          <p:nvPr/>
        </p:nvSpPr>
        <p:spPr>
          <a:xfrm>
            <a:off x="557784" y="4087368"/>
            <a:ext cx="5144872" cy="488315"/>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Eleven säger igen och räknar.</a:t>
            </a:r>
            <a:pPr algn="l" indent="0" marL="0">
              <a:buNone/>
            </a:pPr>
            <a:r>
              <a:rPr lang="en-US" sz="1250" dirty="0">
                <a:solidFill>
                  <a:srgbClr val="14202B"/>
                </a:solidFill>
                <a:latin typeface="Calibri" pitchFamily="34" charset="0"/>
                <a:ea typeface="Calibri" pitchFamily="34" charset="-122"/>
                <a:cs typeface="Calibri" pitchFamily="34" charset="-120"/>
              </a:rPr>
              <a:t> Meningen finns kvar medan hen bygger.</a:t>
            </a:r>
            <a:endParaRPr lang="en-US" sz="1250" dirty="0"/>
          </a:p>
        </p:txBody>
      </p:sp>
      <p:sp>
        <p:nvSpPr>
          <p:cNvPr id="26" name="Text 24"/>
          <p:cNvSpPr txBox="1"/>
          <p:nvPr/>
        </p:nvSpPr>
        <p:spPr>
          <a:xfrm>
            <a:off x="557784" y="4575683"/>
            <a:ext cx="5144872" cy="488315"/>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Läs det som ligger.</a:t>
            </a:r>
            <a:pPr algn="l" indent="0" marL="0">
              <a:buNone/>
            </a:pPr>
            <a:r>
              <a:rPr lang="en-US" sz="1250" dirty="0">
                <a:solidFill>
                  <a:srgbClr val="14202B"/>
                </a:solidFill>
                <a:latin typeface="Calibri" pitchFamily="34" charset="0"/>
                <a:ea typeface="Calibri" pitchFamily="34" charset="-122"/>
                <a:cs typeface="Calibri" pitchFamily="34" charset="-120"/>
              </a:rPr>
              <a:t> Med fingret under hör eleven vad som fattas.</a:t>
            </a:r>
            <a:endParaRPr lang="en-US" sz="1250" dirty="0"/>
          </a:p>
        </p:txBody>
      </p:sp>
      <p:sp>
        <p:nvSpPr>
          <p:cNvPr id="27" name="Text 25"/>
          <p:cNvSpPr txBox="1"/>
          <p:nvPr/>
        </p:nvSpPr>
        <p:spPr>
          <a:xfrm>
            <a:off x="557784" y="5063998"/>
            <a:ext cx="5144872" cy="292608"/>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Bekräfta och fråga vidare.</a:t>
            </a:r>
            <a:pPr algn="l" indent="0" marL="0">
              <a:buNone/>
            </a:pPr>
            <a:r>
              <a:rPr lang="en-US" sz="1250" dirty="0">
                <a:solidFill>
                  <a:srgbClr val="14202B"/>
                </a:solidFill>
                <a:latin typeface="Calibri" pitchFamily="34" charset="0"/>
                <a:ea typeface="Calibri" pitchFamily="34" charset="-122"/>
                <a:cs typeface="Calibri" pitchFamily="34" charset="-120"/>
              </a:rPr>
              <a:t> Låt eleven hitta nästa ljud.</a:t>
            </a:r>
            <a:endParaRPr lang="en-US" sz="1250" dirty="0"/>
          </a:p>
        </p:txBody>
      </p:sp>
      <p:sp>
        <p:nvSpPr>
          <p:cNvPr id="28" name="Text 26"/>
          <p:cNvSpPr txBox="1"/>
          <p:nvPr/>
        </p:nvSpPr>
        <p:spPr>
          <a:xfrm>
            <a:off x="420624" y="5566918"/>
            <a:ext cx="551977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ARBETSFORM</a:t>
            </a:r>
            <a:endParaRPr lang="en-US" sz="1200" dirty="0"/>
          </a:p>
        </p:txBody>
      </p:sp>
      <p:sp>
        <p:nvSpPr>
          <p:cNvPr id="29" name="Text 27"/>
          <p:cNvSpPr txBox="1"/>
          <p:nvPr/>
        </p:nvSpPr>
        <p:spPr>
          <a:xfrm>
            <a:off x="420624" y="5822950"/>
            <a:ext cx="5519776" cy="788162"/>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Enskilt (var och en bygger sina ord) → läraren visar (gruppen säger med och räknar) → enskilt igen (var och en bygger meningen) → i par (grannen läser högt)</a:t>
            </a:r>
            <a:endParaRPr lang="en-US" sz="1200" dirty="0"/>
          </a:p>
        </p:txBody>
      </p:sp>
      <p:sp>
        <p:nvSpPr>
          <p:cNvPr id="30" name="Text 28"/>
          <p:cNvSpPr txBox="1"/>
          <p:nvPr/>
        </p:nvSpPr>
        <p:spPr>
          <a:xfrm>
            <a:off x="6388456" y="1508760"/>
            <a:ext cx="538261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DE FYRA DELARNA</a:t>
            </a:r>
            <a:endParaRPr lang="en-US" sz="1200" dirty="0"/>
          </a:p>
        </p:txBody>
      </p:sp>
      <p:sp>
        <p:nvSpPr>
          <p:cNvPr id="31" name="Shape 29"/>
          <p:cNvSpPr/>
          <p:nvPr/>
        </p:nvSpPr>
        <p:spPr>
          <a:xfrm>
            <a:off x="6388456" y="1792224"/>
            <a:ext cx="5382616" cy="320040"/>
          </a:xfrm>
          <a:prstGeom prst="rect">
            <a:avLst/>
          </a:prstGeom>
          <a:solidFill>
            <a:srgbClr val="14202B"/>
          </a:solidFill>
          <a:ln w="12700">
            <a:solidFill>
              <a:srgbClr val="14202B"/>
            </a:solidFill>
            <a:prstDash val="solid"/>
          </a:ln>
        </p:spPr>
      </p:sp>
      <p:sp>
        <p:nvSpPr>
          <p:cNvPr id="32" name="Text 30"/>
          <p:cNvSpPr txBox="1"/>
          <p:nvPr/>
        </p:nvSpPr>
        <p:spPr>
          <a:xfrm>
            <a:off x="6525616" y="1856232"/>
            <a:ext cx="1417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DEL</a:t>
            </a:r>
            <a:endParaRPr lang="en-US" sz="1200" dirty="0"/>
          </a:p>
        </p:txBody>
      </p:sp>
      <p:sp>
        <p:nvSpPr>
          <p:cNvPr id="33" name="Shape 31"/>
          <p:cNvSpPr/>
          <p:nvPr/>
        </p:nvSpPr>
        <p:spPr>
          <a:xfrm>
            <a:off x="7988656" y="1792224"/>
            <a:ext cx="9144" cy="320040"/>
          </a:xfrm>
          <a:prstGeom prst="rect">
            <a:avLst/>
          </a:prstGeom>
          <a:solidFill>
            <a:srgbClr val="4A5361"/>
          </a:solidFill>
          <a:ln w="12700">
            <a:solidFill>
              <a:srgbClr val="4A5361"/>
            </a:solidFill>
            <a:prstDash val="solid"/>
          </a:ln>
        </p:spPr>
      </p:sp>
      <p:sp>
        <p:nvSpPr>
          <p:cNvPr id="34" name="Text 32"/>
          <p:cNvSpPr txBox="1"/>
          <p:nvPr/>
        </p:nvSpPr>
        <p:spPr>
          <a:xfrm>
            <a:off x="8134960" y="1856232"/>
            <a:ext cx="3508096"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EXEMPELFRASER</a:t>
            </a:r>
            <a:endParaRPr lang="en-US" sz="1200" dirty="0"/>
          </a:p>
        </p:txBody>
      </p:sp>
      <p:sp>
        <p:nvSpPr>
          <p:cNvPr id="35" name="Shape 33"/>
          <p:cNvSpPr/>
          <p:nvPr/>
        </p:nvSpPr>
        <p:spPr>
          <a:xfrm>
            <a:off x="6388456" y="2112264"/>
            <a:ext cx="1600200" cy="1187942"/>
          </a:xfrm>
          <a:prstGeom prst="rect">
            <a:avLst/>
          </a:prstGeom>
          <a:solidFill>
            <a:srgbClr val="F3F6FA"/>
          </a:solidFill>
          <a:ln w="12700">
            <a:solidFill>
              <a:srgbClr val="F3F6FA"/>
            </a:solidFill>
            <a:prstDash val="solid"/>
          </a:ln>
        </p:spPr>
      </p:sp>
      <p:sp>
        <p:nvSpPr>
          <p:cNvPr id="36" name="Shape 34"/>
          <p:cNvSpPr/>
          <p:nvPr/>
        </p:nvSpPr>
        <p:spPr>
          <a:xfrm>
            <a:off x="7988656" y="2112264"/>
            <a:ext cx="9144" cy="1187942"/>
          </a:xfrm>
          <a:prstGeom prst="rect">
            <a:avLst/>
          </a:prstGeom>
          <a:solidFill>
            <a:srgbClr val="E1E6EB"/>
          </a:solidFill>
          <a:ln w="12700">
            <a:solidFill>
              <a:srgbClr val="E1E6EB"/>
            </a:solidFill>
            <a:prstDash val="solid"/>
          </a:ln>
        </p:spPr>
      </p:sp>
      <p:sp>
        <p:nvSpPr>
          <p:cNvPr id="37" name="Text 35"/>
          <p:cNvSpPr txBox="1"/>
          <p:nvPr/>
        </p:nvSpPr>
        <p:spPr>
          <a:xfrm>
            <a:off x="6525616" y="2203704"/>
            <a:ext cx="1371600" cy="246888"/>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1 · Startorden</a:t>
            </a:r>
            <a:endParaRPr lang="en-US" sz="1275" dirty="0"/>
          </a:p>
        </p:txBody>
      </p:sp>
      <p:sp>
        <p:nvSpPr>
          <p:cNvPr id="38" name="Text 36"/>
          <p:cNvSpPr txBox="1"/>
          <p:nvPr/>
        </p:nvSpPr>
        <p:spPr>
          <a:xfrm>
            <a:off x="6525616" y="2468880"/>
            <a:ext cx="1371600" cy="803894"/>
          </a:xfrm>
          <a:prstGeom prst="rect">
            <a:avLst/>
          </a:prstGeom>
          <a:noFill/>
          <a:ln/>
        </p:spPr>
        <p:txBody>
          <a:bodyPr wrap="square" lIns="0" tIns="0" rIns="0" bIns="0" rtlCol="0" anchor="t"/>
          <a:lstStyle/>
          <a:p>
            <a:pPr algn="l" indent="0" marL="0">
              <a:buNone/>
            </a:pPr>
            <a:r>
              <a:rPr lang="en-US" sz="1150" dirty="0">
                <a:solidFill>
                  <a:srgbClr val="4B5866"/>
                </a:solidFill>
                <a:latin typeface="Calibri" pitchFamily="34" charset="0"/>
                <a:ea typeface="Calibri" pitchFamily="34" charset="-122"/>
                <a:cs typeface="Calibri" pitchFamily="34" charset="-120"/>
              </a:rPr>
              <a:t>Två ord, och två ordbilder eller en ny.</a:t>
            </a:r>
            <a:endParaRPr lang="en-US" sz="1150" dirty="0"/>
          </a:p>
        </p:txBody>
      </p:sp>
      <p:sp>
        <p:nvSpPr>
          <p:cNvPr id="39" name="Text 37"/>
          <p:cNvSpPr txBox="1"/>
          <p:nvPr/>
        </p:nvSpPr>
        <p:spPr>
          <a:xfrm>
            <a:off x="8134960" y="2203704"/>
            <a:ext cx="3508096" cy="1050782"/>
          </a:xfrm>
          <a:prstGeom prst="rect">
            <a:avLst/>
          </a:prstGeom>
          <a:noFill/>
          <a:ln/>
        </p:spPr>
        <p:txBody>
          <a:bodyPr wrap="square" lIns="0" tIns="0" rIns="0" bIns="0" rtlCol="0" anchor="t"/>
          <a:lstStyle/>
          <a:p>
            <a:pPr algn="l" indent="0" marL="0">
              <a:spcAft>
                <a:spcPts val="300"/>
              </a:spcAft>
              <a:buNone/>
            </a:pPr>
            <a:r>
              <a:rPr lang="en-US" sz="1275" i="1" dirty="0">
                <a:solidFill>
                  <a:srgbClr val="14202B"/>
                </a:solidFill>
                <a:latin typeface="Calibri" pitchFamily="34" charset="0"/>
                <a:ea typeface="Calibri" pitchFamily="34" charset="-122"/>
                <a:cs typeface="Calibri" pitchFamily="34" charset="-120"/>
              </a:rPr>
              <a:t>”Säg det långsamt.”</a:t>
            </a:r>
            <a:endParaRPr lang="en-US" sz="1275" dirty="0"/>
          </a:p>
          <a:p>
            <a:pPr algn="l" indent="0" marL="0">
              <a:spcAft>
                <a:spcPts val="300"/>
              </a:spcAft>
              <a:buNone/>
            </a:pPr>
            <a:r>
              <a:rPr lang="en-US" sz="1275" i="1" dirty="0">
                <a:solidFill>
                  <a:srgbClr val="14202B"/>
                </a:solidFill>
                <a:latin typeface="Calibri" pitchFamily="34" charset="0"/>
                <a:ea typeface="Calibri" pitchFamily="34" charset="-122"/>
                <a:cs typeface="Calibri" pitchFamily="34" charset="-120"/>
              </a:rPr>
              <a:t>”Läs det som ligger.”</a:t>
            </a:r>
            <a:endParaRPr lang="en-US" sz="1275" dirty="0"/>
          </a:p>
        </p:txBody>
      </p:sp>
      <p:sp>
        <p:nvSpPr>
          <p:cNvPr id="40" name="Shape 38"/>
          <p:cNvSpPr/>
          <p:nvPr/>
        </p:nvSpPr>
        <p:spPr>
          <a:xfrm>
            <a:off x="6388456" y="3300206"/>
            <a:ext cx="1600200" cy="1005380"/>
          </a:xfrm>
          <a:prstGeom prst="rect">
            <a:avLst/>
          </a:prstGeom>
          <a:solidFill>
            <a:srgbClr val="F3F6FA"/>
          </a:solidFill>
          <a:ln w="12700">
            <a:solidFill>
              <a:srgbClr val="F3F6FA"/>
            </a:solidFill>
            <a:prstDash val="solid"/>
          </a:ln>
        </p:spPr>
      </p:sp>
      <p:sp>
        <p:nvSpPr>
          <p:cNvPr id="41" name="Shape 39"/>
          <p:cNvSpPr/>
          <p:nvPr/>
        </p:nvSpPr>
        <p:spPr>
          <a:xfrm>
            <a:off x="6388456" y="3300206"/>
            <a:ext cx="5382616" cy="9144"/>
          </a:xfrm>
          <a:prstGeom prst="rect">
            <a:avLst/>
          </a:prstGeom>
          <a:solidFill>
            <a:srgbClr val="E1E6EB"/>
          </a:solidFill>
          <a:ln w="12700">
            <a:solidFill>
              <a:srgbClr val="E1E6EB"/>
            </a:solidFill>
            <a:prstDash val="solid"/>
          </a:ln>
        </p:spPr>
      </p:sp>
      <p:sp>
        <p:nvSpPr>
          <p:cNvPr id="42" name="Shape 40"/>
          <p:cNvSpPr/>
          <p:nvPr/>
        </p:nvSpPr>
        <p:spPr>
          <a:xfrm>
            <a:off x="7988656" y="3300206"/>
            <a:ext cx="9144" cy="1005380"/>
          </a:xfrm>
          <a:prstGeom prst="rect">
            <a:avLst/>
          </a:prstGeom>
          <a:solidFill>
            <a:srgbClr val="E1E6EB"/>
          </a:solidFill>
          <a:ln w="12700">
            <a:solidFill>
              <a:srgbClr val="E1E6EB"/>
            </a:solidFill>
            <a:prstDash val="solid"/>
          </a:ln>
        </p:spPr>
      </p:sp>
      <p:sp>
        <p:nvSpPr>
          <p:cNvPr id="43" name="Text 41"/>
          <p:cNvSpPr txBox="1"/>
          <p:nvPr/>
        </p:nvSpPr>
        <p:spPr>
          <a:xfrm>
            <a:off x="6525616" y="3391646"/>
            <a:ext cx="1371600" cy="246888"/>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2 · Jag visar</a:t>
            </a:r>
            <a:endParaRPr lang="en-US" sz="1275" dirty="0"/>
          </a:p>
        </p:txBody>
      </p:sp>
      <p:sp>
        <p:nvSpPr>
          <p:cNvPr id="44" name="Text 42"/>
          <p:cNvSpPr txBox="1"/>
          <p:nvPr/>
        </p:nvSpPr>
        <p:spPr>
          <a:xfrm>
            <a:off x="6525616" y="3656822"/>
            <a:ext cx="1371600" cy="621332"/>
          </a:xfrm>
          <a:prstGeom prst="rect">
            <a:avLst/>
          </a:prstGeom>
          <a:noFill/>
          <a:ln/>
        </p:spPr>
        <p:txBody>
          <a:bodyPr wrap="square" lIns="0" tIns="0" rIns="0" bIns="0" rtlCol="0" anchor="t"/>
          <a:lstStyle/>
          <a:p>
            <a:pPr algn="l" indent="0" marL="0">
              <a:buNone/>
            </a:pPr>
            <a:r>
              <a:rPr lang="en-US" sz="1150" dirty="0">
                <a:solidFill>
                  <a:srgbClr val="4B5866"/>
                </a:solidFill>
                <a:latin typeface="Calibri" pitchFamily="34" charset="0"/>
                <a:ea typeface="Calibri" pitchFamily="34" charset="-122"/>
                <a:cs typeface="Calibri" pitchFamily="34" charset="-120"/>
              </a:rPr>
              <a:t>Du skriver och tänker högt.</a:t>
            </a:r>
            <a:endParaRPr lang="en-US" sz="1150" dirty="0"/>
          </a:p>
        </p:txBody>
      </p:sp>
      <p:sp>
        <p:nvSpPr>
          <p:cNvPr id="45" name="Text 43"/>
          <p:cNvSpPr txBox="1"/>
          <p:nvPr/>
        </p:nvSpPr>
        <p:spPr>
          <a:xfrm>
            <a:off x="8134960" y="3391646"/>
            <a:ext cx="3508096" cy="868220"/>
          </a:xfrm>
          <a:prstGeom prst="rect">
            <a:avLst/>
          </a:prstGeom>
          <a:noFill/>
          <a:ln/>
        </p:spPr>
        <p:txBody>
          <a:bodyPr wrap="square" lIns="0" tIns="0" rIns="0" bIns="0" rtlCol="0" anchor="t"/>
          <a:lstStyle/>
          <a:p>
            <a:pPr algn="l" indent="0" marL="0">
              <a:spcAft>
                <a:spcPts val="300"/>
              </a:spcAft>
              <a:buNone/>
            </a:pPr>
            <a:r>
              <a:rPr lang="en-US" sz="1275" i="1" dirty="0">
                <a:solidFill>
                  <a:srgbClr val="14202B"/>
                </a:solidFill>
                <a:latin typeface="Calibri" pitchFamily="34" charset="0"/>
                <a:ea typeface="Calibri" pitchFamily="34" charset="-122"/>
                <a:cs typeface="Calibri" pitchFamily="34" charset="-120"/>
              </a:rPr>
              <a:t>”Jag ska skriva: Vi har is.”</a:t>
            </a:r>
            <a:endParaRPr lang="en-US" sz="1275" dirty="0"/>
          </a:p>
          <a:p>
            <a:pPr algn="l" indent="0" marL="0">
              <a:spcAft>
                <a:spcPts val="300"/>
              </a:spcAft>
              <a:buNone/>
            </a:pPr>
            <a:r>
              <a:rPr lang="en-US" sz="1275" i="1" dirty="0">
                <a:solidFill>
                  <a:srgbClr val="14202B"/>
                </a:solidFill>
                <a:latin typeface="Calibri" pitchFamily="34" charset="0"/>
                <a:ea typeface="Calibri" pitchFamily="34" charset="-122"/>
                <a:cs typeface="Calibri" pitchFamily="34" charset="-120"/>
              </a:rPr>
              <a:t>”Hur många ord är det?”</a:t>
            </a:r>
            <a:endParaRPr lang="en-US" sz="1275" dirty="0"/>
          </a:p>
        </p:txBody>
      </p:sp>
      <p:sp>
        <p:nvSpPr>
          <p:cNvPr id="46" name="Shape 44"/>
          <p:cNvSpPr/>
          <p:nvPr/>
        </p:nvSpPr>
        <p:spPr>
          <a:xfrm>
            <a:off x="6388456" y="4305586"/>
            <a:ext cx="1600200" cy="1345867"/>
          </a:xfrm>
          <a:prstGeom prst="rect">
            <a:avLst/>
          </a:prstGeom>
          <a:solidFill>
            <a:srgbClr val="F3F6FA"/>
          </a:solidFill>
          <a:ln w="12700">
            <a:solidFill>
              <a:srgbClr val="F3F6FA"/>
            </a:solidFill>
            <a:prstDash val="solid"/>
          </a:ln>
        </p:spPr>
      </p:sp>
      <p:sp>
        <p:nvSpPr>
          <p:cNvPr id="47" name="Shape 45"/>
          <p:cNvSpPr/>
          <p:nvPr/>
        </p:nvSpPr>
        <p:spPr>
          <a:xfrm>
            <a:off x="6388456" y="4305586"/>
            <a:ext cx="5382616" cy="9144"/>
          </a:xfrm>
          <a:prstGeom prst="rect">
            <a:avLst/>
          </a:prstGeom>
          <a:solidFill>
            <a:srgbClr val="E1E6EB"/>
          </a:solidFill>
          <a:ln w="12700">
            <a:solidFill>
              <a:srgbClr val="E1E6EB"/>
            </a:solidFill>
            <a:prstDash val="solid"/>
          </a:ln>
        </p:spPr>
      </p:sp>
      <p:sp>
        <p:nvSpPr>
          <p:cNvPr id="48" name="Shape 46"/>
          <p:cNvSpPr/>
          <p:nvPr/>
        </p:nvSpPr>
        <p:spPr>
          <a:xfrm>
            <a:off x="7988656" y="4305586"/>
            <a:ext cx="9144" cy="1345867"/>
          </a:xfrm>
          <a:prstGeom prst="rect">
            <a:avLst/>
          </a:prstGeom>
          <a:solidFill>
            <a:srgbClr val="E1E6EB"/>
          </a:solidFill>
          <a:ln w="12700">
            <a:solidFill>
              <a:srgbClr val="E1E6EB"/>
            </a:solidFill>
            <a:prstDash val="solid"/>
          </a:ln>
        </p:spPr>
      </p:sp>
      <p:sp>
        <p:nvSpPr>
          <p:cNvPr id="49" name="Text 47"/>
          <p:cNvSpPr txBox="1"/>
          <p:nvPr/>
        </p:nvSpPr>
        <p:spPr>
          <a:xfrm>
            <a:off x="6525616" y="4397026"/>
            <a:ext cx="1371600" cy="404813"/>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3 · Dagens meningar</a:t>
            </a:r>
            <a:endParaRPr lang="en-US" sz="1275" dirty="0"/>
          </a:p>
        </p:txBody>
      </p:sp>
      <p:sp>
        <p:nvSpPr>
          <p:cNvPr id="50" name="Text 48"/>
          <p:cNvSpPr txBox="1"/>
          <p:nvPr/>
        </p:nvSpPr>
        <p:spPr>
          <a:xfrm>
            <a:off x="6525616" y="4820126"/>
            <a:ext cx="1371600" cy="803894"/>
          </a:xfrm>
          <a:prstGeom prst="rect">
            <a:avLst/>
          </a:prstGeom>
          <a:noFill/>
          <a:ln/>
        </p:spPr>
        <p:txBody>
          <a:bodyPr wrap="square" lIns="0" tIns="0" rIns="0" bIns="0" rtlCol="0" anchor="t"/>
          <a:lstStyle/>
          <a:p>
            <a:pPr algn="l" indent="0" marL="0">
              <a:buNone/>
            </a:pPr>
            <a:r>
              <a:rPr lang="en-US" sz="1150" dirty="0">
                <a:solidFill>
                  <a:srgbClr val="4B5866"/>
                </a:solidFill>
                <a:latin typeface="Calibri" pitchFamily="34" charset="0"/>
                <a:ea typeface="Calibri" pitchFamily="34" charset="-122"/>
                <a:cs typeface="Calibri" pitchFamily="34" charset="-120"/>
              </a:rPr>
              <a:t>Två eller tre ur listan, från vecka 6 bara två.</a:t>
            </a:r>
            <a:endParaRPr lang="en-US" sz="1150" dirty="0"/>
          </a:p>
        </p:txBody>
      </p:sp>
      <p:sp>
        <p:nvSpPr>
          <p:cNvPr id="51" name="Text 49"/>
          <p:cNvSpPr txBox="1"/>
          <p:nvPr/>
        </p:nvSpPr>
        <p:spPr>
          <a:xfrm>
            <a:off x="8134960" y="4397026"/>
            <a:ext cx="3508096" cy="1208707"/>
          </a:xfrm>
          <a:prstGeom prst="rect">
            <a:avLst/>
          </a:prstGeom>
          <a:noFill/>
          <a:ln/>
        </p:spPr>
        <p:txBody>
          <a:bodyPr wrap="square" lIns="0" tIns="0" rIns="0" bIns="0" rtlCol="0" anchor="t"/>
          <a:lstStyle/>
          <a:p>
            <a:pPr algn="l" indent="0" marL="0">
              <a:spcAft>
                <a:spcPts val="300"/>
              </a:spcAft>
              <a:buNone/>
            </a:pPr>
            <a:r>
              <a:rPr lang="en-US" sz="1275" i="1" dirty="0">
                <a:solidFill>
                  <a:srgbClr val="14202B"/>
                </a:solidFill>
                <a:latin typeface="Calibri" pitchFamily="34" charset="0"/>
                <a:ea typeface="Calibri" pitchFamily="34" charset="-122"/>
                <a:cs typeface="Calibri" pitchFamily="34" charset="-120"/>
              </a:rPr>
              <a:t>”Säg den igen. Hur många ord?”</a:t>
            </a:r>
            <a:endParaRPr lang="en-US" sz="1275" dirty="0"/>
          </a:p>
          <a:p>
            <a:pPr algn="l" indent="0" marL="0">
              <a:spcAft>
                <a:spcPts val="300"/>
              </a:spcAft>
              <a:buNone/>
            </a:pPr>
            <a:r>
              <a:rPr lang="en-US" sz="1275" i="1" dirty="0">
                <a:solidFill>
                  <a:srgbClr val="14202B"/>
                </a:solidFill>
                <a:latin typeface="Calibri" pitchFamily="34" charset="0"/>
                <a:ea typeface="Calibri" pitchFamily="34" charset="-122"/>
                <a:cs typeface="Calibri" pitchFamily="34" charset="-120"/>
              </a:rPr>
              <a:t>”Läs från början.”</a:t>
            </a:r>
            <a:endParaRPr lang="en-US" sz="1275" dirty="0"/>
          </a:p>
        </p:txBody>
      </p:sp>
      <p:sp>
        <p:nvSpPr>
          <p:cNvPr id="52" name="Shape 50"/>
          <p:cNvSpPr/>
          <p:nvPr/>
        </p:nvSpPr>
        <p:spPr>
          <a:xfrm>
            <a:off x="6388456" y="5651452"/>
            <a:ext cx="1600200" cy="1005380"/>
          </a:xfrm>
          <a:prstGeom prst="rect">
            <a:avLst/>
          </a:prstGeom>
          <a:solidFill>
            <a:srgbClr val="F3F6FA"/>
          </a:solidFill>
          <a:ln w="12700">
            <a:solidFill>
              <a:srgbClr val="F3F6FA"/>
            </a:solidFill>
            <a:prstDash val="solid"/>
          </a:ln>
        </p:spPr>
      </p:sp>
      <p:sp>
        <p:nvSpPr>
          <p:cNvPr id="53" name="Shape 51"/>
          <p:cNvSpPr/>
          <p:nvPr/>
        </p:nvSpPr>
        <p:spPr>
          <a:xfrm>
            <a:off x="6388456" y="5651452"/>
            <a:ext cx="5382616" cy="9144"/>
          </a:xfrm>
          <a:prstGeom prst="rect">
            <a:avLst/>
          </a:prstGeom>
          <a:solidFill>
            <a:srgbClr val="E1E6EB"/>
          </a:solidFill>
          <a:ln w="12700">
            <a:solidFill>
              <a:srgbClr val="E1E6EB"/>
            </a:solidFill>
            <a:prstDash val="solid"/>
          </a:ln>
        </p:spPr>
      </p:sp>
      <p:sp>
        <p:nvSpPr>
          <p:cNvPr id="54" name="Shape 52"/>
          <p:cNvSpPr/>
          <p:nvPr/>
        </p:nvSpPr>
        <p:spPr>
          <a:xfrm>
            <a:off x="7988656" y="5651452"/>
            <a:ext cx="9144" cy="1005380"/>
          </a:xfrm>
          <a:prstGeom prst="rect">
            <a:avLst/>
          </a:prstGeom>
          <a:solidFill>
            <a:srgbClr val="E1E6EB"/>
          </a:solidFill>
          <a:ln w="12700">
            <a:solidFill>
              <a:srgbClr val="E1E6EB"/>
            </a:solidFill>
            <a:prstDash val="solid"/>
          </a:ln>
        </p:spPr>
      </p:sp>
      <p:sp>
        <p:nvSpPr>
          <p:cNvPr id="55" name="Text 53"/>
          <p:cNvSpPr txBox="1"/>
          <p:nvPr/>
        </p:nvSpPr>
        <p:spPr>
          <a:xfrm>
            <a:off x="6525616" y="5742892"/>
            <a:ext cx="1371600" cy="246888"/>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4 · Min mening</a:t>
            </a:r>
            <a:endParaRPr lang="en-US" sz="1275" dirty="0"/>
          </a:p>
        </p:txBody>
      </p:sp>
      <p:sp>
        <p:nvSpPr>
          <p:cNvPr id="56" name="Text 54"/>
          <p:cNvSpPr txBox="1"/>
          <p:nvPr/>
        </p:nvSpPr>
        <p:spPr>
          <a:xfrm>
            <a:off x="6525616" y="6008068"/>
            <a:ext cx="1371600" cy="621332"/>
          </a:xfrm>
          <a:prstGeom prst="rect">
            <a:avLst/>
          </a:prstGeom>
          <a:noFill/>
          <a:ln/>
        </p:spPr>
        <p:txBody>
          <a:bodyPr wrap="square" lIns="0" tIns="0" rIns="0" bIns="0" rtlCol="0" anchor="t"/>
          <a:lstStyle/>
          <a:p>
            <a:pPr algn="l" indent="0" marL="0">
              <a:buNone/>
            </a:pPr>
            <a:r>
              <a:rPr lang="en-US" sz="1150" dirty="0">
                <a:solidFill>
                  <a:srgbClr val="4B5866"/>
                </a:solidFill>
                <a:latin typeface="Calibri" pitchFamily="34" charset="0"/>
                <a:ea typeface="Calibri" pitchFamily="34" charset="-122"/>
                <a:cs typeface="Calibri" pitchFamily="34" charset="-120"/>
              </a:rPr>
              <a:t>Eleven byter ord, grannen läser.</a:t>
            </a:r>
            <a:endParaRPr lang="en-US" sz="1150" dirty="0"/>
          </a:p>
        </p:txBody>
      </p:sp>
      <p:sp>
        <p:nvSpPr>
          <p:cNvPr id="57" name="Text 55"/>
          <p:cNvSpPr txBox="1"/>
          <p:nvPr/>
        </p:nvSpPr>
        <p:spPr>
          <a:xfrm>
            <a:off x="8134960" y="5742892"/>
            <a:ext cx="3508096" cy="868220"/>
          </a:xfrm>
          <a:prstGeom prst="rect">
            <a:avLst/>
          </a:prstGeom>
          <a:noFill/>
          <a:ln/>
        </p:spPr>
        <p:txBody>
          <a:bodyPr wrap="square" lIns="0" tIns="0" rIns="0" bIns="0" rtlCol="0" anchor="t"/>
          <a:lstStyle/>
          <a:p>
            <a:pPr algn="l" indent="0" marL="0">
              <a:spcAft>
                <a:spcPts val="300"/>
              </a:spcAft>
              <a:buNone/>
            </a:pPr>
            <a:r>
              <a:rPr lang="en-US" sz="1275" i="1" dirty="0">
                <a:solidFill>
                  <a:srgbClr val="14202B"/>
                </a:solidFill>
                <a:latin typeface="Calibri" pitchFamily="34" charset="0"/>
                <a:ea typeface="Calibri" pitchFamily="34" charset="-122"/>
                <a:cs typeface="Calibri" pitchFamily="34" charset="-120"/>
              </a:rPr>
              <a:t>”Kan din granne läsa den?”</a:t>
            </a:r>
            <a:endParaRPr lang="en-US" sz="1275" dirty="0"/>
          </a:p>
          <a:p>
            <a:pPr algn="l" indent="0" marL="0">
              <a:spcAft>
                <a:spcPts val="300"/>
              </a:spcAft>
              <a:buNone/>
            </a:pPr>
            <a:r>
              <a:rPr lang="en-US" sz="1275" i="1" dirty="0">
                <a:solidFill>
                  <a:srgbClr val="14202B"/>
                </a:solidFill>
                <a:latin typeface="Calibri" pitchFamily="34" charset="0"/>
                <a:ea typeface="Calibri" pitchFamily="34" charset="-122"/>
                <a:cs typeface="Calibri" pitchFamily="34" charset="-120"/>
              </a:rPr>
              <a:t>”Nästa gång kan du byta två ord.”</a:t>
            </a:r>
            <a:endParaRPr lang="en-US" sz="1275" dirty="0"/>
          </a:p>
        </p:txBody>
      </p:sp>
      <p:sp>
        <p:nvSpPr>
          <p:cNvPr id="58" name="Shape 56"/>
          <p:cNvSpPr/>
          <p:nvPr/>
        </p:nvSpPr>
        <p:spPr>
          <a:xfrm>
            <a:off x="6388456" y="1792224"/>
            <a:ext cx="5382616" cy="4864608"/>
          </a:xfrm>
          <a:prstGeom prst="rect">
            <a:avLst/>
          </a:prstGeom>
          <a:ln w="12700">
            <a:solidFill>
              <a:srgbClr val="14202B"/>
            </a:solidFill>
            <a:prstDash val="solid"/>
          </a:ln>
        </p:spPr>
      </p:sp>
      <p:sp>
        <p:nvSpPr>
          <p:cNvPr id="59" name="Text 57"/>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niclasfohlin.se/stodundervisning/sag-skriv-och-las/lathund</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Vi kör ett pass: vecka 4</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ETT PASS · 2/4</a:t>
            </a:r>
            <a:endParaRPr lang="en-US" sz="1275" dirty="0"/>
          </a:p>
        </p:txBody>
      </p:sp>
      <p:sp>
        <p:nvSpPr>
          <p:cNvPr id="6" name="Shape 4"/>
          <p:cNvSpPr/>
          <p:nvPr/>
        </p:nvSpPr>
        <p:spPr>
          <a:xfrm>
            <a:off x="0" y="603504"/>
            <a:ext cx="12191695" cy="18288"/>
          </a:xfrm>
          <a:prstGeom prst="rect">
            <a:avLst/>
          </a:prstGeom>
          <a:solidFill>
            <a:srgbClr val="14202B"/>
          </a:solidFill>
          <a:ln w="12700">
            <a:solidFill>
              <a:srgbClr val="14202B"/>
            </a:solidFill>
            <a:prstDash val="solid"/>
          </a:ln>
        </p:spPr>
      </p:sp>
      <p:sp>
        <p:nvSpPr>
          <p:cNvPr id="7" name="Shape 5"/>
          <p:cNvSpPr/>
          <p:nvPr/>
        </p:nvSpPr>
        <p:spPr>
          <a:xfrm>
            <a:off x="5385816" y="621792"/>
            <a:ext cx="18288" cy="6035040"/>
          </a:xfrm>
          <a:prstGeom prst="rect">
            <a:avLst/>
          </a:prstGeom>
          <a:solidFill>
            <a:srgbClr val="14202B"/>
          </a:solidFill>
          <a:ln w="12700">
            <a:solidFill>
              <a:srgbClr val="14202B"/>
            </a:solidFill>
            <a:prstDash val="solid"/>
          </a:ln>
        </p:spPr>
      </p:sp>
      <p:sp>
        <p:nvSpPr>
          <p:cNvPr id="8" name="Text 6"/>
          <p:cNvSpPr txBox="1"/>
          <p:nvPr/>
        </p:nvSpPr>
        <p:spPr>
          <a:xfrm>
            <a:off x="420624" y="804672"/>
            <a:ext cx="493776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GRUPPEN · FYRA ELEVER I ÅK 1</a:t>
            </a:r>
            <a:endParaRPr lang="en-US" sz="1200" dirty="0"/>
          </a:p>
        </p:txBody>
      </p:sp>
      <p:sp>
        <p:nvSpPr>
          <p:cNvPr id="9" name="Shape 7"/>
          <p:cNvSpPr/>
          <p:nvPr/>
        </p:nvSpPr>
        <p:spPr>
          <a:xfrm>
            <a:off x="420624" y="1097280"/>
            <a:ext cx="4818888" cy="3639312"/>
          </a:xfrm>
          <a:prstGeom prst="rect">
            <a:avLst/>
          </a:prstGeom>
          <a:solidFill>
            <a:srgbClr val="F8FAFC"/>
          </a:solidFill>
          <a:ln w="9525">
            <a:solidFill>
              <a:srgbClr val="E1E6EB"/>
            </a:solidFill>
            <a:prstDash val="solid"/>
          </a:ln>
        </p:spPr>
      </p:sp>
      <p:sp>
        <p:nvSpPr>
          <p:cNvPr id="10" name="Text 8"/>
          <p:cNvSpPr txBox="1"/>
          <p:nvPr/>
        </p:nvSpPr>
        <p:spPr>
          <a:xfrm>
            <a:off x="557784" y="1188720"/>
            <a:ext cx="4544568" cy="3493008"/>
          </a:xfrm>
          <a:prstGeom prst="rect">
            <a:avLst/>
          </a:prstGeom>
          <a:noFill/>
          <a:ln/>
        </p:spPr>
        <p:txBody>
          <a:bodyPr wrap="square" lIns="0" tIns="0" rIns="0" bIns="0" rtlCol="0" anchor="t"/>
          <a:lstStyle/>
          <a:p>
            <a:pPr algn="l" indent="0" marL="0">
              <a:spcAft>
                <a:spcPts val="500"/>
              </a:spcAft>
              <a:buNone/>
            </a:pPr>
            <a:r>
              <a:rPr lang="en-US" sz="1150" b="1" dirty="0">
                <a:solidFill>
                  <a:srgbClr val="14202B"/>
                </a:solidFill>
                <a:latin typeface="Calibri" pitchFamily="34" charset="0"/>
                <a:ea typeface="Calibri" pitchFamily="34" charset="-122"/>
                <a:cs typeface="Calibri" pitchFamily="34" charset="-120"/>
              </a:rPr>
              <a:t>Fyra ord och en ny ordbild</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Startorden: Hugo bygger sol för stol och hör /t/ när han säger det långsamt.</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Jag visar: läraren skriver Lisa utan s med flit, och Saga hittar felet.</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Dagens meningar: Ella bygger Honoch, läser från början och lägger ett finger emellan.</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Min mening: Noah byter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”vilar”</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mot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”läser”</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och Saga läser Noahs mening högt.</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Efteråt: Hugo tappar t i konsonantmöten, och Startorden får två sådana ord nästa pass.</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När någon fastnar: säg ordet igen långsamt, bekräfta och fråga vidare, låt eleven välja mellan två kort, säg ljudet som fattas, och bygg ordet tillsammans.</a:t>
            </a:r>
            <a:endParaRPr lang="en-US" sz="1150" dirty="0"/>
          </a:p>
        </p:txBody>
      </p:sp>
      <p:sp>
        <p:nvSpPr>
          <p:cNvPr id="11" name="Shape 9"/>
          <p:cNvSpPr/>
          <p:nvPr/>
        </p:nvSpPr>
        <p:spPr>
          <a:xfrm>
            <a:off x="420624" y="4873752"/>
            <a:ext cx="4818888" cy="914400"/>
          </a:xfrm>
          <a:prstGeom prst="rect">
            <a:avLst/>
          </a:prstGeom>
          <a:solidFill>
            <a:srgbClr val="FBF3E4"/>
          </a:solidFill>
          <a:ln w="12700">
            <a:solidFill>
              <a:srgbClr val="FBF3E4"/>
            </a:solidFill>
            <a:prstDash val="solid"/>
          </a:ln>
        </p:spPr>
      </p:sp>
      <p:sp>
        <p:nvSpPr>
          <p:cNvPr id="12" name="Shape 10"/>
          <p:cNvSpPr/>
          <p:nvPr/>
        </p:nvSpPr>
        <p:spPr>
          <a:xfrm>
            <a:off x="420624" y="4873752"/>
            <a:ext cx="36576" cy="914400"/>
          </a:xfrm>
          <a:prstGeom prst="rect">
            <a:avLst/>
          </a:prstGeom>
          <a:solidFill>
            <a:srgbClr val="8A5A1E"/>
          </a:solidFill>
          <a:ln w="12700">
            <a:solidFill>
              <a:srgbClr val="8A5A1E"/>
            </a:solidFill>
            <a:prstDash val="solid"/>
          </a:ln>
        </p:spPr>
      </p:sp>
      <p:sp>
        <p:nvSpPr>
          <p:cNvPr id="13" name="Text 11"/>
          <p:cNvSpPr txBox="1"/>
          <p:nvPr/>
        </p:nvSpPr>
        <p:spPr>
          <a:xfrm>
            <a:off x="612648" y="4983480"/>
            <a:ext cx="4453128" cy="694944"/>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DET JAG FÖRBEREDDE  </a:t>
            </a:r>
            <a:pPr algn="l" indent="0" marL="0">
              <a:buNone/>
            </a:pPr>
            <a:r>
              <a:rPr lang="en-US" sz="1200" dirty="0">
                <a:solidFill>
                  <a:srgbClr val="14202B"/>
                </a:solidFill>
                <a:latin typeface="Calibri" pitchFamily="34" charset="0"/>
                <a:ea typeface="Calibri" pitchFamily="34" charset="-122"/>
                <a:cs typeface="Calibri" pitchFamily="34" charset="-120"/>
              </a:rPr>
              <a:t>Valt den nya ordbilden och fyra meningar ur listan Fyra ord med ”och”.</a:t>
            </a:r>
            <a:endParaRPr lang="en-US" sz="1200" dirty="0"/>
          </a:p>
        </p:txBody>
      </p:sp>
      <p:sp>
        <p:nvSpPr>
          <p:cNvPr id="14" name="Shape 12"/>
          <p:cNvSpPr/>
          <p:nvPr/>
        </p:nvSpPr>
        <p:spPr>
          <a:xfrm>
            <a:off x="420624" y="5925312"/>
            <a:ext cx="4818888" cy="731520"/>
          </a:xfrm>
          <a:prstGeom prst="rect">
            <a:avLst/>
          </a:prstGeom>
          <a:solidFill>
            <a:srgbClr val="FBF3E4"/>
          </a:solidFill>
          <a:ln w="12700">
            <a:solidFill>
              <a:srgbClr val="FBF3E4"/>
            </a:solidFill>
            <a:prstDash val="solid"/>
          </a:ln>
        </p:spPr>
      </p:sp>
      <p:sp>
        <p:nvSpPr>
          <p:cNvPr id="15" name="Shape 13"/>
          <p:cNvSpPr/>
          <p:nvPr/>
        </p:nvSpPr>
        <p:spPr>
          <a:xfrm>
            <a:off x="420624" y="5925312"/>
            <a:ext cx="36576" cy="731520"/>
          </a:xfrm>
          <a:prstGeom prst="rect">
            <a:avLst/>
          </a:prstGeom>
          <a:solidFill>
            <a:srgbClr val="8A5A1E"/>
          </a:solidFill>
          <a:ln w="12700">
            <a:solidFill>
              <a:srgbClr val="8A5A1E"/>
            </a:solidFill>
            <a:prstDash val="solid"/>
          </a:ln>
        </p:spPr>
      </p:sp>
      <p:sp>
        <p:nvSpPr>
          <p:cNvPr id="16" name="Text 14"/>
          <p:cNvSpPr txBox="1"/>
          <p:nvPr/>
        </p:nvSpPr>
        <p:spPr>
          <a:xfrm>
            <a:off x="612648" y="6035040"/>
            <a:ext cx="4453128" cy="512064"/>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KLAR TIDIGT  </a:t>
            </a:r>
            <a:pPr algn="l" indent="0" marL="0">
              <a:buNone/>
            </a:pPr>
            <a:r>
              <a:rPr lang="en-US" sz="1200" dirty="0">
                <a:solidFill>
                  <a:srgbClr val="14202B"/>
                </a:solidFill>
                <a:latin typeface="Calibri" pitchFamily="34" charset="0"/>
                <a:ea typeface="Calibri" pitchFamily="34" charset="-122"/>
                <a:cs typeface="Calibri" pitchFamily="34" charset="-120"/>
              </a:rPr>
              <a:t>Eleven gör ett ord av fyra blandade kort, eller ni läser skrivböckerna för varandra.</a:t>
            </a:r>
            <a:endParaRPr lang="en-US" sz="1200" dirty="0"/>
          </a:p>
        </p:txBody>
      </p:sp>
      <p:sp>
        <p:nvSpPr>
          <p:cNvPr id="17" name="Text 15"/>
          <p:cNvSpPr txBox="1"/>
          <p:nvPr/>
        </p:nvSpPr>
        <p:spPr>
          <a:xfrm>
            <a:off x="5687568" y="804672"/>
            <a:ext cx="630936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30 MINUTER, STEG FÖR STEG</a:t>
            </a:r>
            <a:endParaRPr lang="en-US" sz="1200" dirty="0"/>
          </a:p>
        </p:txBody>
      </p:sp>
      <p:sp>
        <p:nvSpPr>
          <p:cNvPr id="18" name="Shape 16"/>
          <p:cNvSpPr/>
          <p:nvPr/>
        </p:nvSpPr>
        <p:spPr>
          <a:xfrm>
            <a:off x="5687568" y="1097280"/>
            <a:ext cx="6089904" cy="320040"/>
          </a:xfrm>
          <a:prstGeom prst="rect">
            <a:avLst/>
          </a:prstGeom>
          <a:solidFill>
            <a:srgbClr val="14202B"/>
          </a:solidFill>
          <a:ln w="12700">
            <a:solidFill>
              <a:srgbClr val="14202B"/>
            </a:solidFill>
            <a:prstDash val="solid"/>
          </a:ln>
        </p:spPr>
      </p:sp>
      <p:sp>
        <p:nvSpPr>
          <p:cNvPr id="19" name="Text 17"/>
          <p:cNvSpPr txBox="1"/>
          <p:nvPr/>
        </p:nvSpPr>
        <p:spPr>
          <a:xfrm>
            <a:off x="5824728" y="1161288"/>
            <a:ext cx="114300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TID</a:t>
            </a:r>
            <a:endParaRPr lang="en-US" sz="1200" dirty="0"/>
          </a:p>
        </p:txBody>
      </p:sp>
      <p:sp>
        <p:nvSpPr>
          <p:cNvPr id="20" name="Shape 18"/>
          <p:cNvSpPr/>
          <p:nvPr/>
        </p:nvSpPr>
        <p:spPr>
          <a:xfrm>
            <a:off x="7013448" y="1097280"/>
            <a:ext cx="9144" cy="320040"/>
          </a:xfrm>
          <a:prstGeom prst="rect">
            <a:avLst/>
          </a:prstGeom>
          <a:solidFill>
            <a:srgbClr val="4A5361"/>
          </a:solidFill>
          <a:ln w="12700">
            <a:solidFill>
              <a:srgbClr val="4A5361"/>
            </a:solidFill>
            <a:prstDash val="solid"/>
          </a:ln>
        </p:spPr>
      </p:sp>
      <p:sp>
        <p:nvSpPr>
          <p:cNvPr id="21" name="Text 19"/>
          <p:cNvSpPr txBox="1"/>
          <p:nvPr/>
        </p:nvSpPr>
        <p:spPr>
          <a:xfrm>
            <a:off x="7159752" y="1161288"/>
            <a:ext cx="4489704"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VAD HÄNDER</a:t>
            </a:r>
            <a:endParaRPr lang="en-US" sz="1200" dirty="0"/>
          </a:p>
        </p:txBody>
      </p:sp>
      <p:sp>
        <p:nvSpPr>
          <p:cNvPr id="22" name="Shape 20"/>
          <p:cNvSpPr/>
          <p:nvPr/>
        </p:nvSpPr>
        <p:spPr>
          <a:xfrm>
            <a:off x="5687568" y="1417320"/>
            <a:ext cx="1325880" cy="966940"/>
          </a:xfrm>
          <a:prstGeom prst="rect">
            <a:avLst/>
          </a:prstGeom>
          <a:solidFill>
            <a:srgbClr val="F3F6FA"/>
          </a:solidFill>
          <a:ln w="12700">
            <a:solidFill>
              <a:srgbClr val="F3F6FA"/>
            </a:solidFill>
            <a:prstDash val="solid"/>
          </a:ln>
        </p:spPr>
      </p:sp>
      <p:sp>
        <p:nvSpPr>
          <p:cNvPr id="23" name="Shape 21"/>
          <p:cNvSpPr/>
          <p:nvPr/>
        </p:nvSpPr>
        <p:spPr>
          <a:xfrm>
            <a:off x="7013448" y="1417320"/>
            <a:ext cx="9144" cy="966940"/>
          </a:xfrm>
          <a:prstGeom prst="rect">
            <a:avLst/>
          </a:prstGeom>
          <a:solidFill>
            <a:srgbClr val="E1E6EB"/>
          </a:solidFill>
          <a:ln w="12700">
            <a:solidFill>
              <a:srgbClr val="E1E6EB"/>
            </a:solidFill>
            <a:prstDash val="solid"/>
          </a:ln>
        </p:spPr>
      </p:sp>
      <p:sp>
        <p:nvSpPr>
          <p:cNvPr id="24" name="Text 22"/>
          <p:cNvSpPr txBox="1"/>
          <p:nvPr/>
        </p:nvSpPr>
        <p:spPr>
          <a:xfrm>
            <a:off x="5824728" y="1508760"/>
            <a:ext cx="1097280" cy="246888"/>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Före</a:t>
            </a:r>
            <a:endParaRPr lang="en-US" sz="1275" dirty="0"/>
          </a:p>
        </p:txBody>
      </p:sp>
      <p:sp>
        <p:nvSpPr>
          <p:cNvPr id="25" name="Text 23"/>
          <p:cNvSpPr txBox="1"/>
          <p:nvPr/>
        </p:nvSpPr>
        <p:spPr>
          <a:xfrm>
            <a:off x="7159752" y="1508760"/>
            <a:ext cx="4489704" cy="829780"/>
          </a:xfrm>
          <a:prstGeom prst="rect">
            <a:avLst/>
          </a:prstGeom>
          <a:noFill/>
          <a:ln/>
        </p:spPr>
        <p:txBody>
          <a:bodyPr wrap="square" lIns="0" tIns="0" rIns="0" bIns="0" rtlCol="0" anchor="t"/>
          <a:lstStyle/>
          <a:p>
            <a:pPr algn="l" indent="0" marL="0">
              <a:spcAft>
                <a:spcPts val="300"/>
              </a:spcAft>
              <a:buNone/>
            </a:pPr>
            <a:r>
              <a:rPr lang="en-US" sz="1275" b="1" dirty="0">
                <a:solidFill>
                  <a:srgbClr val="14202B"/>
                </a:solidFill>
                <a:latin typeface="Calibri" pitchFamily="34" charset="0"/>
                <a:ea typeface="Calibri" pitchFamily="34" charset="-122"/>
                <a:cs typeface="Calibri" pitchFamily="34" charset="-120"/>
              </a:rPr>
              <a:t>Förberedelse</a:t>
            </a:r>
            <a:endParaRPr lang="en-US" sz="1275" dirty="0"/>
          </a:p>
          <a:p>
            <a:pPr algn="l" indent="0" marL="0">
              <a:spcAft>
                <a:spcPts val="300"/>
              </a:spcAft>
              <a:buNone/>
            </a:pPr>
            <a:r>
              <a:rPr lang="en-US" sz="1275" dirty="0">
                <a:solidFill>
                  <a:srgbClr val="14202B"/>
                </a:solidFill>
                <a:latin typeface="Calibri" pitchFamily="34" charset="0"/>
                <a:ea typeface="Calibri" pitchFamily="34" charset="-122"/>
                <a:cs typeface="Calibri" pitchFamily="34" charset="-120"/>
              </a:rPr>
              <a:t>Lägg fram högarna, namnkorten, skrivböckerna, ordbilderna, miniwhiteboarden och snabbmallen.</a:t>
            </a:r>
            <a:endParaRPr lang="en-US" sz="1275" dirty="0"/>
          </a:p>
        </p:txBody>
      </p:sp>
      <p:sp>
        <p:nvSpPr>
          <p:cNvPr id="26" name="Shape 24"/>
          <p:cNvSpPr/>
          <p:nvPr/>
        </p:nvSpPr>
        <p:spPr>
          <a:xfrm>
            <a:off x="5687568" y="2384260"/>
            <a:ext cx="1325880" cy="966940"/>
          </a:xfrm>
          <a:prstGeom prst="rect">
            <a:avLst/>
          </a:prstGeom>
          <a:solidFill>
            <a:srgbClr val="F3F6FA"/>
          </a:solidFill>
          <a:ln w="12700">
            <a:solidFill>
              <a:srgbClr val="F3F6FA"/>
            </a:solidFill>
            <a:prstDash val="solid"/>
          </a:ln>
        </p:spPr>
      </p:sp>
      <p:sp>
        <p:nvSpPr>
          <p:cNvPr id="27" name="Shape 25"/>
          <p:cNvSpPr/>
          <p:nvPr/>
        </p:nvSpPr>
        <p:spPr>
          <a:xfrm>
            <a:off x="5687568" y="2384260"/>
            <a:ext cx="6089904" cy="9144"/>
          </a:xfrm>
          <a:prstGeom prst="rect">
            <a:avLst/>
          </a:prstGeom>
          <a:solidFill>
            <a:srgbClr val="E1E6EB"/>
          </a:solidFill>
          <a:ln w="12700">
            <a:solidFill>
              <a:srgbClr val="E1E6EB"/>
            </a:solidFill>
            <a:prstDash val="solid"/>
          </a:ln>
        </p:spPr>
      </p:sp>
      <p:sp>
        <p:nvSpPr>
          <p:cNvPr id="28" name="Shape 26"/>
          <p:cNvSpPr/>
          <p:nvPr/>
        </p:nvSpPr>
        <p:spPr>
          <a:xfrm>
            <a:off x="7013448" y="2384260"/>
            <a:ext cx="9144" cy="966940"/>
          </a:xfrm>
          <a:prstGeom prst="rect">
            <a:avLst/>
          </a:prstGeom>
          <a:solidFill>
            <a:srgbClr val="E1E6EB"/>
          </a:solidFill>
          <a:ln w="12700">
            <a:solidFill>
              <a:srgbClr val="E1E6EB"/>
            </a:solidFill>
            <a:prstDash val="solid"/>
          </a:ln>
        </p:spPr>
      </p:sp>
      <p:sp>
        <p:nvSpPr>
          <p:cNvPr id="29" name="Text 27"/>
          <p:cNvSpPr txBox="1"/>
          <p:nvPr/>
        </p:nvSpPr>
        <p:spPr>
          <a:xfrm>
            <a:off x="5824728" y="2475700"/>
            <a:ext cx="1097280" cy="246888"/>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0–5</a:t>
            </a:r>
            <a:endParaRPr lang="en-US" sz="1275" dirty="0"/>
          </a:p>
        </p:txBody>
      </p:sp>
      <p:sp>
        <p:nvSpPr>
          <p:cNvPr id="30" name="Text 28"/>
          <p:cNvSpPr txBox="1"/>
          <p:nvPr/>
        </p:nvSpPr>
        <p:spPr>
          <a:xfrm>
            <a:off x="7159752" y="2475700"/>
            <a:ext cx="4489704" cy="829780"/>
          </a:xfrm>
          <a:prstGeom prst="rect">
            <a:avLst/>
          </a:prstGeom>
          <a:noFill/>
          <a:ln/>
        </p:spPr>
        <p:txBody>
          <a:bodyPr wrap="square" lIns="0" tIns="0" rIns="0" bIns="0" rtlCol="0" anchor="t"/>
          <a:lstStyle/>
          <a:p>
            <a:pPr algn="l" indent="0" marL="0">
              <a:spcAft>
                <a:spcPts val="300"/>
              </a:spcAft>
              <a:buNone/>
            </a:pPr>
            <a:r>
              <a:rPr lang="en-US" sz="1275" b="1" dirty="0">
                <a:solidFill>
                  <a:srgbClr val="14202B"/>
                </a:solidFill>
                <a:latin typeface="Calibri" pitchFamily="34" charset="0"/>
                <a:ea typeface="Calibri" pitchFamily="34" charset="-122"/>
                <a:cs typeface="Calibri" pitchFamily="34" charset="-120"/>
              </a:rPr>
              <a:t>1 · Startorden</a:t>
            </a:r>
            <a:endParaRPr lang="en-US" sz="1275" dirty="0"/>
          </a:p>
          <a:p>
            <a:pPr algn="l" indent="0" marL="0">
              <a:spcAft>
                <a:spcPts val="300"/>
              </a:spcAft>
              <a:buNone/>
            </a:pPr>
            <a:r>
              <a:rPr lang="en-US" sz="1275" dirty="0">
                <a:solidFill>
                  <a:srgbClr val="14202B"/>
                </a:solidFill>
                <a:latin typeface="Calibri" pitchFamily="34" charset="0"/>
                <a:ea typeface="Calibri" pitchFamily="34" charset="-122"/>
                <a:cs typeface="Calibri" pitchFamily="34" charset="-120"/>
              </a:rPr>
              <a:t>Första passet med ”och”: två ord och den nya ordbilden. ”Vad hör du först?”</a:t>
            </a:r>
            <a:endParaRPr lang="en-US" sz="1275" dirty="0"/>
          </a:p>
        </p:txBody>
      </p:sp>
      <p:sp>
        <p:nvSpPr>
          <p:cNvPr id="31" name="Shape 29"/>
          <p:cNvSpPr/>
          <p:nvPr/>
        </p:nvSpPr>
        <p:spPr>
          <a:xfrm>
            <a:off x="5687568" y="3351200"/>
            <a:ext cx="1325880" cy="966940"/>
          </a:xfrm>
          <a:prstGeom prst="rect">
            <a:avLst/>
          </a:prstGeom>
          <a:solidFill>
            <a:srgbClr val="F3F6FA"/>
          </a:solidFill>
          <a:ln w="12700">
            <a:solidFill>
              <a:srgbClr val="F3F6FA"/>
            </a:solidFill>
            <a:prstDash val="solid"/>
          </a:ln>
        </p:spPr>
      </p:sp>
      <p:sp>
        <p:nvSpPr>
          <p:cNvPr id="32" name="Shape 30"/>
          <p:cNvSpPr/>
          <p:nvPr/>
        </p:nvSpPr>
        <p:spPr>
          <a:xfrm>
            <a:off x="5687568" y="3351200"/>
            <a:ext cx="6089904" cy="9144"/>
          </a:xfrm>
          <a:prstGeom prst="rect">
            <a:avLst/>
          </a:prstGeom>
          <a:solidFill>
            <a:srgbClr val="E1E6EB"/>
          </a:solidFill>
          <a:ln w="12700">
            <a:solidFill>
              <a:srgbClr val="E1E6EB"/>
            </a:solidFill>
            <a:prstDash val="solid"/>
          </a:ln>
        </p:spPr>
      </p:sp>
      <p:sp>
        <p:nvSpPr>
          <p:cNvPr id="33" name="Shape 31"/>
          <p:cNvSpPr/>
          <p:nvPr/>
        </p:nvSpPr>
        <p:spPr>
          <a:xfrm>
            <a:off x="7013448" y="3351200"/>
            <a:ext cx="9144" cy="966940"/>
          </a:xfrm>
          <a:prstGeom prst="rect">
            <a:avLst/>
          </a:prstGeom>
          <a:solidFill>
            <a:srgbClr val="E1E6EB"/>
          </a:solidFill>
          <a:ln w="12700">
            <a:solidFill>
              <a:srgbClr val="E1E6EB"/>
            </a:solidFill>
            <a:prstDash val="solid"/>
          </a:ln>
        </p:spPr>
      </p:sp>
      <p:sp>
        <p:nvSpPr>
          <p:cNvPr id="34" name="Text 32"/>
          <p:cNvSpPr txBox="1"/>
          <p:nvPr/>
        </p:nvSpPr>
        <p:spPr>
          <a:xfrm>
            <a:off x="5824728" y="3442640"/>
            <a:ext cx="1097280" cy="246888"/>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5–9</a:t>
            </a:r>
            <a:endParaRPr lang="en-US" sz="1275" dirty="0"/>
          </a:p>
        </p:txBody>
      </p:sp>
      <p:sp>
        <p:nvSpPr>
          <p:cNvPr id="35" name="Text 33"/>
          <p:cNvSpPr txBox="1"/>
          <p:nvPr/>
        </p:nvSpPr>
        <p:spPr>
          <a:xfrm>
            <a:off x="7159752" y="3442640"/>
            <a:ext cx="4489704" cy="829780"/>
          </a:xfrm>
          <a:prstGeom prst="rect">
            <a:avLst/>
          </a:prstGeom>
          <a:noFill/>
          <a:ln/>
        </p:spPr>
        <p:txBody>
          <a:bodyPr wrap="square" lIns="0" tIns="0" rIns="0" bIns="0" rtlCol="0" anchor="t"/>
          <a:lstStyle/>
          <a:p>
            <a:pPr algn="l" indent="0" marL="0">
              <a:spcAft>
                <a:spcPts val="300"/>
              </a:spcAft>
              <a:buNone/>
            </a:pPr>
            <a:r>
              <a:rPr lang="en-US" sz="1275" b="1" dirty="0">
                <a:solidFill>
                  <a:srgbClr val="14202B"/>
                </a:solidFill>
                <a:latin typeface="Calibri" pitchFamily="34" charset="0"/>
                <a:ea typeface="Calibri" pitchFamily="34" charset="-122"/>
                <a:cs typeface="Calibri" pitchFamily="34" charset="-120"/>
              </a:rPr>
              <a:t>2 · Jag visar</a:t>
            </a:r>
            <a:endParaRPr lang="en-US" sz="1275" dirty="0"/>
          </a:p>
          <a:p>
            <a:pPr algn="l" indent="0" marL="0">
              <a:spcAft>
                <a:spcPts val="300"/>
              </a:spcAft>
              <a:buNone/>
            </a:pPr>
            <a:r>
              <a:rPr lang="en-US" sz="1275" dirty="0">
                <a:solidFill>
                  <a:srgbClr val="14202B"/>
                </a:solidFill>
                <a:latin typeface="Calibri" pitchFamily="34" charset="0"/>
                <a:ea typeface="Calibri" pitchFamily="34" charset="-122"/>
                <a:cs typeface="Calibri" pitchFamily="34" charset="-120"/>
              </a:rPr>
              <a:t>Du skriver dagens första mening och tänker högt. ”Lia? Vad saknas?”</a:t>
            </a:r>
            <a:endParaRPr lang="en-US" sz="1275" dirty="0"/>
          </a:p>
        </p:txBody>
      </p:sp>
      <p:sp>
        <p:nvSpPr>
          <p:cNvPr id="36" name="Shape 34"/>
          <p:cNvSpPr/>
          <p:nvPr/>
        </p:nvSpPr>
        <p:spPr>
          <a:xfrm>
            <a:off x="5687568" y="4318140"/>
            <a:ext cx="1325880" cy="1169346"/>
          </a:xfrm>
          <a:prstGeom prst="rect">
            <a:avLst/>
          </a:prstGeom>
          <a:solidFill>
            <a:srgbClr val="F3F6FA"/>
          </a:solidFill>
          <a:ln w="12700">
            <a:solidFill>
              <a:srgbClr val="F3F6FA"/>
            </a:solidFill>
            <a:prstDash val="solid"/>
          </a:ln>
        </p:spPr>
      </p:sp>
      <p:sp>
        <p:nvSpPr>
          <p:cNvPr id="37" name="Shape 35"/>
          <p:cNvSpPr/>
          <p:nvPr/>
        </p:nvSpPr>
        <p:spPr>
          <a:xfrm>
            <a:off x="5687568" y="4318140"/>
            <a:ext cx="6089904" cy="9144"/>
          </a:xfrm>
          <a:prstGeom prst="rect">
            <a:avLst/>
          </a:prstGeom>
          <a:solidFill>
            <a:srgbClr val="E1E6EB"/>
          </a:solidFill>
          <a:ln w="12700">
            <a:solidFill>
              <a:srgbClr val="E1E6EB"/>
            </a:solidFill>
            <a:prstDash val="solid"/>
          </a:ln>
        </p:spPr>
      </p:sp>
      <p:sp>
        <p:nvSpPr>
          <p:cNvPr id="38" name="Shape 36"/>
          <p:cNvSpPr/>
          <p:nvPr/>
        </p:nvSpPr>
        <p:spPr>
          <a:xfrm>
            <a:off x="7013448" y="4318140"/>
            <a:ext cx="9144" cy="1169346"/>
          </a:xfrm>
          <a:prstGeom prst="rect">
            <a:avLst/>
          </a:prstGeom>
          <a:solidFill>
            <a:srgbClr val="E1E6EB"/>
          </a:solidFill>
          <a:ln w="12700">
            <a:solidFill>
              <a:srgbClr val="E1E6EB"/>
            </a:solidFill>
            <a:prstDash val="solid"/>
          </a:ln>
        </p:spPr>
      </p:sp>
      <p:sp>
        <p:nvSpPr>
          <p:cNvPr id="39" name="Text 37"/>
          <p:cNvSpPr txBox="1"/>
          <p:nvPr/>
        </p:nvSpPr>
        <p:spPr>
          <a:xfrm>
            <a:off x="5824728" y="4409580"/>
            <a:ext cx="1097280" cy="246888"/>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9–22</a:t>
            </a:r>
            <a:endParaRPr lang="en-US" sz="1275" dirty="0"/>
          </a:p>
        </p:txBody>
      </p:sp>
      <p:sp>
        <p:nvSpPr>
          <p:cNvPr id="40" name="Text 38"/>
          <p:cNvSpPr txBox="1"/>
          <p:nvPr/>
        </p:nvSpPr>
        <p:spPr>
          <a:xfrm>
            <a:off x="7159752" y="4409580"/>
            <a:ext cx="4489704" cy="1032186"/>
          </a:xfrm>
          <a:prstGeom prst="rect">
            <a:avLst/>
          </a:prstGeom>
          <a:noFill/>
          <a:ln/>
        </p:spPr>
        <p:txBody>
          <a:bodyPr wrap="square" lIns="0" tIns="0" rIns="0" bIns="0" rtlCol="0" anchor="t"/>
          <a:lstStyle/>
          <a:p>
            <a:pPr algn="l" indent="0" marL="0">
              <a:spcAft>
                <a:spcPts val="300"/>
              </a:spcAft>
              <a:buNone/>
            </a:pPr>
            <a:r>
              <a:rPr lang="en-US" sz="1275" b="1" dirty="0">
                <a:solidFill>
                  <a:srgbClr val="14202B"/>
                </a:solidFill>
                <a:latin typeface="Calibri" pitchFamily="34" charset="0"/>
                <a:ea typeface="Calibri" pitchFamily="34" charset="-122"/>
                <a:cs typeface="Calibri" pitchFamily="34" charset="-120"/>
              </a:rPr>
              <a:t>3 · Dagens meningar</a:t>
            </a:r>
            <a:endParaRPr lang="en-US" sz="1275" dirty="0"/>
          </a:p>
          <a:p>
            <a:pPr algn="l" indent="0" marL="0">
              <a:spcAft>
                <a:spcPts val="300"/>
              </a:spcAft>
              <a:buNone/>
            </a:pPr>
            <a:r>
              <a:rPr lang="en-US" sz="1275" dirty="0">
                <a:solidFill>
                  <a:srgbClr val="14202B"/>
                </a:solidFill>
                <a:latin typeface="Calibri" pitchFamily="34" charset="0"/>
                <a:ea typeface="Calibri" pitchFamily="34" charset="-122"/>
                <a:cs typeface="Calibri" pitchFamily="34" charset="-120"/>
              </a:rPr>
              <a:t>Tre meningar: säg, säg igen, räkna, bygg ord för ord och läs från början efter varje ord. ”Läs från början.”</a:t>
            </a:r>
            <a:endParaRPr lang="en-US" sz="1275" dirty="0"/>
          </a:p>
        </p:txBody>
      </p:sp>
      <p:sp>
        <p:nvSpPr>
          <p:cNvPr id="41" name="Shape 39"/>
          <p:cNvSpPr/>
          <p:nvPr/>
        </p:nvSpPr>
        <p:spPr>
          <a:xfrm>
            <a:off x="5687568" y="5487486"/>
            <a:ext cx="1325880" cy="1169346"/>
          </a:xfrm>
          <a:prstGeom prst="rect">
            <a:avLst/>
          </a:prstGeom>
          <a:solidFill>
            <a:srgbClr val="F3F6FA"/>
          </a:solidFill>
          <a:ln w="12700">
            <a:solidFill>
              <a:srgbClr val="F3F6FA"/>
            </a:solidFill>
            <a:prstDash val="solid"/>
          </a:ln>
        </p:spPr>
      </p:sp>
      <p:sp>
        <p:nvSpPr>
          <p:cNvPr id="42" name="Shape 40"/>
          <p:cNvSpPr/>
          <p:nvPr/>
        </p:nvSpPr>
        <p:spPr>
          <a:xfrm>
            <a:off x="5687568" y="5487486"/>
            <a:ext cx="6089904" cy="9144"/>
          </a:xfrm>
          <a:prstGeom prst="rect">
            <a:avLst/>
          </a:prstGeom>
          <a:solidFill>
            <a:srgbClr val="E1E6EB"/>
          </a:solidFill>
          <a:ln w="12700">
            <a:solidFill>
              <a:srgbClr val="E1E6EB"/>
            </a:solidFill>
            <a:prstDash val="solid"/>
          </a:ln>
        </p:spPr>
      </p:sp>
      <p:sp>
        <p:nvSpPr>
          <p:cNvPr id="43" name="Shape 41"/>
          <p:cNvSpPr/>
          <p:nvPr/>
        </p:nvSpPr>
        <p:spPr>
          <a:xfrm>
            <a:off x="7013448" y="5487486"/>
            <a:ext cx="9144" cy="1169346"/>
          </a:xfrm>
          <a:prstGeom prst="rect">
            <a:avLst/>
          </a:prstGeom>
          <a:solidFill>
            <a:srgbClr val="E1E6EB"/>
          </a:solidFill>
          <a:ln w="12700">
            <a:solidFill>
              <a:srgbClr val="E1E6EB"/>
            </a:solidFill>
            <a:prstDash val="solid"/>
          </a:ln>
        </p:spPr>
      </p:sp>
      <p:sp>
        <p:nvSpPr>
          <p:cNvPr id="44" name="Text 42"/>
          <p:cNvSpPr txBox="1"/>
          <p:nvPr/>
        </p:nvSpPr>
        <p:spPr>
          <a:xfrm>
            <a:off x="5824728" y="5578926"/>
            <a:ext cx="1097280" cy="246888"/>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22–30</a:t>
            </a:r>
            <a:endParaRPr lang="en-US" sz="1275" dirty="0"/>
          </a:p>
        </p:txBody>
      </p:sp>
      <p:sp>
        <p:nvSpPr>
          <p:cNvPr id="45" name="Text 43"/>
          <p:cNvSpPr txBox="1"/>
          <p:nvPr/>
        </p:nvSpPr>
        <p:spPr>
          <a:xfrm>
            <a:off x="7159752" y="5578926"/>
            <a:ext cx="4489704" cy="1032186"/>
          </a:xfrm>
          <a:prstGeom prst="rect">
            <a:avLst/>
          </a:prstGeom>
          <a:noFill/>
          <a:ln/>
        </p:spPr>
        <p:txBody>
          <a:bodyPr wrap="square" lIns="0" tIns="0" rIns="0" bIns="0" rtlCol="0" anchor="t"/>
          <a:lstStyle/>
          <a:p>
            <a:pPr algn="l" indent="0" marL="0">
              <a:spcAft>
                <a:spcPts val="300"/>
              </a:spcAft>
              <a:buNone/>
            </a:pPr>
            <a:r>
              <a:rPr lang="en-US" sz="1275" b="1" dirty="0">
                <a:solidFill>
                  <a:srgbClr val="14202B"/>
                </a:solidFill>
                <a:latin typeface="Calibri" pitchFamily="34" charset="0"/>
                <a:ea typeface="Calibri" pitchFamily="34" charset="-122"/>
                <a:cs typeface="Calibri" pitchFamily="34" charset="-120"/>
              </a:rPr>
              <a:t>4 · Min mening</a:t>
            </a:r>
            <a:endParaRPr lang="en-US" sz="1275" dirty="0"/>
          </a:p>
          <a:p>
            <a:pPr algn="l" indent="0" marL="0">
              <a:spcAft>
                <a:spcPts val="300"/>
              </a:spcAft>
              <a:buNone/>
            </a:pPr>
            <a:r>
              <a:rPr lang="en-US" sz="1275" dirty="0">
                <a:solidFill>
                  <a:srgbClr val="14202B"/>
                </a:solidFill>
                <a:latin typeface="Calibri" pitchFamily="34" charset="0"/>
                <a:ea typeface="Calibri" pitchFamily="34" charset="-122"/>
                <a:cs typeface="Calibri" pitchFamily="34" charset="-120"/>
              </a:rPr>
              <a:t>Eleven byter ord, grannen läser, och ni skriver meningen i skrivboken. ”Saga kunde läsa den, för du gjorde mellanrum.”</a:t>
            </a:r>
            <a:endParaRPr lang="en-US" sz="1275" dirty="0"/>
          </a:p>
        </p:txBody>
      </p:sp>
      <p:sp>
        <p:nvSpPr>
          <p:cNvPr id="46" name="Shape 44"/>
          <p:cNvSpPr/>
          <p:nvPr/>
        </p:nvSpPr>
        <p:spPr>
          <a:xfrm>
            <a:off x="5687568" y="1097280"/>
            <a:ext cx="6089904" cy="5559552"/>
          </a:xfrm>
          <a:prstGeom prst="rect">
            <a:avLst/>
          </a:prstGeom>
          <a:ln w="12700">
            <a:solidFill>
              <a:srgbClr val="14202B"/>
            </a:solidFill>
            <a:prstDash val="solid"/>
          </a:ln>
        </p:spPr>
      </p:sp>
      <p:sp>
        <p:nvSpPr>
          <p:cNvPr id="47" name="Text 45"/>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niclasfohlin.se/stodundervisning/sag-skriv-och-las/lathund</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Orden och de första meningarna</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MALLEN · 3/4</a:t>
            </a:r>
            <a:endParaRPr lang="en-US" sz="1275" dirty="0"/>
          </a:p>
        </p:txBody>
      </p:sp>
      <p:sp>
        <p:nvSpPr>
          <p:cNvPr id="6" name="Shape 4"/>
          <p:cNvSpPr/>
          <p:nvPr/>
        </p:nvSpPr>
        <p:spPr>
          <a:xfrm>
            <a:off x="0" y="603504"/>
            <a:ext cx="12191695" cy="402336"/>
          </a:xfrm>
          <a:prstGeom prst="rect">
            <a:avLst/>
          </a:prstGeom>
          <a:solidFill>
            <a:srgbClr val="F3F6FA"/>
          </a:solidFill>
          <a:ln w="12700">
            <a:solidFill>
              <a:srgbClr val="F3F6FA"/>
            </a:solidFill>
            <a:prstDash val="solid"/>
          </a:ln>
        </p:spPr>
      </p:sp>
      <p:sp>
        <p:nvSpPr>
          <p:cNvPr id="7" name="Shape 5"/>
          <p:cNvSpPr/>
          <p:nvPr/>
        </p:nvSpPr>
        <p:spPr>
          <a:xfrm>
            <a:off x="0" y="987552"/>
            <a:ext cx="12191695" cy="18288"/>
          </a:xfrm>
          <a:prstGeom prst="rect">
            <a:avLst/>
          </a:prstGeom>
          <a:solidFill>
            <a:srgbClr val="14202B"/>
          </a:solidFill>
          <a:ln w="12700">
            <a:solidFill>
              <a:srgbClr val="14202B"/>
            </a:solidFill>
            <a:prstDash val="solid"/>
          </a:ln>
        </p:spPr>
      </p:sp>
      <p:sp>
        <p:nvSpPr>
          <p:cNvPr id="8" name="Text 6"/>
          <p:cNvSpPr txBox="1"/>
          <p:nvPr/>
        </p:nvSpPr>
        <p:spPr>
          <a:xfrm>
            <a:off x="192024" y="694944"/>
            <a:ext cx="658368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ALLA MENINGAR STÅR PÅ LEKTIONSKORTET</a:t>
            </a:r>
            <a:endParaRPr lang="en-US" sz="1200" dirty="0"/>
          </a:p>
        </p:txBody>
      </p:sp>
      <p:sp>
        <p:nvSpPr>
          <p:cNvPr id="9" name="Text 7"/>
          <p:cNvSpPr txBox="1"/>
          <p:nvPr/>
        </p:nvSpPr>
        <p:spPr>
          <a:xfrm>
            <a:off x="6035040" y="694944"/>
            <a:ext cx="5943600" cy="228600"/>
          </a:xfrm>
          <a:prstGeom prst="rect">
            <a:avLst/>
          </a:prstGeom>
          <a:noFill/>
          <a:ln/>
        </p:spPr>
        <p:txBody>
          <a:bodyPr wrap="square" lIns="0" tIns="0" rIns="0" bIns="0" rtlCol="0" anchor="t"/>
          <a:lstStyle/>
          <a:p>
            <a:pPr algn="r" indent="0" marL="0">
              <a:buNone/>
            </a:pPr>
            <a:endParaRPr lang="en-US" sz="1200" dirty="0"/>
          </a:p>
        </p:txBody>
      </p:sp>
      <p:sp>
        <p:nvSpPr>
          <p:cNvPr id="10" name="Text 8"/>
          <p:cNvSpPr txBox="1"/>
          <p:nvPr/>
        </p:nvSpPr>
        <p:spPr>
          <a:xfrm>
            <a:off x="192024" y="1143000"/>
            <a:ext cx="5766664" cy="228600"/>
          </a:xfrm>
          <a:prstGeom prst="rect">
            <a:avLst/>
          </a:prstGeom>
          <a:noFill/>
          <a:ln/>
        </p:spPr>
        <p:txBody>
          <a:bodyPr wrap="square" lIns="0" tIns="0" rIns="0" bIns="0" rtlCol="0" anchor="t"/>
          <a:lstStyle/>
          <a:p>
            <a:pPr algn="l" indent="0" marL="0">
              <a:buNone/>
            </a:pPr>
            <a:r>
              <a:rPr lang="en-US" sz="1200" dirty="0">
                <a:solidFill>
                  <a:srgbClr val="1D4F91"/>
                </a:solidFill>
                <a:latin typeface="Consolas" pitchFamily="34" charset="0"/>
                <a:ea typeface="Consolas" pitchFamily="34" charset="-122"/>
                <a:cs typeface="Consolas" pitchFamily="34" charset="-120"/>
              </a:rPr>
              <a:t>ORDEN</a:t>
            </a:r>
            <a:endParaRPr lang="en-US" sz="1200" dirty="0"/>
          </a:p>
        </p:txBody>
      </p:sp>
      <p:sp>
        <p:nvSpPr>
          <p:cNvPr id="11" name="Shape 9"/>
          <p:cNvSpPr/>
          <p:nvPr/>
        </p:nvSpPr>
        <p:spPr>
          <a:xfrm>
            <a:off x="192024" y="1417320"/>
            <a:ext cx="5766664" cy="292608"/>
          </a:xfrm>
          <a:prstGeom prst="rect">
            <a:avLst/>
          </a:prstGeom>
          <a:solidFill>
            <a:srgbClr val="14202B"/>
          </a:solidFill>
          <a:ln w="12700">
            <a:solidFill>
              <a:srgbClr val="14202B"/>
            </a:solidFill>
            <a:prstDash val="solid"/>
          </a:ln>
        </p:spPr>
      </p:sp>
      <p:sp>
        <p:nvSpPr>
          <p:cNvPr id="12" name="Text 10"/>
          <p:cNvSpPr txBox="1"/>
          <p:nvPr/>
        </p:nvSpPr>
        <p:spPr>
          <a:xfrm>
            <a:off x="265176" y="1472184"/>
            <a:ext cx="1812493"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Ordgrupp</a:t>
            </a:r>
            <a:endParaRPr lang="en-US" sz="1050" dirty="0"/>
          </a:p>
        </p:txBody>
      </p:sp>
      <p:sp>
        <p:nvSpPr>
          <p:cNvPr id="13" name="Text 11"/>
          <p:cNvSpPr txBox="1"/>
          <p:nvPr/>
        </p:nvSpPr>
        <p:spPr>
          <a:xfrm>
            <a:off x="2187397" y="1472184"/>
            <a:ext cx="3734714"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Orden</a:t>
            </a:r>
            <a:endParaRPr lang="en-US" sz="1050" dirty="0"/>
          </a:p>
        </p:txBody>
      </p:sp>
      <p:sp>
        <p:nvSpPr>
          <p:cNvPr id="14" name="Shape 12"/>
          <p:cNvSpPr/>
          <p:nvPr/>
        </p:nvSpPr>
        <p:spPr>
          <a:xfrm>
            <a:off x="192024" y="1709928"/>
            <a:ext cx="5766664" cy="9144"/>
          </a:xfrm>
          <a:prstGeom prst="rect">
            <a:avLst/>
          </a:prstGeom>
          <a:solidFill>
            <a:srgbClr val="E1E6EB"/>
          </a:solidFill>
          <a:ln w="12700">
            <a:solidFill>
              <a:srgbClr val="E1E6EB"/>
            </a:solidFill>
            <a:prstDash val="solid"/>
          </a:ln>
        </p:spPr>
      </p:sp>
      <p:sp>
        <p:nvSpPr>
          <p:cNvPr id="15" name="Text 13"/>
          <p:cNvSpPr txBox="1"/>
          <p:nvPr/>
        </p:nvSpPr>
        <p:spPr>
          <a:xfrm>
            <a:off x="265176" y="1764792"/>
            <a:ext cx="1794205"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Två ljud</a:t>
            </a:r>
            <a:endParaRPr lang="en-US" sz="1100" dirty="0"/>
          </a:p>
        </p:txBody>
      </p:sp>
      <p:sp>
        <p:nvSpPr>
          <p:cNvPr id="16" name="Shape 14"/>
          <p:cNvSpPr/>
          <p:nvPr/>
        </p:nvSpPr>
        <p:spPr>
          <a:xfrm>
            <a:off x="2114245" y="1709928"/>
            <a:ext cx="9144" cy="284353"/>
          </a:xfrm>
          <a:prstGeom prst="rect">
            <a:avLst/>
          </a:prstGeom>
          <a:solidFill>
            <a:srgbClr val="E1E6EB"/>
          </a:solidFill>
          <a:ln w="12700">
            <a:solidFill>
              <a:srgbClr val="E1E6EB"/>
            </a:solidFill>
            <a:prstDash val="solid"/>
          </a:ln>
        </p:spPr>
      </p:sp>
      <p:sp>
        <p:nvSpPr>
          <p:cNvPr id="17" name="Text 15"/>
          <p:cNvSpPr txBox="1"/>
          <p:nvPr/>
        </p:nvSpPr>
        <p:spPr>
          <a:xfrm>
            <a:off x="2187397" y="1764792"/>
            <a:ext cx="3716426"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ro, se, le, ni, is, vi, så, ål, rå, nu, sy, ny</a:t>
            </a:r>
            <a:endParaRPr lang="en-US" sz="1100" dirty="0"/>
          </a:p>
        </p:txBody>
      </p:sp>
      <p:sp>
        <p:nvSpPr>
          <p:cNvPr id="18" name="Shape 16"/>
          <p:cNvSpPr/>
          <p:nvPr/>
        </p:nvSpPr>
        <p:spPr>
          <a:xfrm>
            <a:off x="192024" y="1994281"/>
            <a:ext cx="5766664" cy="458978"/>
          </a:xfrm>
          <a:prstGeom prst="rect">
            <a:avLst/>
          </a:prstGeom>
          <a:solidFill>
            <a:srgbClr val="F8FAFC"/>
          </a:solidFill>
          <a:ln w="12700">
            <a:solidFill>
              <a:srgbClr val="F8FAFC"/>
            </a:solidFill>
            <a:prstDash val="solid"/>
          </a:ln>
        </p:spPr>
      </p:sp>
      <p:sp>
        <p:nvSpPr>
          <p:cNvPr id="19" name="Shape 17"/>
          <p:cNvSpPr/>
          <p:nvPr/>
        </p:nvSpPr>
        <p:spPr>
          <a:xfrm>
            <a:off x="192024" y="1994281"/>
            <a:ext cx="5766664" cy="9144"/>
          </a:xfrm>
          <a:prstGeom prst="rect">
            <a:avLst/>
          </a:prstGeom>
          <a:solidFill>
            <a:srgbClr val="E1E6EB"/>
          </a:solidFill>
          <a:ln w="12700">
            <a:solidFill>
              <a:srgbClr val="E1E6EB"/>
            </a:solidFill>
            <a:prstDash val="solid"/>
          </a:ln>
        </p:spPr>
      </p:sp>
      <p:sp>
        <p:nvSpPr>
          <p:cNvPr id="20" name="Text 18"/>
          <p:cNvSpPr txBox="1"/>
          <p:nvPr/>
        </p:nvSpPr>
        <p:spPr>
          <a:xfrm>
            <a:off x="265176" y="2049145"/>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Tre ljud att dra ut</a:t>
            </a:r>
            <a:endParaRPr lang="en-US" sz="1100" dirty="0"/>
          </a:p>
        </p:txBody>
      </p:sp>
      <p:sp>
        <p:nvSpPr>
          <p:cNvPr id="21" name="Shape 19"/>
          <p:cNvSpPr/>
          <p:nvPr/>
        </p:nvSpPr>
        <p:spPr>
          <a:xfrm>
            <a:off x="2114245" y="1994281"/>
            <a:ext cx="9144" cy="458978"/>
          </a:xfrm>
          <a:prstGeom prst="rect">
            <a:avLst/>
          </a:prstGeom>
          <a:solidFill>
            <a:srgbClr val="E1E6EB"/>
          </a:solidFill>
          <a:ln w="12700">
            <a:solidFill>
              <a:srgbClr val="E1E6EB"/>
            </a:solidFill>
            <a:prstDash val="solid"/>
          </a:ln>
        </p:spPr>
      </p:sp>
      <p:sp>
        <p:nvSpPr>
          <p:cNvPr id="22" name="Text 20"/>
          <p:cNvSpPr txBox="1"/>
          <p:nvPr/>
        </p:nvSpPr>
        <p:spPr>
          <a:xfrm>
            <a:off x="2187397" y="2049145"/>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sol, mos, mor, ler, vin, fel, mål, nål, mås, mus, hår, säl, räv</a:t>
            </a:r>
            <a:endParaRPr lang="en-US" sz="1100" dirty="0"/>
          </a:p>
        </p:txBody>
      </p:sp>
      <p:sp>
        <p:nvSpPr>
          <p:cNvPr id="23" name="Shape 21"/>
          <p:cNvSpPr/>
          <p:nvPr/>
        </p:nvSpPr>
        <p:spPr>
          <a:xfrm>
            <a:off x="192024" y="2453259"/>
            <a:ext cx="5766664" cy="9144"/>
          </a:xfrm>
          <a:prstGeom prst="rect">
            <a:avLst/>
          </a:prstGeom>
          <a:solidFill>
            <a:srgbClr val="E1E6EB"/>
          </a:solidFill>
          <a:ln w="12700">
            <a:solidFill>
              <a:srgbClr val="E1E6EB"/>
            </a:solidFill>
            <a:prstDash val="solid"/>
          </a:ln>
        </p:spPr>
      </p:sp>
      <p:sp>
        <p:nvSpPr>
          <p:cNvPr id="24" name="Text 22"/>
          <p:cNvSpPr txBox="1"/>
          <p:nvPr/>
        </p:nvSpPr>
        <p:spPr>
          <a:xfrm>
            <a:off x="265176" y="2508123"/>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Tre ljud med klusil</a:t>
            </a:r>
            <a:endParaRPr lang="en-US" sz="1100" dirty="0"/>
          </a:p>
        </p:txBody>
      </p:sp>
      <p:sp>
        <p:nvSpPr>
          <p:cNvPr id="25" name="Shape 23"/>
          <p:cNvSpPr/>
          <p:nvPr/>
        </p:nvSpPr>
        <p:spPr>
          <a:xfrm>
            <a:off x="2114245" y="2453259"/>
            <a:ext cx="9144" cy="458978"/>
          </a:xfrm>
          <a:prstGeom prst="rect">
            <a:avLst/>
          </a:prstGeom>
          <a:solidFill>
            <a:srgbClr val="E1E6EB"/>
          </a:solidFill>
          <a:ln w="12700">
            <a:solidFill>
              <a:srgbClr val="E1E6EB"/>
            </a:solidFill>
            <a:prstDash val="solid"/>
          </a:ln>
        </p:spPr>
      </p:sp>
      <p:sp>
        <p:nvSpPr>
          <p:cNvPr id="26" name="Text 24"/>
          <p:cNvSpPr txBox="1"/>
          <p:nvPr/>
        </p:nvSpPr>
        <p:spPr>
          <a:xfrm>
            <a:off x="2187397" y="2508123"/>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mat, pil, rep, tak, kål, duk, kul, båt, ben, gul, tåg, nöt, lök</a:t>
            </a:r>
            <a:endParaRPr lang="en-US" sz="1100" dirty="0"/>
          </a:p>
        </p:txBody>
      </p:sp>
      <p:sp>
        <p:nvSpPr>
          <p:cNvPr id="27" name="Shape 25"/>
          <p:cNvSpPr/>
          <p:nvPr/>
        </p:nvSpPr>
        <p:spPr>
          <a:xfrm>
            <a:off x="192024" y="2912237"/>
            <a:ext cx="5766664" cy="458978"/>
          </a:xfrm>
          <a:prstGeom prst="rect">
            <a:avLst/>
          </a:prstGeom>
          <a:solidFill>
            <a:srgbClr val="F8FAFC"/>
          </a:solidFill>
          <a:ln w="12700">
            <a:solidFill>
              <a:srgbClr val="F8FAFC"/>
            </a:solidFill>
            <a:prstDash val="solid"/>
          </a:ln>
        </p:spPr>
      </p:sp>
      <p:sp>
        <p:nvSpPr>
          <p:cNvPr id="28" name="Shape 26"/>
          <p:cNvSpPr/>
          <p:nvPr/>
        </p:nvSpPr>
        <p:spPr>
          <a:xfrm>
            <a:off x="192024" y="2912237"/>
            <a:ext cx="5766664" cy="9144"/>
          </a:xfrm>
          <a:prstGeom prst="rect">
            <a:avLst/>
          </a:prstGeom>
          <a:solidFill>
            <a:srgbClr val="E1E6EB"/>
          </a:solidFill>
          <a:ln w="12700">
            <a:solidFill>
              <a:srgbClr val="E1E6EB"/>
            </a:solidFill>
            <a:prstDash val="solid"/>
          </a:ln>
        </p:spPr>
      </p:sp>
      <p:sp>
        <p:nvSpPr>
          <p:cNvPr id="29" name="Text 27"/>
          <p:cNvSpPr txBox="1"/>
          <p:nvPr/>
        </p:nvSpPr>
        <p:spPr>
          <a:xfrm>
            <a:off x="265176" y="2967101"/>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Två stavelser</a:t>
            </a:r>
            <a:endParaRPr lang="en-US" sz="1100" dirty="0"/>
          </a:p>
        </p:txBody>
      </p:sp>
      <p:sp>
        <p:nvSpPr>
          <p:cNvPr id="30" name="Shape 28"/>
          <p:cNvSpPr/>
          <p:nvPr/>
        </p:nvSpPr>
        <p:spPr>
          <a:xfrm>
            <a:off x="2114245" y="2912237"/>
            <a:ext cx="9144" cy="458978"/>
          </a:xfrm>
          <a:prstGeom prst="rect">
            <a:avLst/>
          </a:prstGeom>
          <a:solidFill>
            <a:srgbClr val="E1E6EB"/>
          </a:solidFill>
          <a:ln w="12700">
            <a:solidFill>
              <a:srgbClr val="E1E6EB"/>
            </a:solidFill>
            <a:prstDash val="solid"/>
          </a:ln>
        </p:spPr>
      </p:sp>
      <p:sp>
        <p:nvSpPr>
          <p:cNvPr id="31" name="Text 29"/>
          <p:cNvSpPr txBox="1"/>
          <p:nvPr/>
        </p:nvSpPr>
        <p:spPr>
          <a:xfrm>
            <a:off x="2187397" y="2967101"/>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sola, mosa, mera, lila, vila, visa, leta, mata, tala, måla, kaka, duva, hare, läsa</a:t>
            </a:r>
            <a:endParaRPr lang="en-US" sz="1100" dirty="0"/>
          </a:p>
        </p:txBody>
      </p:sp>
      <p:sp>
        <p:nvSpPr>
          <p:cNvPr id="32" name="Shape 30"/>
          <p:cNvSpPr/>
          <p:nvPr/>
        </p:nvSpPr>
        <p:spPr>
          <a:xfrm>
            <a:off x="192024" y="3371215"/>
            <a:ext cx="5766664" cy="9144"/>
          </a:xfrm>
          <a:prstGeom prst="rect">
            <a:avLst/>
          </a:prstGeom>
          <a:solidFill>
            <a:srgbClr val="E1E6EB"/>
          </a:solidFill>
          <a:ln w="12700">
            <a:solidFill>
              <a:srgbClr val="E1E6EB"/>
            </a:solidFill>
            <a:prstDash val="solid"/>
          </a:ln>
        </p:spPr>
      </p:sp>
      <p:sp>
        <p:nvSpPr>
          <p:cNvPr id="33" name="Text 31"/>
          <p:cNvSpPr txBox="1"/>
          <p:nvPr/>
        </p:nvSpPr>
        <p:spPr>
          <a:xfrm>
            <a:off x="265176" y="3426079"/>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Konsonantmöte först</a:t>
            </a:r>
            <a:endParaRPr lang="en-US" sz="1100" dirty="0"/>
          </a:p>
        </p:txBody>
      </p:sp>
      <p:sp>
        <p:nvSpPr>
          <p:cNvPr id="34" name="Shape 32"/>
          <p:cNvSpPr/>
          <p:nvPr/>
        </p:nvSpPr>
        <p:spPr>
          <a:xfrm>
            <a:off x="2114245" y="3371215"/>
            <a:ext cx="9144" cy="458978"/>
          </a:xfrm>
          <a:prstGeom prst="rect">
            <a:avLst/>
          </a:prstGeom>
          <a:solidFill>
            <a:srgbClr val="E1E6EB"/>
          </a:solidFill>
          <a:ln w="12700">
            <a:solidFill>
              <a:srgbClr val="E1E6EB"/>
            </a:solidFill>
            <a:prstDash val="solid"/>
          </a:ln>
        </p:spPr>
      </p:sp>
      <p:sp>
        <p:nvSpPr>
          <p:cNvPr id="35" name="Text 33"/>
          <p:cNvSpPr txBox="1"/>
          <p:nvPr/>
        </p:nvSpPr>
        <p:spPr>
          <a:xfrm>
            <a:off x="2187397" y="3426079"/>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svan, tre, klo, krok, blå, blad, bro, brev, grå, snö, sten, stol, stor, stå, sko, spik, skal</a:t>
            </a:r>
            <a:endParaRPr lang="en-US" sz="1100" dirty="0"/>
          </a:p>
        </p:txBody>
      </p:sp>
      <p:sp>
        <p:nvSpPr>
          <p:cNvPr id="36" name="Shape 34"/>
          <p:cNvSpPr/>
          <p:nvPr/>
        </p:nvSpPr>
        <p:spPr>
          <a:xfrm>
            <a:off x="192024" y="3830193"/>
            <a:ext cx="5766664" cy="458978"/>
          </a:xfrm>
          <a:prstGeom prst="rect">
            <a:avLst/>
          </a:prstGeom>
          <a:solidFill>
            <a:srgbClr val="F8FAFC"/>
          </a:solidFill>
          <a:ln w="12700">
            <a:solidFill>
              <a:srgbClr val="F8FAFC"/>
            </a:solidFill>
            <a:prstDash val="solid"/>
          </a:ln>
        </p:spPr>
      </p:sp>
      <p:sp>
        <p:nvSpPr>
          <p:cNvPr id="37" name="Shape 35"/>
          <p:cNvSpPr/>
          <p:nvPr/>
        </p:nvSpPr>
        <p:spPr>
          <a:xfrm>
            <a:off x="192024" y="3830193"/>
            <a:ext cx="5766664" cy="9144"/>
          </a:xfrm>
          <a:prstGeom prst="rect">
            <a:avLst/>
          </a:prstGeom>
          <a:solidFill>
            <a:srgbClr val="E1E6EB"/>
          </a:solidFill>
          <a:ln w="12700">
            <a:solidFill>
              <a:srgbClr val="E1E6EB"/>
            </a:solidFill>
            <a:prstDash val="solid"/>
          </a:ln>
        </p:spPr>
      </p:sp>
      <p:sp>
        <p:nvSpPr>
          <p:cNvPr id="38" name="Text 36"/>
          <p:cNvSpPr txBox="1"/>
          <p:nvPr/>
        </p:nvSpPr>
        <p:spPr>
          <a:xfrm>
            <a:off x="265176" y="3885057"/>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Konsonantmöte sist</a:t>
            </a:r>
            <a:endParaRPr lang="en-US" sz="1100" dirty="0"/>
          </a:p>
        </p:txBody>
      </p:sp>
      <p:sp>
        <p:nvSpPr>
          <p:cNvPr id="39" name="Shape 37"/>
          <p:cNvSpPr/>
          <p:nvPr/>
        </p:nvSpPr>
        <p:spPr>
          <a:xfrm>
            <a:off x="2114245" y="3830193"/>
            <a:ext cx="9144" cy="458978"/>
          </a:xfrm>
          <a:prstGeom prst="rect">
            <a:avLst/>
          </a:prstGeom>
          <a:solidFill>
            <a:srgbClr val="E1E6EB"/>
          </a:solidFill>
          <a:ln w="12700">
            <a:solidFill>
              <a:srgbClr val="E1E6EB"/>
            </a:solidFill>
            <a:prstDash val="solid"/>
          </a:ln>
        </p:spPr>
      </p:sp>
      <p:sp>
        <p:nvSpPr>
          <p:cNvPr id="40" name="Text 38"/>
          <p:cNvSpPr txBox="1"/>
          <p:nvPr/>
        </p:nvSpPr>
        <p:spPr>
          <a:xfrm>
            <a:off x="2187397" y="3885057"/>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salt, film, fisk, mask, kalv, sand, vild, vind, land, hand, hals, tält</a:t>
            </a:r>
            <a:endParaRPr lang="en-US" sz="1100" dirty="0"/>
          </a:p>
        </p:txBody>
      </p:sp>
      <p:sp>
        <p:nvSpPr>
          <p:cNvPr id="41" name="Shape 39"/>
          <p:cNvSpPr/>
          <p:nvPr/>
        </p:nvSpPr>
        <p:spPr>
          <a:xfrm>
            <a:off x="192024" y="1417320"/>
            <a:ext cx="5766664" cy="2871851"/>
          </a:xfrm>
          <a:prstGeom prst="rect">
            <a:avLst/>
          </a:prstGeom>
          <a:ln w="12700">
            <a:solidFill>
              <a:srgbClr val="14202B"/>
            </a:solidFill>
            <a:prstDash val="solid"/>
          </a:ln>
        </p:spPr>
      </p:sp>
      <p:sp>
        <p:nvSpPr>
          <p:cNvPr id="42" name="Text 40"/>
          <p:cNvSpPr txBox="1"/>
          <p:nvPr/>
        </p:nvSpPr>
        <p:spPr>
          <a:xfrm>
            <a:off x="6233008" y="1143000"/>
            <a:ext cx="5766664" cy="228600"/>
          </a:xfrm>
          <a:prstGeom prst="rect">
            <a:avLst/>
          </a:prstGeom>
          <a:noFill/>
          <a:ln/>
        </p:spPr>
        <p:txBody>
          <a:bodyPr wrap="square" lIns="0" tIns="0" rIns="0" bIns="0" rtlCol="0" anchor="t"/>
          <a:lstStyle/>
          <a:p>
            <a:pPr algn="l" indent="0" marL="0">
              <a:buNone/>
            </a:pPr>
            <a:r>
              <a:rPr lang="en-US" sz="1200" dirty="0">
                <a:solidFill>
                  <a:srgbClr val="1D4F91"/>
                </a:solidFill>
                <a:latin typeface="Consolas" pitchFamily="34" charset="0"/>
                <a:ea typeface="Consolas" pitchFamily="34" charset="-122"/>
                <a:cs typeface="Consolas" pitchFamily="34" charset="-120"/>
              </a:rPr>
              <a:t>MENINGARNA</a:t>
            </a:r>
            <a:endParaRPr lang="en-US" sz="1200" dirty="0"/>
          </a:p>
        </p:txBody>
      </p:sp>
      <p:sp>
        <p:nvSpPr>
          <p:cNvPr id="43" name="Shape 41"/>
          <p:cNvSpPr/>
          <p:nvPr/>
        </p:nvSpPr>
        <p:spPr>
          <a:xfrm>
            <a:off x="6233008" y="1417320"/>
            <a:ext cx="5766664" cy="292608"/>
          </a:xfrm>
          <a:prstGeom prst="rect">
            <a:avLst/>
          </a:prstGeom>
          <a:solidFill>
            <a:srgbClr val="14202B"/>
          </a:solidFill>
          <a:ln w="12700">
            <a:solidFill>
              <a:srgbClr val="14202B"/>
            </a:solidFill>
            <a:prstDash val="solid"/>
          </a:ln>
        </p:spPr>
      </p:sp>
      <p:sp>
        <p:nvSpPr>
          <p:cNvPr id="44" name="Text 42"/>
          <p:cNvSpPr txBox="1"/>
          <p:nvPr/>
        </p:nvSpPr>
        <p:spPr>
          <a:xfrm>
            <a:off x="6306160" y="1472184"/>
            <a:ext cx="2621849"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Listan</a:t>
            </a:r>
            <a:endParaRPr lang="en-US" sz="1050" dirty="0"/>
          </a:p>
        </p:txBody>
      </p:sp>
      <p:sp>
        <p:nvSpPr>
          <p:cNvPr id="45" name="Text 43"/>
          <p:cNvSpPr txBox="1"/>
          <p:nvPr/>
        </p:nvSpPr>
        <p:spPr>
          <a:xfrm>
            <a:off x="9037737" y="1472184"/>
            <a:ext cx="2925358"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De fyra första</a:t>
            </a:r>
            <a:endParaRPr lang="en-US" sz="1050" dirty="0"/>
          </a:p>
        </p:txBody>
      </p:sp>
      <p:sp>
        <p:nvSpPr>
          <p:cNvPr id="46" name="Shape 44"/>
          <p:cNvSpPr/>
          <p:nvPr/>
        </p:nvSpPr>
        <p:spPr>
          <a:xfrm>
            <a:off x="6233008" y="1709928"/>
            <a:ext cx="5766664" cy="9144"/>
          </a:xfrm>
          <a:prstGeom prst="rect">
            <a:avLst/>
          </a:prstGeom>
          <a:solidFill>
            <a:srgbClr val="E1E6EB"/>
          </a:solidFill>
          <a:ln w="12700">
            <a:solidFill>
              <a:srgbClr val="E1E6EB"/>
            </a:solidFill>
            <a:prstDash val="solid"/>
          </a:ln>
        </p:spPr>
      </p:sp>
      <p:sp>
        <p:nvSpPr>
          <p:cNvPr id="47" name="Text 45"/>
          <p:cNvSpPr txBox="1"/>
          <p:nvPr/>
        </p:nvSpPr>
        <p:spPr>
          <a:xfrm>
            <a:off x="6306160" y="1764792"/>
            <a:ext cx="2603561"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Två ord med ”jag”, vecka 2</a:t>
            </a:r>
            <a:endParaRPr lang="en-US" sz="1100" dirty="0"/>
          </a:p>
        </p:txBody>
      </p:sp>
      <p:sp>
        <p:nvSpPr>
          <p:cNvPr id="48" name="Shape 46"/>
          <p:cNvSpPr/>
          <p:nvPr/>
        </p:nvSpPr>
        <p:spPr>
          <a:xfrm>
            <a:off x="8964585" y="1709928"/>
            <a:ext cx="9144" cy="458978"/>
          </a:xfrm>
          <a:prstGeom prst="rect">
            <a:avLst/>
          </a:prstGeom>
          <a:solidFill>
            <a:srgbClr val="E1E6EB"/>
          </a:solidFill>
          <a:ln w="12700">
            <a:solidFill>
              <a:srgbClr val="E1E6EB"/>
            </a:solidFill>
            <a:prstDash val="solid"/>
          </a:ln>
        </p:spPr>
      </p:sp>
      <p:sp>
        <p:nvSpPr>
          <p:cNvPr id="49" name="Text 47"/>
          <p:cNvSpPr txBox="1"/>
          <p:nvPr/>
        </p:nvSpPr>
        <p:spPr>
          <a:xfrm>
            <a:off x="9037737" y="1764792"/>
            <a:ext cx="2907070"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Jag ler. Jag läser. Jag åker. Jag vilar.</a:t>
            </a:r>
            <a:endParaRPr lang="en-US" sz="1100" dirty="0"/>
          </a:p>
        </p:txBody>
      </p:sp>
      <p:sp>
        <p:nvSpPr>
          <p:cNvPr id="50" name="Shape 48"/>
          <p:cNvSpPr/>
          <p:nvPr/>
        </p:nvSpPr>
        <p:spPr>
          <a:xfrm>
            <a:off x="6233008" y="2168906"/>
            <a:ext cx="5766664" cy="284353"/>
          </a:xfrm>
          <a:prstGeom prst="rect">
            <a:avLst/>
          </a:prstGeom>
          <a:solidFill>
            <a:srgbClr val="F8FAFC"/>
          </a:solidFill>
          <a:ln w="12700">
            <a:solidFill>
              <a:srgbClr val="F8FAFC"/>
            </a:solidFill>
            <a:prstDash val="solid"/>
          </a:ln>
        </p:spPr>
      </p:sp>
      <p:sp>
        <p:nvSpPr>
          <p:cNvPr id="51" name="Shape 49"/>
          <p:cNvSpPr/>
          <p:nvPr/>
        </p:nvSpPr>
        <p:spPr>
          <a:xfrm>
            <a:off x="6233008" y="2168906"/>
            <a:ext cx="5766664" cy="9144"/>
          </a:xfrm>
          <a:prstGeom prst="rect">
            <a:avLst/>
          </a:prstGeom>
          <a:solidFill>
            <a:srgbClr val="E1E6EB"/>
          </a:solidFill>
          <a:ln w="12700">
            <a:solidFill>
              <a:srgbClr val="E1E6EB"/>
            </a:solidFill>
            <a:prstDash val="solid"/>
          </a:ln>
        </p:spPr>
      </p:sp>
      <p:sp>
        <p:nvSpPr>
          <p:cNvPr id="52" name="Text 50"/>
          <p:cNvSpPr txBox="1"/>
          <p:nvPr/>
        </p:nvSpPr>
        <p:spPr>
          <a:xfrm>
            <a:off x="6306160" y="2223770"/>
            <a:ext cx="2603561"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Två ord, vecka 2</a:t>
            </a:r>
            <a:endParaRPr lang="en-US" sz="1100" dirty="0"/>
          </a:p>
        </p:txBody>
      </p:sp>
      <p:sp>
        <p:nvSpPr>
          <p:cNvPr id="53" name="Shape 51"/>
          <p:cNvSpPr/>
          <p:nvPr/>
        </p:nvSpPr>
        <p:spPr>
          <a:xfrm>
            <a:off x="8964585" y="2168906"/>
            <a:ext cx="9144" cy="284353"/>
          </a:xfrm>
          <a:prstGeom prst="rect">
            <a:avLst/>
          </a:prstGeom>
          <a:solidFill>
            <a:srgbClr val="E1E6EB"/>
          </a:solidFill>
          <a:ln w="12700">
            <a:solidFill>
              <a:srgbClr val="E1E6EB"/>
            </a:solidFill>
            <a:prstDash val="solid"/>
          </a:ln>
        </p:spPr>
      </p:sp>
      <p:sp>
        <p:nvSpPr>
          <p:cNvPr id="54" name="Text 52"/>
          <p:cNvSpPr txBox="1"/>
          <p:nvPr/>
        </p:nvSpPr>
        <p:spPr>
          <a:xfrm>
            <a:off x="9037737" y="2223770"/>
            <a:ext cx="2907070"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Ola ler. Lisa ror. Vi åker. Ali syr.</a:t>
            </a:r>
            <a:endParaRPr lang="en-US" sz="1100" dirty="0"/>
          </a:p>
        </p:txBody>
      </p:sp>
      <p:sp>
        <p:nvSpPr>
          <p:cNvPr id="55" name="Shape 53"/>
          <p:cNvSpPr/>
          <p:nvPr/>
        </p:nvSpPr>
        <p:spPr>
          <a:xfrm>
            <a:off x="6233008" y="2453259"/>
            <a:ext cx="5766664" cy="9144"/>
          </a:xfrm>
          <a:prstGeom prst="rect">
            <a:avLst/>
          </a:prstGeom>
          <a:solidFill>
            <a:srgbClr val="E1E6EB"/>
          </a:solidFill>
          <a:ln w="12700">
            <a:solidFill>
              <a:srgbClr val="E1E6EB"/>
            </a:solidFill>
            <a:prstDash val="solid"/>
          </a:ln>
        </p:spPr>
      </p:sp>
      <p:sp>
        <p:nvSpPr>
          <p:cNvPr id="56" name="Text 54"/>
          <p:cNvSpPr txBox="1"/>
          <p:nvPr/>
        </p:nvSpPr>
        <p:spPr>
          <a:xfrm>
            <a:off x="6306160" y="2508123"/>
            <a:ext cx="2603561"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Tre ord med ”hon”, vecka 3</a:t>
            </a:r>
            <a:endParaRPr lang="en-US" sz="1100" dirty="0"/>
          </a:p>
        </p:txBody>
      </p:sp>
      <p:sp>
        <p:nvSpPr>
          <p:cNvPr id="57" name="Shape 55"/>
          <p:cNvSpPr/>
          <p:nvPr/>
        </p:nvSpPr>
        <p:spPr>
          <a:xfrm>
            <a:off x="8964585" y="2453259"/>
            <a:ext cx="9144" cy="458978"/>
          </a:xfrm>
          <a:prstGeom prst="rect">
            <a:avLst/>
          </a:prstGeom>
          <a:solidFill>
            <a:srgbClr val="E1E6EB"/>
          </a:solidFill>
          <a:ln w="12700">
            <a:solidFill>
              <a:srgbClr val="E1E6EB"/>
            </a:solidFill>
            <a:prstDash val="solid"/>
          </a:ln>
        </p:spPr>
      </p:sp>
      <p:sp>
        <p:nvSpPr>
          <p:cNvPr id="58" name="Text 56"/>
          <p:cNvSpPr txBox="1"/>
          <p:nvPr/>
        </p:nvSpPr>
        <p:spPr>
          <a:xfrm>
            <a:off x="9037737" y="2508123"/>
            <a:ext cx="2907070"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Hon har is. Hon läser mera. Hon ser Omar. Hon tar kaka.</a:t>
            </a:r>
            <a:endParaRPr lang="en-US" sz="1100" dirty="0"/>
          </a:p>
        </p:txBody>
      </p:sp>
      <p:sp>
        <p:nvSpPr>
          <p:cNvPr id="59" name="Shape 57"/>
          <p:cNvSpPr/>
          <p:nvPr/>
        </p:nvSpPr>
        <p:spPr>
          <a:xfrm>
            <a:off x="6233008" y="2912237"/>
            <a:ext cx="5766664" cy="458978"/>
          </a:xfrm>
          <a:prstGeom prst="rect">
            <a:avLst/>
          </a:prstGeom>
          <a:solidFill>
            <a:srgbClr val="F8FAFC"/>
          </a:solidFill>
          <a:ln w="12700">
            <a:solidFill>
              <a:srgbClr val="F8FAFC"/>
            </a:solidFill>
            <a:prstDash val="solid"/>
          </a:ln>
        </p:spPr>
      </p:sp>
      <p:sp>
        <p:nvSpPr>
          <p:cNvPr id="60" name="Shape 58"/>
          <p:cNvSpPr/>
          <p:nvPr/>
        </p:nvSpPr>
        <p:spPr>
          <a:xfrm>
            <a:off x="6233008" y="2912237"/>
            <a:ext cx="5766664" cy="9144"/>
          </a:xfrm>
          <a:prstGeom prst="rect">
            <a:avLst/>
          </a:prstGeom>
          <a:solidFill>
            <a:srgbClr val="E1E6EB"/>
          </a:solidFill>
          <a:ln w="12700">
            <a:solidFill>
              <a:srgbClr val="E1E6EB"/>
            </a:solidFill>
            <a:prstDash val="solid"/>
          </a:ln>
        </p:spPr>
      </p:sp>
      <p:sp>
        <p:nvSpPr>
          <p:cNvPr id="61" name="Text 59"/>
          <p:cNvSpPr txBox="1"/>
          <p:nvPr/>
        </p:nvSpPr>
        <p:spPr>
          <a:xfrm>
            <a:off x="6306160" y="2967101"/>
            <a:ext cx="2603561"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Tre ord, vecka 3</a:t>
            </a:r>
            <a:endParaRPr lang="en-US" sz="1100" dirty="0"/>
          </a:p>
        </p:txBody>
      </p:sp>
      <p:sp>
        <p:nvSpPr>
          <p:cNvPr id="62" name="Shape 60"/>
          <p:cNvSpPr/>
          <p:nvPr/>
        </p:nvSpPr>
        <p:spPr>
          <a:xfrm>
            <a:off x="8964585" y="2912237"/>
            <a:ext cx="9144" cy="458978"/>
          </a:xfrm>
          <a:prstGeom prst="rect">
            <a:avLst/>
          </a:prstGeom>
          <a:solidFill>
            <a:srgbClr val="E1E6EB"/>
          </a:solidFill>
          <a:ln w="12700">
            <a:solidFill>
              <a:srgbClr val="E1E6EB"/>
            </a:solidFill>
            <a:prstDash val="solid"/>
          </a:ln>
        </p:spPr>
      </p:sp>
      <p:sp>
        <p:nvSpPr>
          <p:cNvPr id="63" name="Text 61"/>
          <p:cNvSpPr txBox="1"/>
          <p:nvPr/>
        </p:nvSpPr>
        <p:spPr>
          <a:xfrm>
            <a:off x="9037737" y="2967101"/>
            <a:ext cx="2907070"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Ola ser Lisa. Vi har is. Vi äter mat. Ali tar mos.</a:t>
            </a:r>
            <a:endParaRPr lang="en-US" sz="1100" dirty="0"/>
          </a:p>
        </p:txBody>
      </p:sp>
      <p:sp>
        <p:nvSpPr>
          <p:cNvPr id="64" name="Shape 62"/>
          <p:cNvSpPr/>
          <p:nvPr/>
        </p:nvSpPr>
        <p:spPr>
          <a:xfrm>
            <a:off x="6233008" y="3371215"/>
            <a:ext cx="5766664" cy="9144"/>
          </a:xfrm>
          <a:prstGeom prst="rect">
            <a:avLst/>
          </a:prstGeom>
          <a:solidFill>
            <a:srgbClr val="E1E6EB"/>
          </a:solidFill>
          <a:ln w="12700">
            <a:solidFill>
              <a:srgbClr val="E1E6EB"/>
            </a:solidFill>
            <a:prstDash val="solid"/>
          </a:ln>
        </p:spPr>
      </p:sp>
      <p:sp>
        <p:nvSpPr>
          <p:cNvPr id="65" name="Text 63"/>
          <p:cNvSpPr txBox="1"/>
          <p:nvPr/>
        </p:nvSpPr>
        <p:spPr>
          <a:xfrm>
            <a:off x="6306160" y="3426079"/>
            <a:ext cx="2603561"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Fyra ord med ”och”, vecka 4</a:t>
            </a:r>
            <a:endParaRPr lang="en-US" sz="1100" dirty="0"/>
          </a:p>
        </p:txBody>
      </p:sp>
      <p:sp>
        <p:nvSpPr>
          <p:cNvPr id="66" name="Shape 64"/>
          <p:cNvSpPr/>
          <p:nvPr/>
        </p:nvSpPr>
        <p:spPr>
          <a:xfrm>
            <a:off x="8964585" y="3371215"/>
            <a:ext cx="9144" cy="458978"/>
          </a:xfrm>
          <a:prstGeom prst="rect">
            <a:avLst/>
          </a:prstGeom>
          <a:solidFill>
            <a:srgbClr val="E1E6EB"/>
          </a:solidFill>
          <a:ln w="12700">
            <a:solidFill>
              <a:srgbClr val="E1E6EB"/>
            </a:solidFill>
            <a:prstDash val="solid"/>
          </a:ln>
        </p:spPr>
      </p:sp>
      <p:sp>
        <p:nvSpPr>
          <p:cNvPr id="67" name="Text 65"/>
          <p:cNvSpPr txBox="1"/>
          <p:nvPr/>
        </p:nvSpPr>
        <p:spPr>
          <a:xfrm>
            <a:off x="9037737" y="3426079"/>
            <a:ext cx="2907070"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Ola och Lisa ler. Ali och jag läser. Lisa och Ali åker. Hon och Omar vilar.</a:t>
            </a:r>
            <a:endParaRPr lang="en-US" sz="1100" dirty="0"/>
          </a:p>
        </p:txBody>
      </p:sp>
      <p:sp>
        <p:nvSpPr>
          <p:cNvPr id="68" name="Shape 66"/>
          <p:cNvSpPr/>
          <p:nvPr/>
        </p:nvSpPr>
        <p:spPr>
          <a:xfrm>
            <a:off x="6233008" y="3830193"/>
            <a:ext cx="5766664" cy="458978"/>
          </a:xfrm>
          <a:prstGeom prst="rect">
            <a:avLst/>
          </a:prstGeom>
          <a:solidFill>
            <a:srgbClr val="F8FAFC"/>
          </a:solidFill>
          <a:ln w="12700">
            <a:solidFill>
              <a:srgbClr val="F8FAFC"/>
            </a:solidFill>
            <a:prstDash val="solid"/>
          </a:ln>
        </p:spPr>
      </p:sp>
      <p:sp>
        <p:nvSpPr>
          <p:cNvPr id="69" name="Shape 67"/>
          <p:cNvSpPr/>
          <p:nvPr/>
        </p:nvSpPr>
        <p:spPr>
          <a:xfrm>
            <a:off x="6233008" y="3830193"/>
            <a:ext cx="5766664" cy="9144"/>
          </a:xfrm>
          <a:prstGeom prst="rect">
            <a:avLst/>
          </a:prstGeom>
          <a:solidFill>
            <a:srgbClr val="E1E6EB"/>
          </a:solidFill>
          <a:ln w="12700">
            <a:solidFill>
              <a:srgbClr val="E1E6EB"/>
            </a:solidFill>
            <a:prstDash val="solid"/>
          </a:ln>
        </p:spPr>
      </p:sp>
      <p:sp>
        <p:nvSpPr>
          <p:cNvPr id="70" name="Text 68"/>
          <p:cNvSpPr txBox="1"/>
          <p:nvPr/>
        </p:nvSpPr>
        <p:spPr>
          <a:xfrm>
            <a:off x="6306160" y="3885057"/>
            <a:ext cx="2603561"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Fyra ord, vecka 4–5</a:t>
            </a:r>
            <a:endParaRPr lang="en-US" sz="1100" dirty="0"/>
          </a:p>
        </p:txBody>
      </p:sp>
      <p:sp>
        <p:nvSpPr>
          <p:cNvPr id="71" name="Shape 69"/>
          <p:cNvSpPr/>
          <p:nvPr/>
        </p:nvSpPr>
        <p:spPr>
          <a:xfrm>
            <a:off x="8964585" y="3830193"/>
            <a:ext cx="9144" cy="458978"/>
          </a:xfrm>
          <a:prstGeom prst="rect">
            <a:avLst/>
          </a:prstGeom>
          <a:solidFill>
            <a:srgbClr val="E1E6EB"/>
          </a:solidFill>
          <a:ln w="12700">
            <a:solidFill>
              <a:srgbClr val="E1E6EB"/>
            </a:solidFill>
            <a:prstDash val="solid"/>
          </a:ln>
        </p:spPr>
      </p:sp>
      <p:sp>
        <p:nvSpPr>
          <p:cNvPr id="72" name="Text 70"/>
          <p:cNvSpPr txBox="1"/>
          <p:nvPr/>
        </p:nvSpPr>
        <p:spPr>
          <a:xfrm>
            <a:off x="9037737" y="3885057"/>
            <a:ext cx="2907070"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Vi äter mat ute. Ola ser Lisa le. Vi vilar i solen. Hon ser vita hus.</a:t>
            </a:r>
            <a:endParaRPr lang="en-US" sz="1100" dirty="0"/>
          </a:p>
        </p:txBody>
      </p:sp>
      <p:sp>
        <p:nvSpPr>
          <p:cNvPr id="73" name="Shape 71"/>
          <p:cNvSpPr/>
          <p:nvPr/>
        </p:nvSpPr>
        <p:spPr>
          <a:xfrm>
            <a:off x="6233008" y="4289171"/>
            <a:ext cx="5766664" cy="9144"/>
          </a:xfrm>
          <a:prstGeom prst="rect">
            <a:avLst/>
          </a:prstGeom>
          <a:solidFill>
            <a:srgbClr val="E1E6EB"/>
          </a:solidFill>
          <a:ln w="12700">
            <a:solidFill>
              <a:srgbClr val="E1E6EB"/>
            </a:solidFill>
            <a:prstDash val="solid"/>
          </a:ln>
        </p:spPr>
      </p:sp>
      <p:sp>
        <p:nvSpPr>
          <p:cNvPr id="74" name="Text 72"/>
          <p:cNvSpPr txBox="1"/>
          <p:nvPr/>
        </p:nvSpPr>
        <p:spPr>
          <a:xfrm>
            <a:off x="6306160" y="4344035"/>
            <a:ext cx="2603561"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Fyra ord med ”det”, vecka 5</a:t>
            </a:r>
            <a:endParaRPr lang="en-US" sz="1100" dirty="0"/>
          </a:p>
        </p:txBody>
      </p:sp>
      <p:sp>
        <p:nvSpPr>
          <p:cNvPr id="75" name="Shape 73"/>
          <p:cNvSpPr/>
          <p:nvPr/>
        </p:nvSpPr>
        <p:spPr>
          <a:xfrm>
            <a:off x="8964585" y="4289171"/>
            <a:ext cx="9144" cy="458978"/>
          </a:xfrm>
          <a:prstGeom prst="rect">
            <a:avLst/>
          </a:prstGeom>
          <a:solidFill>
            <a:srgbClr val="E1E6EB"/>
          </a:solidFill>
          <a:ln w="12700">
            <a:solidFill>
              <a:srgbClr val="E1E6EB"/>
            </a:solidFill>
            <a:prstDash val="solid"/>
          </a:ln>
        </p:spPr>
      </p:sp>
      <p:sp>
        <p:nvSpPr>
          <p:cNvPr id="76" name="Text 74"/>
          <p:cNvSpPr txBox="1"/>
          <p:nvPr/>
        </p:nvSpPr>
        <p:spPr>
          <a:xfrm>
            <a:off x="9037737" y="4344035"/>
            <a:ext cx="2907070"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Det är mat nu. Det är snö ute. Det är fika nu. Det är is ute.</a:t>
            </a:r>
            <a:endParaRPr lang="en-US" sz="1100" dirty="0"/>
          </a:p>
        </p:txBody>
      </p:sp>
      <p:sp>
        <p:nvSpPr>
          <p:cNvPr id="77" name="Shape 75"/>
          <p:cNvSpPr/>
          <p:nvPr/>
        </p:nvSpPr>
        <p:spPr>
          <a:xfrm>
            <a:off x="6233008" y="4748149"/>
            <a:ext cx="5766664" cy="633603"/>
          </a:xfrm>
          <a:prstGeom prst="rect">
            <a:avLst/>
          </a:prstGeom>
          <a:solidFill>
            <a:srgbClr val="F8FAFC"/>
          </a:solidFill>
          <a:ln w="12700">
            <a:solidFill>
              <a:srgbClr val="F8FAFC"/>
            </a:solidFill>
            <a:prstDash val="solid"/>
          </a:ln>
        </p:spPr>
      </p:sp>
      <p:sp>
        <p:nvSpPr>
          <p:cNvPr id="78" name="Shape 76"/>
          <p:cNvSpPr/>
          <p:nvPr/>
        </p:nvSpPr>
        <p:spPr>
          <a:xfrm>
            <a:off x="6233008" y="4748149"/>
            <a:ext cx="5766664" cy="9144"/>
          </a:xfrm>
          <a:prstGeom prst="rect">
            <a:avLst/>
          </a:prstGeom>
          <a:solidFill>
            <a:srgbClr val="E1E6EB"/>
          </a:solidFill>
          <a:ln w="12700">
            <a:solidFill>
              <a:srgbClr val="E1E6EB"/>
            </a:solidFill>
            <a:prstDash val="solid"/>
          </a:ln>
        </p:spPr>
      </p:sp>
      <p:sp>
        <p:nvSpPr>
          <p:cNvPr id="79" name="Text 77"/>
          <p:cNvSpPr txBox="1"/>
          <p:nvPr/>
        </p:nvSpPr>
        <p:spPr>
          <a:xfrm>
            <a:off x="6306160" y="4803013"/>
            <a:ext cx="2603561" cy="56045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Fem ord med ”en”, vecka 6</a:t>
            </a:r>
            <a:endParaRPr lang="en-US" sz="1100" dirty="0"/>
          </a:p>
        </p:txBody>
      </p:sp>
      <p:sp>
        <p:nvSpPr>
          <p:cNvPr id="80" name="Shape 78"/>
          <p:cNvSpPr/>
          <p:nvPr/>
        </p:nvSpPr>
        <p:spPr>
          <a:xfrm>
            <a:off x="8964585" y="4748149"/>
            <a:ext cx="9144" cy="633603"/>
          </a:xfrm>
          <a:prstGeom prst="rect">
            <a:avLst/>
          </a:prstGeom>
          <a:solidFill>
            <a:srgbClr val="E1E6EB"/>
          </a:solidFill>
          <a:ln w="12700">
            <a:solidFill>
              <a:srgbClr val="E1E6EB"/>
            </a:solidFill>
            <a:prstDash val="solid"/>
          </a:ln>
        </p:spPr>
      </p:sp>
      <p:sp>
        <p:nvSpPr>
          <p:cNvPr id="81" name="Text 79"/>
          <p:cNvSpPr txBox="1"/>
          <p:nvPr/>
        </p:nvSpPr>
        <p:spPr>
          <a:xfrm>
            <a:off x="9037737" y="4803013"/>
            <a:ext cx="2907070" cy="56045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Vi ser en säl ute. Ola har en blå duk. Lisa målar en stor båt. Jag ser en svan ute.</a:t>
            </a:r>
            <a:endParaRPr lang="en-US" sz="1100" dirty="0"/>
          </a:p>
        </p:txBody>
      </p:sp>
      <p:sp>
        <p:nvSpPr>
          <p:cNvPr id="82" name="Shape 80"/>
          <p:cNvSpPr/>
          <p:nvPr/>
        </p:nvSpPr>
        <p:spPr>
          <a:xfrm>
            <a:off x="6233008" y="5381752"/>
            <a:ext cx="5766664" cy="9144"/>
          </a:xfrm>
          <a:prstGeom prst="rect">
            <a:avLst/>
          </a:prstGeom>
          <a:solidFill>
            <a:srgbClr val="E1E6EB"/>
          </a:solidFill>
          <a:ln w="12700">
            <a:solidFill>
              <a:srgbClr val="E1E6EB"/>
            </a:solidFill>
            <a:prstDash val="solid"/>
          </a:ln>
        </p:spPr>
      </p:sp>
      <p:sp>
        <p:nvSpPr>
          <p:cNvPr id="83" name="Text 81"/>
          <p:cNvSpPr txBox="1"/>
          <p:nvPr/>
        </p:nvSpPr>
        <p:spPr>
          <a:xfrm>
            <a:off x="6306160" y="5436616"/>
            <a:ext cx="2603561"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Ett ljudstridigt ord, vecka 7</a:t>
            </a:r>
            <a:endParaRPr lang="en-US" sz="1100" dirty="0"/>
          </a:p>
        </p:txBody>
      </p:sp>
      <p:sp>
        <p:nvSpPr>
          <p:cNvPr id="84" name="Shape 82"/>
          <p:cNvSpPr/>
          <p:nvPr/>
        </p:nvSpPr>
        <p:spPr>
          <a:xfrm>
            <a:off x="8964585" y="5381752"/>
            <a:ext cx="9144" cy="458978"/>
          </a:xfrm>
          <a:prstGeom prst="rect">
            <a:avLst/>
          </a:prstGeom>
          <a:solidFill>
            <a:srgbClr val="E1E6EB"/>
          </a:solidFill>
          <a:ln w="12700">
            <a:solidFill>
              <a:srgbClr val="E1E6EB"/>
            </a:solidFill>
            <a:prstDash val="solid"/>
          </a:ln>
        </p:spPr>
      </p:sp>
      <p:sp>
        <p:nvSpPr>
          <p:cNvPr id="85" name="Text 83"/>
          <p:cNvSpPr txBox="1"/>
          <p:nvPr/>
        </p:nvSpPr>
        <p:spPr>
          <a:xfrm>
            <a:off x="9037737" y="5436616"/>
            <a:ext cx="2907070"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Ola ror med pappa. Mamma åker båt. Vi ser sju båtar. Hon ser fyra hjul.</a:t>
            </a:r>
            <a:endParaRPr lang="en-US" sz="1100" dirty="0"/>
          </a:p>
        </p:txBody>
      </p:sp>
      <p:sp>
        <p:nvSpPr>
          <p:cNvPr id="86" name="Shape 84"/>
          <p:cNvSpPr/>
          <p:nvPr/>
        </p:nvSpPr>
        <p:spPr>
          <a:xfrm>
            <a:off x="6233008" y="1417320"/>
            <a:ext cx="5766664" cy="4423410"/>
          </a:xfrm>
          <a:prstGeom prst="rect">
            <a:avLst/>
          </a:prstGeom>
          <a:ln w="12700">
            <a:solidFill>
              <a:srgbClr val="14202B"/>
            </a:solidFill>
            <a:prstDash val="solid"/>
          </a:ln>
        </p:spPr>
      </p:sp>
      <p:sp>
        <p:nvSpPr>
          <p:cNvPr id="87" name="Shape 85"/>
          <p:cNvSpPr/>
          <p:nvPr/>
        </p:nvSpPr>
        <p:spPr>
          <a:xfrm>
            <a:off x="6233008" y="5977890"/>
            <a:ext cx="5766664" cy="655320"/>
          </a:xfrm>
          <a:prstGeom prst="rect">
            <a:avLst/>
          </a:prstGeom>
          <a:solidFill>
            <a:srgbClr val="FBF3E4"/>
          </a:solidFill>
          <a:ln w="12700">
            <a:solidFill>
              <a:srgbClr val="FBF3E4"/>
            </a:solidFill>
            <a:prstDash val="solid"/>
          </a:ln>
        </p:spPr>
      </p:sp>
      <p:sp>
        <p:nvSpPr>
          <p:cNvPr id="88" name="Shape 86"/>
          <p:cNvSpPr/>
          <p:nvPr/>
        </p:nvSpPr>
        <p:spPr>
          <a:xfrm>
            <a:off x="6233008" y="5977890"/>
            <a:ext cx="36576" cy="655320"/>
          </a:xfrm>
          <a:prstGeom prst="rect">
            <a:avLst/>
          </a:prstGeom>
          <a:solidFill>
            <a:srgbClr val="8A5A1E"/>
          </a:solidFill>
          <a:ln w="12700">
            <a:solidFill>
              <a:srgbClr val="8A5A1E"/>
            </a:solidFill>
            <a:prstDash val="solid"/>
          </a:ln>
        </p:spPr>
      </p:sp>
      <p:sp>
        <p:nvSpPr>
          <p:cNvPr id="89" name="Text 87"/>
          <p:cNvSpPr txBox="1"/>
          <p:nvPr/>
        </p:nvSpPr>
        <p:spPr>
          <a:xfrm>
            <a:off x="6425032" y="6087618"/>
            <a:ext cx="5400904" cy="435864"/>
          </a:xfrm>
          <a:prstGeom prst="rect">
            <a:avLst/>
          </a:prstGeom>
          <a:noFill/>
          <a:ln/>
        </p:spPr>
        <p:txBody>
          <a:bodyPr wrap="square" lIns="0" tIns="0" rIns="0" bIns="0" rtlCol="0" anchor="ctr"/>
          <a:lstStyle/>
          <a:p>
            <a:pPr algn="l" indent="0" marL="0">
              <a:buNone/>
            </a:pPr>
            <a:r>
              <a:rPr lang="en-US" sz="1200" dirty="0">
                <a:solidFill>
                  <a:srgbClr val="14202B"/>
                </a:solidFill>
                <a:latin typeface="Calibri" pitchFamily="34" charset="0"/>
                <a:ea typeface="Calibri" pitchFamily="34" charset="-122"/>
                <a:cs typeface="Calibri" pitchFamily="34" charset="-120"/>
              </a:rPr>
              <a:t>Säg b, d, g, k, p och t korta, och r tydligt. Skriv det ljudstridiga ordet på en lapp.</a:t>
            </a:r>
            <a:endParaRPr lang="en-US" sz="1200" dirty="0"/>
          </a:p>
        </p:txBody>
      </p:sp>
      <p:sp>
        <p:nvSpPr>
          <p:cNvPr id="90" name="Text 88"/>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niclasfohlin.se/stodundervisning/sag-skriv-och-las/lathund</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Vad du behöver för ett pass</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MATERIAL · 4/4</a:t>
            </a:r>
            <a:endParaRPr lang="en-US" sz="1275" dirty="0"/>
          </a:p>
        </p:txBody>
      </p:sp>
      <p:sp>
        <p:nvSpPr>
          <p:cNvPr id="6" name="Shape 4"/>
          <p:cNvSpPr/>
          <p:nvPr/>
        </p:nvSpPr>
        <p:spPr>
          <a:xfrm>
            <a:off x="0" y="603504"/>
            <a:ext cx="12191695" cy="1143000"/>
          </a:xfrm>
          <a:prstGeom prst="rect">
            <a:avLst/>
          </a:prstGeom>
          <a:solidFill>
            <a:srgbClr val="F3F6FA"/>
          </a:solidFill>
          <a:ln w="12700">
            <a:solidFill>
              <a:srgbClr val="F3F6FA"/>
            </a:solidFill>
            <a:prstDash val="solid"/>
          </a:ln>
        </p:spPr>
      </p:sp>
      <p:sp>
        <p:nvSpPr>
          <p:cNvPr id="7" name="Shape 5"/>
          <p:cNvSpPr/>
          <p:nvPr/>
        </p:nvSpPr>
        <p:spPr>
          <a:xfrm>
            <a:off x="0" y="1728216"/>
            <a:ext cx="12191695" cy="18288"/>
          </a:xfrm>
          <a:prstGeom prst="rect">
            <a:avLst/>
          </a:prstGeom>
          <a:solidFill>
            <a:srgbClr val="14202B"/>
          </a:solidFill>
          <a:ln w="12700">
            <a:solidFill>
              <a:srgbClr val="14202B"/>
            </a:solidFill>
            <a:prstDash val="solid"/>
          </a:ln>
        </p:spPr>
      </p:sp>
      <p:sp>
        <p:nvSpPr>
          <p:cNvPr id="8" name="Text 6"/>
          <p:cNvSpPr txBox="1"/>
          <p:nvPr/>
        </p:nvSpPr>
        <p:spPr>
          <a:xfrm>
            <a:off x="420624"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KRAV 1</a:t>
            </a:r>
            <a:endParaRPr lang="en-US" sz="1200" dirty="0"/>
          </a:p>
        </p:txBody>
      </p:sp>
      <p:sp>
        <p:nvSpPr>
          <p:cNvPr id="9" name="Text 7"/>
          <p:cNvSpPr txBox="1"/>
          <p:nvPr/>
        </p:nvSpPr>
        <p:spPr>
          <a:xfrm>
            <a:off x="420624"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Kända ord</a:t>
            </a:r>
            <a:endParaRPr lang="en-US" sz="1425" dirty="0"/>
          </a:p>
        </p:txBody>
      </p:sp>
      <p:sp>
        <p:nvSpPr>
          <p:cNvPr id="10" name="Text 8"/>
          <p:cNvSpPr txBox="1"/>
          <p:nvPr/>
        </p:nvSpPr>
        <p:spPr>
          <a:xfrm>
            <a:off x="420624"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Eleven vet vad orden betyder</a:t>
            </a:r>
            <a:endParaRPr lang="en-US" sz="1200" dirty="0"/>
          </a:p>
        </p:txBody>
      </p:sp>
      <p:sp>
        <p:nvSpPr>
          <p:cNvPr id="11" name="Shape 9"/>
          <p:cNvSpPr/>
          <p:nvPr/>
        </p:nvSpPr>
        <p:spPr>
          <a:xfrm>
            <a:off x="4106570" y="603504"/>
            <a:ext cx="9144" cy="1124712"/>
          </a:xfrm>
          <a:prstGeom prst="rect">
            <a:avLst/>
          </a:prstGeom>
          <a:solidFill>
            <a:srgbClr val="E1E6EB"/>
          </a:solidFill>
          <a:ln w="12700">
            <a:solidFill>
              <a:srgbClr val="E1E6EB"/>
            </a:solidFill>
            <a:prstDash val="solid"/>
          </a:ln>
        </p:spPr>
      </p:sp>
      <p:sp>
        <p:nvSpPr>
          <p:cNvPr id="12" name="Text 10"/>
          <p:cNvSpPr txBox="1"/>
          <p:nvPr/>
        </p:nvSpPr>
        <p:spPr>
          <a:xfrm>
            <a:off x="4344314"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KRAV 2</a:t>
            </a:r>
            <a:endParaRPr lang="en-US" sz="1200" dirty="0"/>
          </a:p>
        </p:txBody>
      </p:sp>
      <p:sp>
        <p:nvSpPr>
          <p:cNvPr id="13" name="Text 11"/>
          <p:cNvSpPr txBox="1"/>
          <p:nvPr/>
        </p:nvSpPr>
        <p:spPr>
          <a:xfrm>
            <a:off x="4344314"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Ljudenliga</a:t>
            </a:r>
            <a:endParaRPr lang="en-US" sz="1425" dirty="0"/>
          </a:p>
        </p:txBody>
      </p:sp>
      <p:sp>
        <p:nvSpPr>
          <p:cNvPr id="14" name="Text 12"/>
          <p:cNvSpPr txBox="1"/>
          <p:nvPr/>
        </p:nvSpPr>
        <p:spPr>
          <a:xfrm>
            <a:off x="4344314"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En bokstav för varje ljud, utom ordbilderna</a:t>
            </a:r>
            <a:endParaRPr lang="en-US" sz="1200" dirty="0"/>
          </a:p>
        </p:txBody>
      </p:sp>
      <p:sp>
        <p:nvSpPr>
          <p:cNvPr id="15" name="Shape 13"/>
          <p:cNvSpPr/>
          <p:nvPr/>
        </p:nvSpPr>
        <p:spPr>
          <a:xfrm>
            <a:off x="8030261" y="603504"/>
            <a:ext cx="9144" cy="1124712"/>
          </a:xfrm>
          <a:prstGeom prst="rect">
            <a:avLst/>
          </a:prstGeom>
          <a:solidFill>
            <a:srgbClr val="E1E6EB"/>
          </a:solidFill>
          <a:ln w="12700">
            <a:solidFill>
              <a:srgbClr val="E1E6EB"/>
            </a:solidFill>
            <a:prstDash val="solid"/>
          </a:ln>
        </p:spPr>
      </p:sp>
      <p:sp>
        <p:nvSpPr>
          <p:cNvPr id="16" name="Text 14"/>
          <p:cNvSpPr txBox="1"/>
          <p:nvPr/>
        </p:nvSpPr>
        <p:spPr>
          <a:xfrm>
            <a:off x="8268005"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KRAV 3</a:t>
            </a:r>
            <a:endParaRPr lang="en-US" sz="1200" dirty="0"/>
          </a:p>
        </p:txBody>
      </p:sp>
      <p:sp>
        <p:nvSpPr>
          <p:cNvPr id="17" name="Text 15"/>
          <p:cNvSpPr txBox="1"/>
          <p:nvPr/>
        </p:nvSpPr>
        <p:spPr>
          <a:xfrm>
            <a:off x="8268005"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Inga provord</a:t>
            </a:r>
            <a:endParaRPr lang="en-US" sz="1425" dirty="0"/>
          </a:p>
        </p:txBody>
      </p:sp>
      <p:sp>
        <p:nvSpPr>
          <p:cNvPr id="18" name="Text 16"/>
          <p:cNvSpPr txBox="1"/>
          <p:nvPr/>
        </p:nvSpPr>
        <p:spPr>
          <a:xfrm>
            <a:off x="8268005"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Inga ord ur Skrivkollen, ljudkollen eller skolans diktamen, utom småorden</a:t>
            </a:r>
            <a:endParaRPr lang="en-US" sz="1200" dirty="0"/>
          </a:p>
        </p:txBody>
      </p:sp>
      <p:sp>
        <p:nvSpPr>
          <p:cNvPr id="19" name="Shape 17"/>
          <p:cNvSpPr/>
          <p:nvPr/>
        </p:nvSpPr>
        <p:spPr>
          <a:xfrm>
            <a:off x="6345936" y="1746504"/>
            <a:ext cx="18288" cy="4910328"/>
          </a:xfrm>
          <a:prstGeom prst="rect">
            <a:avLst/>
          </a:prstGeom>
          <a:solidFill>
            <a:srgbClr val="14202B"/>
          </a:solidFill>
          <a:ln w="12700">
            <a:solidFill>
              <a:srgbClr val="14202B"/>
            </a:solidFill>
            <a:prstDash val="solid"/>
          </a:ln>
        </p:spPr>
      </p:sp>
      <p:sp>
        <p:nvSpPr>
          <p:cNvPr id="20" name="Text 18"/>
          <p:cNvSpPr txBox="1"/>
          <p:nvPr/>
        </p:nvSpPr>
        <p:spPr>
          <a:xfrm>
            <a:off x="420624" y="1892808"/>
            <a:ext cx="576072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VAR ALLT FINNS</a:t>
            </a:r>
            <a:endParaRPr lang="en-US" sz="1200" dirty="0"/>
          </a:p>
        </p:txBody>
      </p:sp>
      <p:sp>
        <p:nvSpPr>
          <p:cNvPr id="21" name="Text 19"/>
          <p:cNvSpPr txBox="1"/>
          <p:nvPr/>
        </p:nvSpPr>
        <p:spPr>
          <a:xfrm>
            <a:off x="420624" y="2157984"/>
            <a:ext cx="5669280" cy="384048"/>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Orden och meningarna.</a:t>
            </a:r>
            <a:pPr algn="l" indent="0" marL="0">
              <a:buNone/>
            </a:pPr>
            <a:r>
              <a:rPr lang="en-US" sz="1225" dirty="0">
                <a:solidFill>
                  <a:srgbClr val="14202B"/>
                </a:solidFill>
                <a:latin typeface="Calibri" pitchFamily="34" charset="0"/>
                <a:ea typeface="Calibri" pitchFamily="34" charset="-122"/>
                <a:cs typeface="Calibri" pitchFamily="34" charset="-120"/>
              </a:rPr>
              <a:t> I metodens tabeller och på Lektionskortet.</a:t>
            </a:r>
            <a:endParaRPr lang="en-US" sz="1225" dirty="0"/>
          </a:p>
        </p:txBody>
      </p:sp>
      <p:sp>
        <p:nvSpPr>
          <p:cNvPr id="22" name="Text 20"/>
          <p:cNvSpPr txBox="1"/>
          <p:nvPr/>
        </p:nvSpPr>
        <p:spPr>
          <a:xfrm>
            <a:off x="420624" y="2596896"/>
            <a:ext cx="5669280" cy="384048"/>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Bokstavskorten och ordbildskorten.</a:t>
            </a:r>
            <a:pPr algn="l" indent="0" marL="0">
              <a:buNone/>
            </a:pPr>
            <a:r>
              <a:rPr lang="en-US" sz="1225" dirty="0">
                <a:solidFill>
                  <a:srgbClr val="14202B"/>
                </a:solidFill>
                <a:latin typeface="Calibri" pitchFamily="34" charset="0"/>
                <a:ea typeface="Calibri" pitchFamily="34" charset="-122"/>
                <a:cs typeface="Calibri" pitchFamily="34" charset="-120"/>
              </a:rPr>
              <a:t> Under Materialet.</a:t>
            </a:r>
            <a:endParaRPr lang="en-US" sz="1225" dirty="0"/>
          </a:p>
        </p:txBody>
      </p:sp>
      <p:sp>
        <p:nvSpPr>
          <p:cNvPr id="23" name="Text 21"/>
          <p:cNvSpPr txBox="1"/>
          <p:nvPr/>
        </p:nvSpPr>
        <p:spPr>
          <a:xfrm>
            <a:off x="420624" y="3035808"/>
            <a:ext cx="5669280" cy="384048"/>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Skrivkort Bas.</a:t>
            </a:r>
            <a:pPr algn="l" indent="0" marL="0">
              <a:buNone/>
            </a:pPr>
            <a:r>
              <a:rPr lang="en-US" sz="1225" dirty="0">
                <a:solidFill>
                  <a:srgbClr val="14202B"/>
                </a:solidFill>
                <a:latin typeface="Calibri" pitchFamily="34" charset="0"/>
                <a:ea typeface="Calibri" pitchFamily="34" charset="-122"/>
                <a:cs typeface="Calibri" pitchFamily="34" charset="-120"/>
              </a:rPr>
              <a:t> På sidan Ta fram ett skrivkort.</a:t>
            </a:r>
            <a:endParaRPr lang="en-US" sz="1225" dirty="0"/>
          </a:p>
        </p:txBody>
      </p:sp>
      <p:sp>
        <p:nvSpPr>
          <p:cNvPr id="24" name="Shape 22"/>
          <p:cNvSpPr/>
          <p:nvPr/>
        </p:nvSpPr>
        <p:spPr>
          <a:xfrm>
            <a:off x="420624" y="4690872"/>
            <a:ext cx="5641848" cy="1965960"/>
          </a:xfrm>
          <a:prstGeom prst="rect">
            <a:avLst/>
          </a:prstGeom>
          <a:solidFill>
            <a:srgbClr val="FFFFFF"/>
          </a:solidFill>
          <a:ln w="12700">
            <a:solidFill>
              <a:srgbClr val="14202B"/>
            </a:solidFill>
            <a:prstDash val="solid"/>
          </a:ln>
        </p:spPr>
      </p:sp>
      <p:sp>
        <p:nvSpPr>
          <p:cNvPr id="25" name="Shape 23"/>
          <p:cNvSpPr/>
          <p:nvPr/>
        </p:nvSpPr>
        <p:spPr>
          <a:xfrm>
            <a:off x="429768" y="4700016"/>
            <a:ext cx="5623560" cy="310896"/>
          </a:xfrm>
          <a:prstGeom prst="rect">
            <a:avLst/>
          </a:prstGeom>
          <a:solidFill>
            <a:srgbClr val="14202B"/>
          </a:solidFill>
          <a:ln w="12700">
            <a:solidFill>
              <a:srgbClr val="14202B"/>
            </a:solidFill>
            <a:prstDash val="solid"/>
          </a:ln>
        </p:spPr>
      </p:sp>
      <p:sp>
        <p:nvSpPr>
          <p:cNvPr id="26" name="Text 24"/>
          <p:cNvSpPr txBox="1"/>
          <p:nvPr/>
        </p:nvSpPr>
        <p:spPr>
          <a:xfrm>
            <a:off x="557784" y="4754880"/>
            <a:ext cx="5367528"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PÅ BORDET NÄR PASSET BÖRJAR</a:t>
            </a:r>
            <a:endParaRPr lang="en-US" sz="1200" dirty="0"/>
          </a:p>
        </p:txBody>
      </p:sp>
      <p:sp>
        <p:nvSpPr>
          <p:cNvPr id="27" name="Text 25"/>
          <p:cNvSpPr txBox="1"/>
          <p:nvPr/>
        </p:nvSpPr>
        <p:spPr>
          <a:xfrm>
            <a:off x="557784" y="511149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Högen med bokstavskort och den lilla högen</a:t>
            </a:r>
            <a:endParaRPr lang="en-US" sz="1200" dirty="0"/>
          </a:p>
        </p:txBody>
      </p:sp>
      <p:sp>
        <p:nvSpPr>
          <p:cNvPr id="28" name="Text 26"/>
          <p:cNvSpPr txBox="1"/>
          <p:nvPr/>
        </p:nvSpPr>
        <p:spPr>
          <a:xfrm>
            <a:off x="3328416" y="511149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Ett namnkort och en skrivbok till varje elev</a:t>
            </a:r>
            <a:endParaRPr lang="en-US" sz="1200" dirty="0"/>
          </a:p>
        </p:txBody>
      </p:sp>
      <p:sp>
        <p:nvSpPr>
          <p:cNvPr id="29" name="Text 27"/>
          <p:cNvSpPr txBox="1"/>
          <p:nvPr/>
        </p:nvSpPr>
        <p:spPr>
          <a:xfrm>
            <a:off x="557784" y="561441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Veckans ordbild och de förra</a:t>
            </a:r>
            <a:endParaRPr lang="en-US" sz="1200" dirty="0"/>
          </a:p>
        </p:txBody>
      </p:sp>
      <p:sp>
        <p:nvSpPr>
          <p:cNvPr id="30" name="Text 28"/>
          <p:cNvSpPr txBox="1"/>
          <p:nvPr/>
        </p:nvSpPr>
        <p:spPr>
          <a:xfrm>
            <a:off x="3328416" y="561441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Listorna och snabbmallen</a:t>
            </a:r>
            <a:endParaRPr lang="en-US" sz="1200" dirty="0"/>
          </a:p>
        </p:txBody>
      </p:sp>
      <p:sp>
        <p:nvSpPr>
          <p:cNvPr id="31" name="Text 29"/>
          <p:cNvSpPr txBox="1"/>
          <p:nvPr/>
        </p:nvSpPr>
        <p:spPr>
          <a:xfrm>
            <a:off x="557784" y="611733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Miniwhiteboarden och lappar</a:t>
            </a:r>
            <a:endParaRPr lang="en-US" sz="1200" dirty="0"/>
          </a:p>
        </p:txBody>
      </p:sp>
      <p:sp>
        <p:nvSpPr>
          <p:cNvPr id="32" name="Text 30"/>
          <p:cNvSpPr txBox="1"/>
          <p:nvPr/>
        </p:nvSpPr>
        <p:spPr>
          <a:xfrm>
            <a:off x="3328416" y="611733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Pennor, när eleverna skriver själva</a:t>
            </a:r>
            <a:endParaRPr lang="en-US" sz="1200" dirty="0"/>
          </a:p>
        </p:txBody>
      </p:sp>
      <p:sp>
        <p:nvSpPr>
          <p:cNvPr id="33" name="Shape 31"/>
          <p:cNvSpPr/>
          <p:nvPr/>
        </p:nvSpPr>
        <p:spPr>
          <a:xfrm>
            <a:off x="6647688" y="1892808"/>
            <a:ext cx="5120640" cy="2434971"/>
          </a:xfrm>
          <a:prstGeom prst="rect">
            <a:avLst/>
          </a:prstGeom>
          <a:solidFill>
            <a:srgbClr val="FFFFFF"/>
          </a:solidFill>
          <a:ln w="12700">
            <a:solidFill>
              <a:srgbClr val="14202B"/>
            </a:solidFill>
            <a:prstDash val="solid"/>
          </a:ln>
        </p:spPr>
      </p:sp>
      <p:sp>
        <p:nvSpPr>
          <p:cNvPr id="34" name="Shape 32"/>
          <p:cNvSpPr/>
          <p:nvPr/>
        </p:nvSpPr>
        <p:spPr>
          <a:xfrm>
            <a:off x="6656832" y="1901952"/>
            <a:ext cx="5102352" cy="310896"/>
          </a:xfrm>
          <a:prstGeom prst="rect">
            <a:avLst/>
          </a:prstGeom>
          <a:solidFill>
            <a:srgbClr val="14202B"/>
          </a:solidFill>
          <a:ln w="12700">
            <a:solidFill>
              <a:srgbClr val="14202B"/>
            </a:solidFill>
            <a:prstDash val="solid"/>
          </a:ln>
        </p:spPr>
      </p:sp>
      <p:sp>
        <p:nvSpPr>
          <p:cNvPr id="35" name="Text 33"/>
          <p:cNvSpPr txBox="1"/>
          <p:nvPr/>
        </p:nvSpPr>
        <p:spPr>
          <a:xfrm>
            <a:off x="6784848" y="1956816"/>
            <a:ext cx="4846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CHECKLISTA FÖRE INSATSEN</a:t>
            </a:r>
            <a:endParaRPr lang="en-US" sz="1200" dirty="0"/>
          </a:p>
        </p:txBody>
      </p:sp>
      <p:sp>
        <p:nvSpPr>
          <p:cNvPr id="36" name="Text 34"/>
          <p:cNvSpPr txBox="1"/>
          <p:nvPr/>
        </p:nvSpPr>
        <p:spPr>
          <a:xfrm>
            <a:off x="6793992" y="2313432"/>
            <a:ext cx="4937760" cy="56045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Skrivit ut, laminerat och klippt bokstavskorten, ett ark med små bokstäver per elev och ett med stora bokstäver och tecken per två elever</a:t>
            </a:r>
            <a:endParaRPr lang="en-US" sz="1100" dirty="0"/>
          </a:p>
        </p:txBody>
      </p:sp>
      <p:sp>
        <p:nvSpPr>
          <p:cNvPr id="37" name="Text 35"/>
          <p:cNvSpPr txBox="1"/>
          <p:nvPr/>
        </p:nvSpPr>
        <p:spPr>
          <a:xfrm>
            <a:off x="6793992" y="2873883"/>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Skrivit ut, laminerat och klippt ordbildskorten</a:t>
            </a:r>
            <a:endParaRPr lang="en-US" sz="1100" dirty="0"/>
          </a:p>
        </p:txBody>
      </p:sp>
      <p:sp>
        <p:nvSpPr>
          <p:cNvPr id="38" name="Text 36"/>
          <p:cNvSpPr txBox="1"/>
          <p:nvPr/>
        </p:nvSpPr>
        <p:spPr>
          <a:xfrm>
            <a:off x="6793992" y="3139059"/>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Skaffat en miniwhiteboard och lappar, och en penna per elev</a:t>
            </a:r>
            <a:endParaRPr lang="en-US" sz="1100" dirty="0"/>
          </a:p>
        </p:txBody>
      </p:sp>
      <p:sp>
        <p:nvSpPr>
          <p:cNvPr id="39" name="Text 37"/>
          <p:cNvSpPr txBox="1"/>
          <p:nvPr/>
        </p:nvSpPr>
        <p:spPr>
          <a:xfrm>
            <a:off x="6793992" y="3404235"/>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Skrivit namnet på ett namnkort och en skrivbok per elev</a:t>
            </a:r>
            <a:endParaRPr lang="en-US" sz="1100" dirty="0"/>
          </a:p>
        </p:txBody>
      </p:sp>
      <p:sp>
        <p:nvSpPr>
          <p:cNvPr id="40" name="Text 38"/>
          <p:cNvSpPr txBox="1"/>
          <p:nvPr/>
        </p:nvSpPr>
        <p:spPr>
          <a:xfrm>
            <a:off x="6793992" y="3669411"/>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Skrivit ut Lektionskortet på båda sidor och laminerat det</a:t>
            </a:r>
            <a:endParaRPr lang="en-US" sz="1100" dirty="0"/>
          </a:p>
        </p:txBody>
      </p:sp>
      <p:sp>
        <p:nvSpPr>
          <p:cNvPr id="41" name="Text 39"/>
          <p:cNvSpPr txBox="1"/>
          <p:nvPr/>
        </p:nvSpPr>
        <p:spPr>
          <a:xfrm>
            <a:off x="6793992" y="3934587"/>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Gjort Skrivkollen med varje elev före första passet</a:t>
            </a:r>
            <a:endParaRPr lang="en-US" sz="1100" dirty="0"/>
          </a:p>
        </p:txBody>
      </p:sp>
      <p:sp>
        <p:nvSpPr>
          <p:cNvPr id="42" name="Shape 40"/>
          <p:cNvSpPr/>
          <p:nvPr/>
        </p:nvSpPr>
        <p:spPr>
          <a:xfrm>
            <a:off x="6647688" y="4528947"/>
            <a:ext cx="5120640" cy="2127885"/>
          </a:xfrm>
          <a:prstGeom prst="rect">
            <a:avLst/>
          </a:prstGeom>
          <a:solidFill>
            <a:srgbClr val="FFFFFF"/>
          </a:solidFill>
          <a:ln w="12700">
            <a:solidFill>
              <a:srgbClr val="14202B"/>
            </a:solidFill>
            <a:prstDash val="solid"/>
          </a:ln>
        </p:spPr>
      </p:sp>
      <p:sp>
        <p:nvSpPr>
          <p:cNvPr id="43" name="Shape 41"/>
          <p:cNvSpPr/>
          <p:nvPr/>
        </p:nvSpPr>
        <p:spPr>
          <a:xfrm>
            <a:off x="6656832" y="4538091"/>
            <a:ext cx="5102352" cy="310896"/>
          </a:xfrm>
          <a:prstGeom prst="rect">
            <a:avLst/>
          </a:prstGeom>
          <a:solidFill>
            <a:srgbClr val="14202B"/>
          </a:solidFill>
          <a:ln w="12700">
            <a:solidFill>
              <a:srgbClr val="14202B"/>
            </a:solidFill>
            <a:prstDash val="solid"/>
          </a:ln>
        </p:spPr>
      </p:sp>
      <p:sp>
        <p:nvSpPr>
          <p:cNvPr id="44" name="Text 42"/>
          <p:cNvSpPr txBox="1"/>
          <p:nvPr/>
        </p:nvSpPr>
        <p:spPr>
          <a:xfrm>
            <a:off x="6784848" y="4592955"/>
            <a:ext cx="4846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UPPFÖLJNING</a:t>
            </a:r>
            <a:endParaRPr lang="en-US" sz="1200" dirty="0"/>
          </a:p>
        </p:txBody>
      </p:sp>
      <p:sp>
        <p:nvSpPr>
          <p:cNvPr id="45" name="Text 43"/>
          <p:cNvSpPr txBox="1"/>
          <p:nvPr/>
        </p:nvSpPr>
        <p:spPr>
          <a:xfrm>
            <a:off x="6793992" y="4949571"/>
            <a:ext cx="4846320" cy="262096"/>
          </a:xfrm>
          <a:prstGeom prst="rect">
            <a:avLst/>
          </a:prstGeom>
          <a:noFill/>
          <a:ln/>
        </p:spPr>
        <p:txBody>
          <a:bodyPr wrap="square" lIns="0" tIns="0" rIns="0" bIns="0" rtlCol="0" anchor="t"/>
          <a:lstStyle/>
          <a:p>
            <a:pPr algn="l" indent="0" marL="0">
              <a:buNone/>
            </a:pPr>
            <a:r>
              <a:rPr lang="en-US" sz="1075" b="1" dirty="0">
                <a:solidFill>
                  <a:srgbClr val="14202B"/>
                </a:solidFill>
                <a:latin typeface="Calibri" pitchFamily="34" charset="0"/>
                <a:ea typeface="Calibri" pitchFamily="34" charset="-122"/>
                <a:cs typeface="Calibri" pitchFamily="34" charset="-120"/>
              </a:rPr>
              <a:t>Före insatsen:</a:t>
            </a:r>
            <a:pPr algn="l" indent="0" marL="0">
              <a:buNone/>
            </a:pPr>
            <a:r>
              <a:rPr lang="en-US" sz="1075" dirty="0">
                <a:solidFill>
                  <a:srgbClr val="14202B"/>
                </a:solidFill>
                <a:latin typeface="Calibri" pitchFamily="34" charset="0"/>
                <a:ea typeface="Calibri" pitchFamily="34" charset="-122"/>
                <a:cs typeface="Calibri" pitchFamily="34" charset="-120"/>
              </a:rPr>
              <a:t> Skrivkollen.</a:t>
            </a:r>
            <a:endParaRPr lang="en-US" sz="1075" dirty="0"/>
          </a:p>
        </p:txBody>
      </p:sp>
      <p:sp>
        <p:nvSpPr>
          <p:cNvPr id="46" name="Text 44"/>
          <p:cNvSpPr txBox="1"/>
          <p:nvPr/>
        </p:nvSpPr>
        <p:spPr>
          <a:xfrm>
            <a:off x="6793992" y="5266531"/>
            <a:ext cx="4846320" cy="262096"/>
          </a:xfrm>
          <a:prstGeom prst="rect">
            <a:avLst/>
          </a:prstGeom>
          <a:noFill/>
          <a:ln/>
        </p:spPr>
        <p:txBody>
          <a:bodyPr wrap="square" lIns="0" tIns="0" rIns="0" bIns="0" rtlCol="0" anchor="t"/>
          <a:lstStyle/>
          <a:p>
            <a:pPr algn="l" indent="0" marL="0">
              <a:buNone/>
            </a:pPr>
            <a:r>
              <a:rPr lang="en-US" sz="1075" b="1" dirty="0">
                <a:solidFill>
                  <a:srgbClr val="14202B"/>
                </a:solidFill>
                <a:latin typeface="Calibri" pitchFamily="34" charset="0"/>
                <a:ea typeface="Calibri" pitchFamily="34" charset="-122"/>
                <a:cs typeface="Calibri" pitchFamily="34" charset="-120"/>
              </a:rPr>
              <a:t>Efter vecka 4:</a:t>
            </a:r>
            <a:pPr algn="l" indent="0" marL="0">
              <a:buNone/>
            </a:pPr>
            <a:r>
              <a:rPr lang="en-US" sz="1075" dirty="0">
                <a:solidFill>
                  <a:srgbClr val="14202B"/>
                </a:solidFill>
                <a:latin typeface="Calibri" pitchFamily="34" charset="0"/>
                <a:ea typeface="Calibri" pitchFamily="34" charset="-122"/>
                <a:cs typeface="Calibri" pitchFamily="34" charset="-120"/>
              </a:rPr>
              <a:t> Skrivkollen, utan ordbilderna.</a:t>
            </a:r>
            <a:endParaRPr lang="en-US" sz="1075" dirty="0"/>
          </a:p>
        </p:txBody>
      </p:sp>
      <p:sp>
        <p:nvSpPr>
          <p:cNvPr id="47" name="Text 45"/>
          <p:cNvSpPr txBox="1"/>
          <p:nvPr/>
        </p:nvSpPr>
        <p:spPr>
          <a:xfrm>
            <a:off x="6793992" y="5583492"/>
            <a:ext cx="4846320" cy="262096"/>
          </a:xfrm>
          <a:prstGeom prst="rect">
            <a:avLst/>
          </a:prstGeom>
          <a:noFill/>
          <a:ln/>
        </p:spPr>
        <p:txBody>
          <a:bodyPr wrap="square" lIns="0" tIns="0" rIns="0" bIns="0" rtlCol="0" anchor="t"/>
          <a:lstStyle/>
          <a:p>
            <a:pPr algn="l" indent="0" marL="0">
              <a:buNone/>
            </a:pPr>
            <a:r>
              <a:rPr lang="en-US" sz="1075" b="1" dirty="0">
                <a:solidFill>
                  <a:srgbClr val="14202B"/>
                </a:solidFill>
                <a:latin typeface="Calibri" pitchFamily="34" charset="0"/>
                <a:ea typeface="Calibri" pitchFamily="34" charset="-122"/>
                <a:cs typeface="Calibri" pitchFamily="34" charset="-120"/>
              </a:rPr>
              <a:t>Efter vecka 8:</a:t>
            </a:r>
            <a:pPr algn="l" indent="0" marL="0">
              <a:buNone/>
            </a:pPr>
            <a:r>
              <a:rPr lang="en-US" sz="1075" dirty="0">
                <a:solidFill>
                  <a:srgbClr val="14202B"/>
                </a:solidFill>
                <a:latin typeface="Calibri" pitchFamily="34" charset="0"/>
                <a:ea typeface="Calibri" pitchFamily="34" charset="-122"/>
                <a:cs typeface="Calibri" pitchFamily="34" charset="-120"/>
              </a:rPr>
              <a:t> Skrivkollen, och eleven läser skrivboken för dig.</a:t>
            </a:r>
            <a:endParaRPr lang="en-US" sz="1075" dirty="0"/>
          </a:p>
        </p:txBody>
      </p:sp>
      <p:sp>
        <p:nvSpPr>
          <p:cNvPr id="48" name="Text 46"/>
          <p:cNvSpPr txBox="1"/>
          <p:nvPr/>
        </p:nvSpPr>
        <p:spPr>
          <a:xfrm>
            <a:off x="6793992" y="5900452"/>
            <a:ext cx="4846320" cy="262096"/>
          </a:xfrm>
          <a:prstGeom prst="rect">
            <a:avLst/>
          </a:prstGeom>
          <a:noFill/>
          <a:ln/>
        </p:spPr>
        <p:txBody>
          <a:bodyPr wrap="square" lIns="0" tIns="0" rIns="0" bIns="0" rtlCol="0" anchor="t"/>
          <a:lstStyle/>
          <a:p>
            <a:pPr algn="l" indent="0" marL="0">
              <a:buNone/>
            </a:pPr>
            <a:r>
              <a:rPr lang="en-US" sz="1075" b="1" dirty="0">
                <a:solidFill>
                  <a:srgbClr val="14202B"/>
                </a:solidFill>
                <a:latin typeface="Calibri" pitchFamily="34" charset="0"/>
                <a:ea typeface="Calibri" pitchFamily="34" charset="-122"/>
                <a:cs typeface="Calibri" pitchFamily="34" charset="-120"/>
              </a:rPr>
              <a:t>Två veckor efter:</a:t>
            </a:r>
            <a:pPr algn="l" indent="0" marL="0">
              <a:buNone/>
            </a:pPr>
            <a:r>
              <a:rPr lang="en-US" sz="1075" dirty="0">
                <a:solidFill>
                  <a:srgbClr val="14202B"/>
                </a:solidFill>
                <a:latin typeface="Calibri" pitchFamily="34" charset="0"/>
                <a:ea typeface="Calibri" pitchFamily="34" charset="-122"/>
                <a:cs typeface="Calibri" pitchFamily="34" charset="-120"/>
              </a:rPr>
              <a:t> Läs skrivboken med klassläraren.</a:t>
            </a:r>
            <a:endParaRPr lang="en-US" sz="1075" dirty="0"/>
          </a:p>
        </p:txBody>
      </p:sp>
      <p:sp>
        <p:nvSpPr>
          <p:cNvPr id="49" name="Text 47"/>
          <p:cNvSpPr txBox="1"/>
          <p:nvPr/>
        </p:nvSpPr>
        <p:spPr>
          <a:xfrm>
            <a:off x="6793992" y="6217412"/>
            <a:ext cx="4846320" cy="262096"/>
          </a:xfrm>
          <a:prstGeom prst="rect">
            <a:avLst/>
          </a:prstGeom>
          <a:noFill/>
          <a:ln/>
        </p:spPr>
        <p:txBody>
          <a:bodyPr wrap="square" lIns="0" tIns="0" rIns="0" bIns="0" rtlCol="0" anchor="t"/>
          <a:lstStyle/>
          <a:p>
            <a:pPr algn="l" indent="0" marL="0">
              <a:buNone/>
            </a:pPr>
            <a:r>
              <a:rPr lang="en-US" sz="1075" b="1" dirty="0">
                <a:solidFill>
                  <a:srgbClr val="14202B"/>
                </a:solidFill>
                <a:latin typeface="Calibri" pitchFamily="34" charset="0"/>
                <a:ea typeface="Calibri" pitchFamily="34" charset="-122"/>
                <a:cs typeface="Calibri" pitchFamily="34" charset="-120"/>
              </a:rPr>
              <a:t>Varje pass:</a:t>
            </a:r>
            <a:pPr algn="l" indent="0" marL="0">
              <a:buNone/>
            </a:pPr>
            <a:r>
              <a:rPr lang="en-US" sz="1075" dirty="0">
                <a:solidFill>
                  <a:srgbClr val="14202B"/>
                </a:solidFill>
                <a:latin typeface="Calibri" pitchFamily="34" charset="0"/>
                <a:ea typeface="Calibri" pitchFamily="34" charset="-122"/>
                <a:cs typeface="Calibri" pitchFamily="34" charset="-120"/>
              </a:rPr>
              <a:t> Svåra ljud och ord, mellanrummen och steget nästa pass.</a:t>
            </a:r>
            <a:endParaRPr lang="en-US" sz="1075" dirty="0"/>
          </a:p>
        </p:txBody>
      </p:sp>
      <p:sp>
        <p:nvSpPr>
          <p:cNvPr id="50" name="Text 48"/>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niclasfohlin.se/stodundervisning/sag-skriv-och-las/lathund</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niclasfohlin.se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Lathund: Säg, skriv och läs</dc:title>
  <dc:subject>Du säger en mening, och eleven säger den igen, bygger den med bokstavskort och läser det hen har byggt. Först bygger gruppen ord, sedan meningar på två till fem ord och sist egna meningar, och eleven skriver också med penna. Insatsen är för elever i F–2 som kan bokstävernas ljud men inte kommer igång med att skriva.</dc:subject>
  <dc:creator>Niclas Fohlin</dc:creator>
  <cp:lastModifiedBy>Niclas Fohlin</cp:lastModifiedBy>
  <cp:revision>1</cp:revision>
  <dcterms:created xsi:type="dcterms:W3CDTF">2026-10-28T00:00:00Z</dcterms:created>
  <dcterms:modified xsi:type="dcterms:W3CDTF">2026-10-28T00:00:00Z</dcterms:modified>
</cp:coreProperties>
</file>