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Seriesamtal, filmerna: Så gör gruppen, En egen händelse. © Niclas Fohlin · niclasfohlin.se/stodundervisning/seriesamtal/lathund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Seriesamtal, metoden. Du och en till fyra elever tar upp en konflikt och ritar den som en serie. Ni spolar tillbaka till när det var lugnt och går framåt en ruta i taget. Sedan ser ni serien ovanifrån och letar upp rutan där någon hade behövt göra annorlunda. Eleven lär sig av konflikter och övar på att tänka innan det svåra kommer. © Niclas Fohlin · niclasfohlin.se/stodundervisning/seriesamtal/lathund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Seriesamtal, ett pass del för del med ett exempel. © Niclas Fohlin · niclasfohlin.se/stodundervisning/seriesamtal/lathund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Seriesamtal, mallen som används under passet. © Niclas Fohlin · niclasfohlin.se/stodundervisning/seriesamtal/lathund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Seriesamtal, materialet: krav, var det finns, vad som ligger på bordet, checklistan och uppföljningen. © Niclas Fohlin · niclasfohlin.se/stodundervisning/seriesamtal/lathund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stodundervisning/seriesamtal/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Seriesamtal</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gör gruppen, filmen: Spola tillbaka till ruta 1, när det var lugnt. Du frågar: ”Vad tänker Elias göra med bilden?” Ella säger: ”Han lägger ut den.” Gå framåt en ruta i taget. Du frågar: ”Vad händer i nästa ruta?” Båda personerna får en tankebubbla. Ella, som är Elias, säger: ”Alla ska skratta!” Malik, som är Amir, säger: ”Alla skrattar åt mig.” Se serien ovanifrån. Du frågar: ”I vilken ruta hade Elias behövt göra annorlunda?” Ella säger: ”I ruta 1. Han kunde ha frågat först.”">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gruppen</a:t>
            </a:r>
            <a:endParaRPr lang="en-US" sz="1800" dirty="0"/>
          </a:p>
        </p:txBody>
      </p:sp>
      <p:sp>
        <p:nvSpPr>
          <p:cNvPr id="10" name="Text 7"/>
          <p:cNvSpPr txBox="1"/>
          <p:nvPr/>
        </p:nvSpPr>
        <p:spPr>
          <a:xfrm>
            <a:off x="420624"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Ella ser ruta 1 och tror att Elias lägger ut bilden.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Ella skriver Elias tanke på en lös bubbla.</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Malik skriver Amirs tanke på en lös bubbla.</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Ella svarar att Elias i ruta 1 kunde ha frågat först.</a:t>
            </a:r>
            <a:endParaRPr lang="en-US" sz="14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26 SEKUNDER</a:t>
            </a:r>
            <a:endParaRPr lang="en-US" sz="1200" dirty="0"/>
          </a:p>
        </p:txBody>
      </p:sp>
      <p:pic>
        <p:nvPicPr>
          <p:cNvPr id="13" name="Media 1" descr="En egen händelse, filmen: Spola tillbaka till när det var lugnt. Du frågar: ”Vad gjorde du precis innan?” Malik säger: ”Vi spelade fotboll på rasten. Jag skulle skjuta.” Rätta inte. Rita hela serien först. Malik säger: ”Då tog han bollen med flit! Jag skrek: ’Ge tillbaka!’” Fråga först vad Malik själv tänkte. Du frågar: ”Vad tänkte du i ruta 3?” Malik säger: ”Nu får jag inte skjuta!” Fråga sedan vad den andra tänkte. Du frågar: ”Får vi undra vad kompisen ville i ruta 2?” Malik säger: ”Han ville också vara med.”">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En egen händelse</a:t>
            </a:r>
            <a:endParaRPr lang="en-US" sz="1800" dirty="0"/>
          </a:p>
        </p:txBody>
      </p:sp>
      <p:sp>
        <p:nvSpPr>
          <p:cNvPr id="15" name="Text 11"/>
          <p:cNvSpPr txBox="1"/>
          <p:nvPr/>
        </p:nvSpPr>
        <p:spPr>
          <a:xfrm>
            <a:off x="6284671"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Du spolar tillbaka, och Malik berättar från ruta 1.</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Malik säger ”med flit”, och du ritar utan att rätta.</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Först skriver du Maliks egen tanke i hans bubbla.</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Malik gissar vad kompisen ville, och du skriver det.</a:t>
            </a:r>
            <a:endParaRPr lang="en-US" sz="14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niclasfohlin.se/stodundervisning/seriesamtal/lathund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niclasfohlin.se/stodundervisning/seriesamtal/lathund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Seriesamtal</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Cirka 30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till fyra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pass i veckan i sex till åtta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Bildserier och egna serier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360234"/>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Ni ritar en konflikt som en serie, så att eleverna lär sig av den och övar på att tänka innan det svåra kommer.</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En till fyra elever har två pass i veckan under sex till åtta veckor, först med sex bildserier och sedan med egna händelser. Säger en elev att hen har blivit kränkt, följer du skolans rutin.</a:t>
            </a:r>
            <a:endParaRPr lang="en-US" sz="1275" dirty="0"/>
          </a:p>
        </p:txBody>
      </p:sp>
      <p:sp>
        <p:nvSpPr>
          <p:cNvPr id="22" name="Shape 20"/>
          <p:cNvSpPr/>
          <p:nvPr/>
        </p:nvSpPr>
        <p:spPr>
          <a:xfrm>
            <a:off x="420624" y="3243898"/>
            <a:ext cx="5382616" cy="2120583"/>
          </a:xfrm>
          <a:prstGeom prst="rect">
            <a:avLst/>
          </a:prstGeom>
          <a:solidFill>
            <a:srgbClr val="FFFFFF"/>
          </a:solidFill>
          <a:ln w="12700">
            <a:solidFill>
              <a:srgbClr val="14202B"/>
            </a:solidFill>
            <a:prstDash val="solid"/>
          </a:ln>
        </p:spPr>
      </p:sp>
      <p:sp>
        <p:nvSpPr>
          <p:cNvPr id="23" name="Shape 21"/>
          <p:cNvSpPr/>
          <p:nvPr/>
        </p:nvSpPr>
        <p:spPr>
          <a:xfrm>
            <a:off x="429768" y="3253042"/>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307906"/>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627946"/>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Spola tillbaka och spela framåt.</a:t>
            </a:r>
            <a:pPr algn="l" indent="0" marL="0">
              <a:buNone/>
            </a:pPr>
            <a:r>
              <a:rPr lang="en-US" sz="1250" dirty="0">
                <a:solidFill>
                  <a:srgbClr val="14202B"/>
                </a:solidFill>
                <a:latin typeface="Calibri" pitchFamily="34" charset="0"/>
                <a:ea typeface="Calibri" pitchFamily="34" charset="-122"/>
                <a:cs typeface="Calibri" pitchFamily="34" charset="-120"/>
              </a:rPr>
              <a:t> Börja i ruta 1, när det var lugnt, och gå framåt en ruta i taget till konflikten.</a:t>
            </a:r>
            <a:endParaRPr lang="en-US" sz="1250" dirty="0"/>
          </a:p>
        </p:txBody>
      </p:sp>
      <p:sp>
        <p:nvSpPr>
          <p:cNvPr id="26" name="Text 24"/>
          <p:cNvSpPr txBox="1"/>
          <p:nvPr/>
        </p:nvSpPr>
        <p:spPr>
          <a:xfrm>
            <a:off x="557784" y="4116261"/>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Båda personerna får en tankebubbla.</a:t>
            </a:r>
            <a:pPr algn="l" indent="0" marL="0">
              <a:buNone/>
            </a:pPr>
            <a:r>
              <a:rPr lang="en-US" sz="1250" dirty="0">
                <a:solidFill>
                  <a:srgbClr val="14202B"/>
                </a:solidFill>
                <a:latin typeface="Calibri" pitchFamily="34" charset="0"/>
                <a:ea typeface="Calibri" pitchFamily="34" charset="-122"/>
                <a:cs typeface="Calibri" pitchFamily="34" charset="-120"/>
              </a:rPr>
              <a:t> Eleverna svarar som personerna, och du speglar det de säger utan att rätta.</a:t>
            </a:r>
            <a:endParaRPr lang="en-US" sz="1250" dirty="0"/>
          </a:p>
        </p:txBody>
      </p:sp>
      <p:sp>
        <p:nvSpPr>
          <p:cNvPr id="27" name="Text 25"/>
          <p:cNvSpPr txBox="1"/>
          <p:nvPr/>
        </p:nvSpPr>
        <p:spPr>
          <a:xfrm>
            <a:off x="557784" y="4604576"/>
            <a:ext cx="5144872" cy="686753"/>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Se serien ovanifrån.</a:t>
            </a:r>
            <a:pPr algn="l" indent="0" marL="0">
              <a:buNone/>
            </a:pPr>
            <a:r>
              <a:rPr lang="en-US" sz="1250" dirty="0">
                <a:solidFill>
                  <a:srgbClr val="14202B"/>
                </a:solidFill>
                <a:latin typeface="Calibri" pitchFamily="34" charset="0"/>
                <a:ea typeface="Calibri" pitchFamily="34" charset="-122"/>
                <a:cs typeface="Calibri" pitchFamily="34" charset="-120"/>
              </a:rPr>
              <a:t> Fråga i vilken ruta någon hade behövt tänka och göra annorlunda. Sedan ritar ni hur det kan bli i stället.</a:t>
            </a:r>
            <a:endParaRPr lang="en-US" sz="1250" dirty="0"/>
          </a:p>
        </p:txBody>
      </p:sp>
      <p:sp>
        <p:nvSpPr>
          <p:cNvPr id="28" name="Text 26"/>
          <p:cNvSpPr txBox="1"/>
          <p:nvPr/>
        </p:nvSpPr>
        <p:spPr>
          <a:xfrm>
            <a:off x="420624" y="55016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757672"/>
            <a:ext cx="5519776" cy="8534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 tur och ordning (var och en berättar) → gemensamt (ni tar en ruta i taget) → var sin roll (eleverna är personerna eller detektiv) → gemensamt igen (ni ser hela serien) → var för sig (var och en ritar) → i tur och ordning igen (var och en säger en sak)</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 I SEX DELAR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FRÅGAN</a:t>
            </a:r>
            <a:endParaRPr lang="en-US" sz="1200" dirty="0"/>
          </a:p>
        </p:txBody>
      </p:sp>
      <p:sp>
        <p:nvSpPr>
          <p:cNvPr id="35" name="Shape 33"/>
          <p:cNvSpPr/>
          <p:nvPr/>
        </p:nvSpPr>
        <p:spPr>
          <a:xfrm>
            <a:off x="6388456" y="2112264"/>
            <a:ext cx="1600200" cy="564092"/>
          </a:xfrm>
          <a:prstGeom prst="rect">
            <a:avLst/>
          </a:prstGeom>
          <a:solidFill>
            <a:srgbClr val="F3F6FA"/>
          </a:solidFill>
          <a:ln w="12700">
            <a:solidFill>
              <a:srgbClr val="F3F6FA"/>
            </a:solidFill>
            <a:prstDash val="solid"/>
          </a:ln>
        </p:spPr>
      </p:sp>
      <p:sp>
        <p:nvSpPr>
          <p:cNvPr id="36" name="Shape 34"/>
          <p:cNvSpPr/>
          <p:nvPr/>
        </p:nvSpPr>
        <p:spPr>
          <a:xfrm>
            <a:off x="7988656" y="2112264"/>
            <a:ext cx="9144" cy="564092"/>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Spaningen</a:t>
            </a:r>
            <a:endParaRPr lang="en-US" sz="1150" dirty="0"/>
          </a:p>
        </p:txBody>
      </p:sp>
      <p:sp>
        <p:nvSpPr>
          <p:cNvPr id="38" name="Text 36"/>
          <p:cNvSpPr txBox="1"/>
          <p:nvPr/>
        </p:nvSpPr>
        <p:spPr>
          <a:xfrm>
            <a:off x="6525616" y="2468880"/>
            <a:ext cx="1371600" cy="18004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0–⁠4 min</a:t>
            </a:r>
            <a:endParaRPr lang="en-US" sz="1000" dirty="0"/>
          </a:p>
        </p:txBody>
      </p:sp>
      <p:sp>
        <p:nvSpPr>
          <p:cNvPr id="39" name="Text 37"/>
          <p:cNvSpPr txBox="1"/>
          <p:nvPr/>
        </p:nvSpPr>
        <p:spPr>
          <a:xfrm>
            <a:off x="8134960" y="2203704"/>
            <a:ext cx="3508096" cy="42693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såg du någon säga eller göra, och vad tror du att hen tänkte?</a:t>
            </a:r>
            <a:endParaRPr lang="en-US" sz="1275" dirty="0"/>
          </a:p>
        </p:txBody>
      </p:sp>
      <p:sp>
        <p:nvSpPr>
          <p:cNvPr id="40" name="Shape 38"/>
          <p:cNvSpPr/>
          <p:nvPr/>
        </p:nvSpPr>
        <p:spPr>
          <a:xfrm>
            <a:off x="6388456" y="2676356"/>
            <a:ext cx="1600200" cy="564092"/>
          </a:xfrm>
          <a:prstGeom prst="rect">
            <a:avLst/>
          </a:prstGeom>
          <a:solidFill>
            <a:srgbClr val="F3F6FA"/>
          </a:solidFill>
          <a:ln w="12700">
            <a:solidFill>
              <a:srgbClr val="F3F6FA"/>
            </a:solidFill>
            <a:prstDash val="solid"/>
          </a:ln>
        </p:spPr>
      </p:sp>
      <p:sp>
        <p:nvSpPr>
          <p:cNvPr id="41" name="Shape 39"/>
          <p:cNvSpPr/>
          <p:nvPr/>
        </p:nvSpPr>
        <p:spPr>
          <a:xfrm>
            <a:off x="6388456" y="2676356"/>
            <a:ext cx="5382616" cy="9144"/>
          </a:xfrm>
          <a:prstGeom prst="rect">
            <a:avLst/>
          </a:prstGeom>
          <a:solidFill>
            <a:srgbClr val="E1E6EB"/>
          </a:solidFill>
          <a:ln w="12700">
            <a:solidFill>
              <a:srgbClr val="E1E6EB"/>
            </a:solidFill>
            <a:prstDash val="solid"/>
          </a:ln>
        </p:spPr>
      </p:sp>
      <p:sp>
        <p:nvSpPr>
          <p:cNvPr id="42" name="Shape 40"/>
          <p:cNvSpPr/>
          <p:nvPr/>
        </p:nvSpPr>
        <p:spPr>
          <a:xfrm>
            <a:off x="7988656" y="2676356"/>
            <a:ext cx="9144" cy="564092"/>
          </a:xfrm>
          <a:prstGeom prst="rect">
            <a:avLst/>
          </a:prstGeom>
          <a:solidFill>
            <a:srgbClr val="E1E6EB"/>
          </a:solidFill>
          <a:ln w="12700">
            <a:solidFill>
              <a:srgbClr val="E1E6EB"/>
            </a:solidFill>
            <a:prstDash val="solid"/>
          </a:ln>
        </p:spPr>
      </p:sp>
      <p:sp>
        <p:nvSpPr>
          <p:cNvPr id="43" name="Text 41"/>
          <p:cNvSpPr txBox="1"/>
          <p:nvPr/>
        </p:nvSpPr>
        <p:spPr>
          <a:xfrm>
            <a:off x="6525616" y="2767796"/>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Spola tillbaka</a:t>
            </a:r>
            <a:endParaRPr lang="en-US" sz="1150" dirty="0"/>
          </a:p>
        </p:txBody>
      </p:sp>
      <p:sp>
        <p:nvSpPr>
          <p:cNvPr id="44" name="Text 42"/>
          <p:cNvSpPr txBox="1"/>
          <p:nvPr/>
        </p:nvSpPr>
        <p:spPr>
          <a:xfrm>
            <a:off x="6525616" y="3032972"/>
            <a:ext cx="1371600" cy="18004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4–⁠11 min</a:t>
            </a:r>
            <a:endParaRPr lang="en-US" sz="1000" dirty="0"/>
          </a:p>
        </p:txBody>
      </p:sp>
      <p:sp>
        <p:nvSpPr>
          <p:cNvPr id="45" name="Text 43"/>
          <p:cNvSpPr txBox="1"/>
          <p:nvPr/>
        </p:nvSpPr>
        <p:spPr>
          <a:xfrm>
            <a:off x="8134960" y="2767796"/>
            <a:ext cx="3508096" cy="42693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händer i nästa ruta?</a:t>
            </a:r>
            <a:endParaRPr lang="en-US" sz="1275" dirty="0"/>
          </a:p>
        </p:txBody>
      </p:sp>
      <p:sp>
        <p:nvSpPr>
          <p:cNvPr id="46" name="Shape 44"/>
          <p:cNvSpPr/>
          <p:nvPr/>
        </p:nvSpPr>
        <p:spPr>
          <a:xfrm>
            <a:off x="6388456" y="3240447"/>
            <a:ext cx="1600200" cy="564092"/>
          </a:xfrm>
          <a:prstGeom prst="rect">
            <a:avLst/>
          </a:prstGeom>
          <a:solidFill>
            <a:srgbClr val="F3F6FA"/>
          </a:solidFill>
          <a:ln w="12700">
            <a:solidFill>
              <a:srgbClr val="F3F6FA"/>
            </a:solidFill>
            <a:prstDash val="solid"/>
          </a:ln>
        </p:spPr>
      </p:sp>
      <p:sp>
        <p:nvSpPr>
          <p:cNvPr id="47" name="Shape 45"/>
          <p:cNvSpPr/>
          <p:nvPr/>
        </p:nvSpPr>
        <p:spPr>
          <a:xfrm>
            <a:off x="6388456" y="3240447"/>
            <a:ext cx="5382616" cy="9144"/>
          </a:xfrm>
          <a:prstGeom prst="rect">
            <a:avLst/>
          </a:prstGeom>
          <a:solidFill>
            <a:srgbClr val="E1E6EB"/>
          </a:solidFill>
          <a:ln w="12700">
            <a:solidFill>
              <a:srgbClr val="E1E6EB"/>
            </a:solidFill>
            <a:prstDash val="solid"/>
          </a:ln>
        </p:spPr>
      </p:sp>
      <p:sp>
        <p:nvSpPr>
          <p:cNvPr id="48" name="Shape 46"/>
          <p:cNvSpPr/>
          <p:nvPr/>
        </p:nvSpPr>
        <p:spPr>
          <a:xfrm>
            <a:off x="7988656" y="3240447"/>
            <a:ext cx="9144" cy="564092"/>
          </a:xfrm>
          <a:prstGeom prst="rect">
            <a:avLst/>
          </a:prstGeom>
          <a:solidFill>
            <a:srgbClr val="E1E6EB"/>
          </a:solidFill>
          <a:ln w="12700">
            <a:solidFill>
              <a:srgbClr val="E1E6EB"/>
            </a:solidFill>
            <a:prstDash val="solid"/>
          </a:ln>
        </p:spPr>
      </p:sp>
      <p:sp>
        <p:nvSpPr>
          <p:cNvPr id="49" name="Text 47"/>
          <p:cNvSpPr txBox="1"/>
          <p:nvPr/>
        </p:nvSpPr>
        <p:spPr>
          <a:xfrm>
            <a:off x="6525616" y="3331887"/>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Tankarna</a:t>
            </a:r>
            <a:endParaRPr lang="en-US" sz="1150" dirty="0"/>
          </a:p>
        </p:txBody>
      </p:sp>
      <p:sp>
        <p:nvSpPr>
          <p:cNvPr id="50" name="Text 48"/>
          <p:cNvSpPr txBox="1"/>
          <p:nvPr/>
        </p:nvSpPr>
        <p:spPr>
          <a:xfrm>
            <a:off x="6525616" y="3597063"/>
            <a:ext cx="1371600" cy="18004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11–⁠17 min</a:t>
            </a:r>
            <a:endParaRPr lang="en-US" sz="1000" dirty="0"/>
          </a:p>
        </p:txBody>
      </p:sp>
      <p:sp>
        <p:nvSpPr>
          <p:cNvPr id="51" name="Text 49"/>
          <p:cNvSpPr txBox="1"/>
          <p:nvPr/>
        </p:nvSpPr>
        <p:spPr>
          <a:xfrm>
            <a:off x="8134960" y="3331887"/>
            <a:ext cx="3508096" cy="42693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tänkte, kände och ville personerna?</a:t>
            </a:r>
            <a:endParaRPr lang="en-US" sz="1275" dirty="0"/>
          </a:p>
        </p:txBody>
      </p:sp>
      <p:sp>
        <p:nvSpPr>
          <p:cNvPr id="52" name="Shape 50"/>
          <p:cNvSpPr/>
          <p:nvPr/>
        </p:nvSpPr>
        <p:spPr>
          <a:xfrm>
            <a:off x="6388456" y="3804539"/>
            <a:ext cx="1600200" cy="564092"/>
          </a:xfrm>
          <a:prstGeom prst="rect">
            <a:avLst/>
          </a:prstGeom>
          <a:solidFill>
            <a:srgbClr val="F3F6FA"/>
          </a:solidFill>
          <a:ln w="12700">
            <a:solidFill>
              <a:srgbClr val="F3F6FA"/>
            </a:solidFill>
            <a:prstDash val="solid"/>
          </a:ln>
        </p:spPr>
      </p:sp>
      <p:sp>
        <p:nvSpPr>
          <p:cNvPr id="53" name="Shape 51"/>
          <p:cNvSpPr/>
          <p:nvPr/>
        </p:nvSpPr>
        <p:spPr>
          <a:xfrm>
            <a:off x="6388456" y="3804539"/>
            <a:ext cx="5382616" cy="9144"/>
          </a:xfrm>
          <a:prstGeom prst="rect">
            <a:avLst/>
          </a:prstGeom>
          <a:solidFill>
            <a:srgbClr val="E1E6EB"/>
          </a:solidFill>
          <a:ln w="12700">
            <a:solidFill>
              <a:srgbClr val="E1E6EB"/>
            </a:solidFill>
            <a:prstDash val="solid"/>
          </a:ln>
        </p:spPr>
      </p:sp>
      <p:sp>
        <p:nvSpPr>
          <p:cNvPr id="54" name="Shape 52"/>
          <p:cNvSpPr/>
          <p:nvPr/>
        </p:nvSpPr>
        <p:spPr>
          <a:xfrm>
            <a:off x="7988656" y="3804539"/>
            <a:ext cx="9144" cy="564092"/>
          </a:xfrm>
          <a:prstGeom prst="rect">
            <a:avLst/>
          </a:prstGeom>
          <a:solidFill>
            <a:srgbClr val="E1E6EB"/>
          </a:solidFill>
          <a:ln w="12700">
            <a:solidFill>
              <a:srgbClr val="E1E6EB"/>
            </a:solidFill>
            <a:prstDash val="solid"/>
          </a:ln>
        </p:spPr>
      </p:sp>
      <p:sp>
        <p:nvSpPr>
          <p:cNvPr id="55" name="Text 53"/>
          <p:cNvSpPr txBox="1"/>
          <p:nvPr/>
        </p:nvSpPr>
        <p:spPr>
          <a:xfrm>
            <a:off x="6525616" y="3895979"/>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Ovanifrån</a:t>
            </a:r>
            <a:endParaRPr lang="en-US" sz="1150" dirty="0"/>
          </a:p>
        </p:txBody>
      </p:sp>
      <p:sp>
        <p:nvSpPr>
          <p:cNvPr id="56" name="Text 54"/>
          <p:cNvSpPr txBox="1"/>
          <p:nvPr/>
        </p:nvSpPr>
        <p:spPr>
          <a:xfrm>
            <a:off x="6525616" y="4161155"/>
            <a:ext cx="1371600" cy="18004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17–⁠21 min</a:t>
            </a:r>
            <a:endParaRPr lang="en-US" sz="1000" dirty="0"/>
          </a:p>
        </p:txBody>
      </p:sp>
      <p:sp>
        <p:nvSpPr>
          <p:cNvPr id="57" name="Text 55"/>
          <p:cNvSpPr txBox="1"/>
          <p:nvPr/>
        </p:nvSpPr>
        <p:spPr>
          <a:xfrm>
            <a:off x="8134960" y="3895979"/>
            <a:ext cx="3508096" cy="42693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Varför blev det så, och i vilken ruta hade någon behövt tänka och göra annorlunda?</a:t>
            </a:r>
            <a:endParaRPr lang="en-US" sz="1275" dirty="0"/>
          </a:p>
        </p:txBody>
      </p:sp>
      <p:sp>
        <p:nvSpPr>
          <p:cNvPr id="58" name="Shape 56"/>
          <p:cNvSpPr/>
          <p:nvPr/>
        </p:nvSpPr>
        <p:spPr>
          <a:xfrm>
            <a:off x="6388456" y="4368631"/>
            <a:ext cx="1600200" cy="564092"/>
          </a:xfrm>
          <a:prstGeom prst="rect">
            <a:avLst/>
          </a:prstGeom>
          <a:solidFill>
            <a:srgbClr val="F3F6FA"/>
          </a:solidFill>
          <a:ln w="12700">
            <a:solidFill>
              <a:srgbClr val="F3F6FA"/>
            </a:solidFill>
            <a:prstDash val="solid"/>
          </a:ln>
        </p:spPr>
      </p:sp>
      <p:sp>
        <p:nvSpPr>
          <p:cNvPr id="59" name="Shape 57"/>
          <p:cNvSpPr/>
          <p:nvPr/>
        </p:nvSpPr>
        <p:spPr>
          <a:xfrm>
            <a:off x="6388456" y="4368631"/>
            <a:ext cx="5382616" cy="9144"/>
          </a:xfrm>
          <a:prstGeom prst="rect">
            <a:avLst/>
          </a:prstGeom>
          <a:solidFill>
            <a:srgbClr val="E1E6EB"/>
          </a:solidFill>
          <a:ln w="12700">
            <a:solidFill>
              <a:srgbClr val="E1E6EB"/>
            </a:solidFill>
            <a:prstDash val="solid"/>
          </a:ln>
        </p:spPr>
      </p:sp>
      <p:sp>
        <p:nvSpPr>
          <p:cNvPr id="60" name="Shape 58"/>
          <p:cNvSpPr/>
          <p:nvPr/>
        </p:nvSpPr>
        <p:spPr>
          <a:xfrm>
            <a:off x="7988656" y="4368631"/>
            <a:ext cx="9144" cy="564092"/>
          </a:xfrm>
          <a:prstGeom prst="rect">
            <a:avLst/>
          </a:prstGeom>
          <a:solidFill>
            <a:srgbClr val="E1E6EB"/>
          </a:solidFill>
          <a:ln w="12700">
            <a:solidFill>
              <a:srgbClr val="E1E6EB"/>
            </a:solidFill>
            <a:prstDash val="solid"/>
          </a:ln>
        </p:spPr>
      </p:sp>
      <p:sp>
        <p:nvSpPr>
          <p:cNvPr id="61" name="Text 59"/>
          <p:cNvSpPr txBox="1"/>
          <p:nvPr/>
        </p:nvSpPr>
        <p:spPr>
          <a:xfrm>
            <a:off x="6525616" y="4460071"/>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Nästa gång</a:t>
            </a:r>
            <a:endParaRPr lang="en-US" sz="1150" dirty="0"/>
          </a:p>
        </p:txBody>
      </p:sp>
      <p:sp>
        <p:nvSpPr>
          <p:cNvPr id="62" name="Text 60"/>
          <p:cNvSpPr txBox="1"/>
          <p:nvPr/>
        </p:nvSpPr>
        <p:spPr>
          <a:xfrm>
            <a:off x="6525616" y="4725247"/>
            <a:ext cx="1371600" cy="18004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21–⁠27 min</a:t>
            </a:r>
            <a:endParaRPr lang="en-US" sz="1000" dirty="0"/>
          </a:p>
        </p:txBody>
      </p:sp>
      <p:sp>
        <p:nvSpPr>
          <p:cNvPr id="63" name="Text 61"/>
          <p:cNvSpPr txBox="1"/>
          <p:nvPr/>
        </p:nvSpPr>
        <p:spPr>
          <a:xfrm>
            <a:off x="8134960" y="4460071"/>
            <a:ext cx="3508096" cy="42693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kan det bli i stället?</a:t>
            </a:r>
            <a:endParaRPr lang="en-US" sz="1275" dirty="0"/>
          </a:p>
        </p:txBody>
      </p:sp>
      <p:sp>
        <p:nvSpPr>
          <p:cNvPr id="64" name="Shape 62"/>
          <p:cNvSpPr/>
          <p:nvPr/>
        </p:nvSpPr>
        <p:spPr>
          <a:xfrm>
            <a:off x="6388456" y="4932722"/>
            <a:ext cx="1600200" cy="564092"/>
          </a:xfrm>
          <a:prstGeom prst="rect">
            <a:avLst/>
          </a:prstGeom>
          <a:solidFill>
            <a:srgbClr val="F3F6FA"/>
          </a:solidFill>
          <a:ln w="12700">
            <a:solidFill>
              <a:srgbClr val="F3F6FA"/>
            </a:solidFill>
            <a:prstDash val="solid"/>
          </a:ln>
        </p:spPr>
      </p:sp>
      <p:sp>
        <p:nvSpPr>
          <p:cNvPr id="65" name="Shape 63"/>
          <p:cNvSpPr/>
          <p:nvPr/>
        </p:nvSpPr>
        <p:spPr>
          <a:xfrm>
            <a:off x="6388456" y="4932722"/>
            <a:ext cx="5382616" cy="9144"/>
          </a:xfrm>
          <a:prstGeom prst="rect">
            <a:avLst/>
          </a:prstGeom>
          <a:solidFill>
            <a:srgbClr val="E1E6EB"/>
          </a:solidFill>
          <a:ln w="12700">
            <a:solidFill>
              <a:srgbClr val="E1E6EB"/>
            </a:solidFill>
            <a:prstDash val="solid"/>
          </a:ln>
        </p:spPr>
      </p:sp>
      <p:sp>
        <p:nvSpPr>
          <p:cNvPr id="66" name="Shape 64"/>
          <p:cNvSpPr/>
          <p:nvPr/>
        </p:nvSpPr>
        <p:spPr>
          <a:xfrm>
            <a:off x="7988656" y="4932722"/>
            <a:ext cx="9144" cy="564092"/>
          </a:xfrm>
          <a:prstGeom prst="rect">
            <a:avLst/>
          </a:prstGeom>
          <a:solidFill>
            <a:srgbClr val="E1E6EB"/>
          </a:solidFill>
          <a:ln w="12700">
            <a:solidFill>
              <a:srgbClr val="E1E6EB"/>
            </a:solidFill>
            <a:prstDash val="solid"/>
          </a:ln>
        </p:spPr>
      </p:sp>
      <p:sp>
        <p:nvSpPr>
          <p:cNvPr id="67" name="Text 65"/>
          <p:cNvSpPr txBox="1"/>
          <p:nvPr/>
        </p:nvSpPr>
        <p:spPr>
          <a:xfrm>
            <a:off x="6525616" y="5024162"/>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6 · Med mig</a:t>
            </a:r>
            <a:endParaRPr lang="en-US" sz="1150" dirty="0"/>
          </a:p>
        </p:txBody>
      </p:sp>
      <p:sp>
        <p:nvSpPr>
          <p:cNvPr id="68" name="Text 66"/>
          <p:cNvSpPr txBox="1"/>
          <p:nvPr/>
        </p:nvSpPr>
        <p:spPr>
          <a:xfrm>
            <a:off x="6525616" y="5289338"/>
            <a:ext cx="1371600" cy="18004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27–⁠30 min</a:t>
            </a:r>
            <a:endParaRPr lang="en-US" sz="1000" dirty="0"/>
          </a:p>
        </p:txBody>
      </p:sp>
      <p:sp>
        <p:nvSpPr>
          <p:cNvPr id="69" name="Text 67"/>
          <p:cNvSpPr txBox="1"/>
          <p:nvPr/>
        </p:nvSpPr>
        <p:spPr>
          <a:xfrm>
            <a:off x="8134960" y="5024162"/>
            <a:ext cx="3508096" cy="42693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tar du med dig?</a:t>
            </a:r>
            <a:endParaRPr lang="en-US" sz="1275" dirty="0"/>
          </a:p>
        </p:txBody>
      </p:sp>
      <p:sp>
        <p:nvSpPr>
          <p:cNvPr id="70" name="Shape 68"/>
          <p:cNvSpPr/>
          <p:nvPr/>
        </p:nvSpPr>
        <p:spPr>
          <a:xfrm>
            <a:off x="6388456" y="1792224"/>
            <a:ext cx="5382616" cy="3704590"/>
          </a:xfrm>
          <a:prstGeom prst="rect">
            <a:avLst/>
          </a:prstGeom>
          <a:ln w="12700">
            <a:solidFill>
              <a:srgbClr val="14202B"/>
            </a:solidFill>
            <a:prstDash val="solid"/>
          </a:ln>
        </p:spPr>
      </p:sp>
      <p:sp>
        <p:nvSpPr>
          <p:cNvPr id="71" name="Shape 69"/>
          <p:cNvSpPr/>
          <p:nvPr/>
        </p:nvSpPr>
        <p:spPr>
          <a:xfrm>
            <a:off x="6388456" y="5652262"/>
            <a:ext cx="5382616" cy="1004570"/>
          </a:xfrm>
          <a:prstGeom prst="rect">
            <a:avLst/>
          </a:prstGeom>
          <a:solidFill>
            <a:srgbClr val="FBF3E4"/>
          </a:solidFill>
          <a:ln w="12700">
            <a:solidFill>
              <a:srgbClr val="FBF3E4"/>
            </a:solidFill>
            <a:prstDash val="solid"/>
          </a:ln>
        </p:spPr>
      </p:sp>
      <p:sp>
        <p:nvSpPr>
          <p:cNvPr id="72" name="Shape 70"/>
          <p:cNvSpPr/>
          <p:nvPr/>
        </p:nvSpPr>
        <p:spPr>
          <a:xfrm>
            <a:off x="6388456" y="5652262"/>
            <a:ext cx="36576" cy="1004570"/>
          </a:xfrm>
          <a:prstGeom prst="rect">
            <a:avLst/>
          </a:prstGeom>
          <a:solidFill>
            <a:srgbClr val="8A5A1E"/>
          </a:solidFill>
          <a:ln w="12700">
            <a:solidFill>
              <a:srgbClr val="8A5A1E"/>
            </a:solidFill>
            <a:prstDash val="solid"/>
          </a:ln>
        </p:spPr>
      </p:sp>
      <p:sp>
        <p:nvSpPr>
          <p:cNvPr id="73" name="Text 71"/>
          <p:cNvSpPr txBox="1"/>
          <p:nvPr/>
        </p:nvSpPr>
        <p:spPr>
          <a:xfrm>
            <a:off x="6580480" y="5761990"/>
            <a:ext cx="5016856" cy="785114"/>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I spanaruppdraget lägger eleven märke till något mellan passen. Lärarens sida för varje bildserie har berättelsen och säger var ni stannar. Ett pass med en egen serie står på sidan 3, och pass 1, pass 7 och det sista passet står i metoden.</a:t>
            </a:r>
            <a:endParaRPr lang="en-US" sz="1150" dirty="0"/>
          </a:p>
        </p:txBody>
      </p:sp>
      <p:sp>
        <p:nvSpPr>
          <p:cNvPr id="74" name="Text 7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niclasfohlin.se/stodundervisning/seriesamtal/lathund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Ett pass med bildserien Chatten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TRE ELEVER I ÅK 4, PASS 5</a:t>
            </a:r>
            <a:endParaRPr lang="en-US" sz="1200" dirty="0"/>
          </a:p>
        </p:txBody>
      </p:sp>
      <p:sp>
        <p:nvSpPr>
          <p:cNvPr id="9" name="Shape 7"/>
          <p:cNvSpPr/>
          <p:nvPr/>
        </p:nvSpPr>
        <p:spPr>
          <a:xfrm>
            <a:off x="420624" y="1097280"/>
            <a:ext cx="4818888" cy="363931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49300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Ella är Elias, Malik är Amir, och Vera är detektiv. Läraren säger att det går snett, spolar tillbaka till ruta 1 och stannar: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”Vad tänker Elias göra med bilden?”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Ella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”Han lägger ut den.”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visar en ruta i taget och frågar sedan: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”Ella, du är Elias. Vad ville du?”</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Ella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ville göra Amir ledsen.”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Vera pekar på ruta 1: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 skrattar båda två där.”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Ella skriver Elias tanke på en bubbla: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”Alla ska skratta!”</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Malik skriver Amirs: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”Alla skrattar åt mig.”</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”I vilken ruta hade Elias behövt tänka och göra annorlunda?”</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Ella pekar på ruta 1 och ritar en ny där Elias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”Får jag lägga ut den?”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Har du en elev, tar du själv den andra personen, och ni spelar upp elevens ruta.</a:t>
            </a:r>
            <a:endParaRPr lang="en-US" sz="1150" dirty="0"/>
          </a:p>
        </p:txBody>
      </p:sp>
      <p:sp>
        <p:nvSpPr>
          <p:cNvPr id="11" name="Shape 9"/>
          <p:cNvSpPr/>
          <p:nvPr/>
        </p:nvSpPr>
        <p:spPr>
          <a:xfrm>
            <a:off x="420624" y="487375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87375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98348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Bestämt vem som är Elias, Amir och detektiv. Läst på lärarens sida för Chatten var vi stannar och vad gruppen inte vet än.</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Låt var och en rita en ny ruta där Amir berättar för Elias hur det kändes.</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30 MINUTER,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662509"/>
          </a:xfrm>
          <a:prstGeom prst="rect">
            <a:avLst/>
          </a:prstGeom>
          <a:solidFill>
            <a:srgbClr val="F3F6FA"/>
          </a:solidFill>
          <a:ln w="12700">
            <a:solidFill>
              <a:srgbClr val="F3F6FA"/>
            </a:solidFill>
            <a:prstDash val="solid"/>
          </a:ln>
        </p:spPr>
      </p:sp>
      <p:sp>
        <p:nvSpPr>
          <p:cNvPr id="23" name="Shape 21"/>
          <p:cNvSpPr/>
          <p:nvPr/>
        </p:nvSpPr>
        <p:spPr>
          <a:xfrm>
            <a:off x="7013448" y="1417320"/>
            <a:ext cx="9144" cy="662509"/>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525349"/>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Lägg fram det som står under På bordet på sidan 4, och skriv det nya spanaruppdraget på spanarbladen.</a:t>
            </a:r>
            <a:endParaRPr lang="en-US" sz="1275" dirty="0"/>
          </a:p>
        </p:txBody>
      </p:sp>
      <p:sp>
        <p:nvSpPr>
          <p:cNvPr id="26" name="Shape 24"/>
          <p:cNvSpPr/>
          <p:nvPr/>
        </p:nvSpPr>
        <p:spPr>
          <a:xfrm>
            <a:off x="5687568" y="2079829"/>
            <a:ext cx="1325880" cy="662509"/>
          </a:xfrm>
          <a:prstGeom prst="rect">
            <a:avLst/>
          </a:prstGeom>
          <a:solidFill>
            <a:srgbClr val="F3F6FA"/>
          </a:solidFill>
          <a:ln w="12700">
            <a:solidFill>
              <a:srgbClr val="F3F6FA"/>
            </a:solidFill>
            <a:prstDash val="solid"/>
          </a:ln>
        </p:spPr>
      </p:sp>
      <p:sp>
        <p:nvSpPr>
          <p:cNvPr id="27" name="Shape 25"/>
          <p:cNvSpPr/>
          <p:nvPr/>
        </p:nvSpPr>
        <p:spPr>
          <a:xfrm>
            <a:off x="5687568" y="2079829"/>
            <a:ext cx="6089904" cy="9144"/>
          </a:xfrm>
          <a:prstGeom prst="rect">
            <a:avLst/>
          </a:prstGeom>
          <a:solidFill>
            <a:srgbClr val="E1E6EB"/>
          </a:solidFill>
          <a:ln w="12700">
            <a:solidFill>
              <a:srgbClr val="E1E6EB"/>
            </a:solidFill>
            <a:prstDash val="solid"/>
          </a:ln>
        </p:spPr>
      </p:sp>
      <p:sp>
        <p:nvSpPr>
          <p:cNvPr id="28" name="Shape 26"/>
          <p:cNvSpPr/>
          <p:nvPr/>
        </p:nvSpPr>
        <p:spPr>
          <a:xfrm>
            <a:off x="7013448" y="2079829"/>
            <a:ext cx="9144" cy="662509"/>
          </a:xfrm>
          <a:prstGeom prst="rect">
            <a:avLst/>
          </a:prstGeom>
          <a:solidFill>
            <a:srgbClr val="E1E6EB"/>
          </a:solidFill>
          <a:ln w="12700">
            <a:solidFill>
              <a:srgbClr val="E1E6EB"/>
            </a:solidFill>
            <a:prstDash val="solid"/>
          </a:ln>
        </p:spPr>
      </p:sp>
      <p:sp>
        <p:nvSpPr>
          <p:cNvPr id="29" name="Text 27"/>
          <p:cNvSpPr txBox="1"/>
          <p:nvPr/>
        </p:nvSpPr>
        <p:spPr>
          <a:xfrm>
            <a:off x="5824728" y="2171269"/>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0–4</a:t>
            </a:r>
            <a:endParaRPr lang="en-US" sz="1150" dirty="0"/>
          </a:p>
        </p:txBody>
      </p:sp>
      <p:sp>
        <p:nvSpPr>
          <p:cNvPr id="30" name="Text 28"/>
          <p:cNvSpPr txBox="1"/>
          <p:nvPr/>
        </p:nvSpPr>
        <p:spPr>
          <a:xfrm>
            <a:off x="7159752" y="2171269"/>
            <a:ext cx="4489704" cy="525349"/>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Spaningen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håller upp bubblorna på pinne och berättar om sitt spanaruppdrag, utan att säga några namn.</a:t>
            </a:r>
            <a:endParaRPr lang="en-US" sz="1275" dirty="0"/>
          </a:p>
        </p:txBody>
      </p:sp>
      <p:sp>
        <p:nvSpPr>
          <p:cNvPr id="31" name="Shape 29"/>
          <p:cNvSpPr/>
          <p:nvPr/>
        </p:nvSpPr>
        <p:spPr>
          <a:xfrm>
            <a:off x="5687568" y="2742338"/>
            <a:ext cx="1325880" cy="812996"/>
          </a:xfrm>
          <a:prstGeom prst="rect">
            <a:avLst/>
          </a:prstGeom>
          <a:solidFill>
            <a:srgbClr val="F3F6FA"/>
          </a:solidFill>
          <a:ln w="12700">
            <a:solidFill>
              <a:srgbClr val="F3F6FA"/>
            </a:solidFill>
            <a:prstDash val="solid"/>
          </a:ln>
        </p:spPr>
      </p:sp>
      <p:sp>
        <p:nvSpPr>
          <p:cNvPr id="32" name="Shape 30"/>
          <p:cNvSpPr/>
          <p:nvPr/>
        </p:nvSpPr>
        <p:spPr>
          <a:xfrm>
            <a:off x="5687568" y="2742338"/>
            <a:ext cx="6089904" cy="9144"/>
          </a:xfrm>
          <a:prstGeom prst="rect">
            <a:avLst/>
          </a:prstGeom>
          <a:solidFill>
            <a:srgbClr val="E1E6EB"/>
          </a:solidFill>
          <a:ln w="12700">
            <a:solidFill>
              <a:srgbClr val="E1E6EB"/>
            </a:solidFill>
            <a:prstDash val="solid"/>
          </a:ln>
        </p:spPr>
      </p:sp>
      <p:sp>
        <p:nvSpPr>
          <p:cNvPr id="33" name="Shape 31"/>
          <p:cNvSpPr/>
          <p:nvPr/>
        </p:nvSpPr>
        <p:spPr>
          <a:xfrm>
            <a:off x="7013448" y="2742338"/>
            <a:ext cx="9144" cy="812996"/>
          </a:xfrm>
          <a:prstGeom prst="rect">
            <a:avLst/>
          </a:prstGeom>
          <a:solidFill>
            <a:srgbClr val="E1E6EB"/>
          </a:solidFill>
          <a:ln w="12700">
            <a:solidFill>
              <a:srgbClr val="E1E6EB"/>
            </a:solidFill>
            <a:prstDash val="solid"/>
          </a:ln>
        </p:spPr>
      </p:sp>
      <p:sp>
        <p:nvSpPr>
          <p:cNvPr id="34" name="Text 32"/>
          <p:cNvSpPr txBox="1"/>
          <p:nvPr/>
        </p:nvSpPr>
        <p:spPr>
          <a:xfrm>
            <a:off x="5824728" y="2833778"/>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4–11</a:t>
            </a:r>
            <a:endParaRPr lang="en-US" sz="1150" dirty="0"/>
          </a:p>
        </p:txBody>
      </p:sp>
      <p:sp>
        <p:nvSpPr>
          <p:cNvPr id="35" name="Text 33"/>
          <p:cNvSpPr txBox="1"/>
          <p:nvPr/>
        </p:nvSpPr>
        <p:spPr>
          <a:xfrm>
            <a:off x="7159752" y="2833778"/>
            <a:ext cx="4489704" cy="675836"/>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Spola tillbaka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Säg att det går snett och spola tillbaka till ruta 1. Stanna innan Elias lägger ut bilden, och visa sedan en ruta i taget. ”Vad händer nu, tror du?”</a:t>
            </a:r>
            <a:endParaRPr lang="en-US" sz="1275" dirty="0"/>
          </a:p>
        </p:txBody>
      </p:sp>
      <p:sp>
        <p:nvSpPr>
          <p:cNvPr id="36" name="Shape 34"/>
          <p:cNvSpPr/>
          <p:nvPr/>
        </p:nvSpPr>
        <p:spPr>
          <a:xfrm>
            <a:off x="5687568" y="3555334"/>
            <a:ext cx="1325880" cy="812996"/>
          </a:xfrm>
          <a:prstGeom prst="rect">
            <a:avLst/>
          </a:prstGeom>
          <a:solidFill>
            <a:srgbClr val="F3F6FA"/>
          </a:solidFill>
          <a:ln w="12700">
            <a:solidFill>
              <a:srgbClr val="F3F6FA"/>
            </a:solidFill>
            <a:prstDash val="solid"/>
          </a:ln>
        </p:spPr>
      </p:sp>
      <p:sp>
        <p:nvSpPr>
          <p:cNvPr id="37" name="Shape 35"/>
          <p:cNvSpPr/>
          <p:nvPr/>
        </p:nvSpPr>
        <p:spPr>
          <a:xfrm>
            <a:off x="5687568" y="3555334"/>
            <a:ext cx="6089904" cy="9144"/>
          </a:xfrm>
          <a:prstGeom prst="rect">
            <a:avLst/>
          </a:prstGeom>
          <a:solidFill>
            <a:srgbClr val="E1E6EB"/>
          </a:solidFill>
          <a:ln w="12700">
            <a:solidFill>
              <a:srgbClr val="E1E6EB"/>
            </a:solidFill>
            <a:prstDash val="solid"/>
          </a:ln>
        </p:spPr>
      </p:sp>
      <p:sp>
        <p:nvSpPr>
          <p:cNvPr id="38" name="Shape 36"/>
          <p:cNvSpPr/>
          <p:nvPr/>
        </p:nvSpPr>
        <p:spPr>
          <a:xfrm>
            <a:off x="7013448" y="3555334"/>
            <a:ext cx="9144" cy="812996"/>
          </a:xfrm>
          <a:prstGeom prst="rect">
            <a:avLst/>
          </a:prstGeom>
          <a:solidFill>
            <a:srgbClr val="E1E6EB"/>
          </a:solidFill>
          <a:ln w="12700">
            <a:solidFill>
              <a:srgbClr val="E1E6EB"/>
            </a:solidFill>
            <a:prstDash val="solid"/>
          </a:ln>
        </p:spPr>
      </p:sp>
      <p:sp>
        <p:nvSpPr>
          <p:cNvPr id="39" name="Text 37"/>
          <p:cNvSpPr txBox="1"/>
          <p:nvPr/>
        </p:nvSpPr>
        <p:spPr>
          <a:xfrm>
            <a:off x="5824728" y="3646774"/>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11–17</a:t>
            </a:r>
            <a:endParaRPr lang="en-US" sz="1150" dirty="0"/>
          </a:p>
        </p:txBody>
      </p:sp>
      <p:sp>
        <p:nvSpPr>
          <p:cNvPr id="40" name="Text 38"/>
          <p:cNvSpPr txBox="1"/>
          <p:nvPr/>
        </p:nvSpPr>
        <p:spPr>
          <a:xfrm>
            <a:off x="7159752" y="3646774"/>
            <a:ext cx="4489704" cy="675836"/>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Tankarna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är en av personerna eller detektiv. Eleven skriver personens tanke på en lös bubbla. Sedan byter eleverna person. ”Vad ser du som får dig att säga det?”</a:t>
            </a:r>
            <a:endParaRPr lang="en-US" sz="1275" dirty="0"/>
          </a:p>
        </p:txBody>
      </p:sp>
      <p:sp>
        <p:nvSpPr>
          <p:cNvPr id="41" name="Shape 39"/>
          <p:cNvSpPr/>
          <p:nvPr/>
        </p:nvSpPr>
        <p:spPr>
          <a:xfrm>
            <a:off x="5687568" y="4368331"/>
            <a:ext cx="1325880" cy="812996"/>
          </a:xfrm>
          <a:prstGeom prst="rect">
            <a:avLst/>
          </a:prstGeom>
          <a:solidFill>
            <a:srgbClr val="F3F6FA"/>
          </a:solidFill>
          <a:ln w="12700">
            <a:solidFill>
              <a:srgbClr val="F3F6FA"/>
            </a:solidFill>
            <a:prstDash val="solid"/>
          </a:ln>
        </p:spPr>
      </p:sp>
      <p:sp>
        <p:nvSpPr>
          <p:cNvPr id="42" name="Shape 40"/>
          <p:cNvSpPr/>
          <p:nvPr/>
        </p:nvSpPr>
        <p:spPr>
          <a:xfrm>
            <a:off x="5687568" y="4368331"/>
            <a:ext cx="6089904" cy="9144"/>
          </a:xfrm>
          <a:prstGeom prst="rect">
            <a:avLst/>
          </a:prstGeom>
          <a:solidFill>
            <a:srgbClr val="E1E6EB"/>
          </a:solidFill>
          <a:ln w="12700">
            <a:solidFill>
              <a:srgbClr val="E1E6EB"/>
            </a:solidFill>
            <a:prstDash val="solid"/>
          </a:ln>
        </p:spPr>
      </p:sp>
      <p:sp>
        <p:nvSpPr>
          <p:cNvPr id="43" name="Shape 41"/>
          <p:cNvSpPr/>
          <p:nvPr/>
        </p:nvSpPr>
        <p:spPr>
          <a:xfrm>
            <a:off x="7013448" y="4368331"/>
            <a:ext cx="9144" cy="812996"/>
          </a:xfrm>
          <a:prstGeom prst="rect">
            <a:avLst/>
          </a:prstGeom>
          <a:solidFill>
            <a:srgbClr val="E1E6EB"/>
          </a:solidFill>
          <a:ln w="12700">
            <a:solidFill>
              <a:srgbClr val="E1E6EB"/>
            </a:solidFill>
            <a:prstDash val="solid"/>
          </a:ln>
        </p:spPr>
      </p:sp>
      <p:sp>
        <p:nvSpPr>
          <p:cNvPr id="44" name="Text 42"/>
          <p:cNvSpPr txBox="1"/>
          <p:nvPr/>
        </p:nvSpPr>
        <p:spPr>
          <a:xfrm>
            <a:off x="5824728" y="4459771"/>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17–21</a:t>
            </a:r>
            <a:endParaRPr lang="en-US" sz="1150" dirty="0"/>
          </a:p>
        </p:txBody>
      </p:sp>
      <p:sp>
        <p:nvSpPr>
          <p:cNvPr id="45" name="Text 43"/>
          <p:cNvSpPr txBox="1"/>
          <p:nvPr/>
        </p:nvSpPr>
        <p:spPr>
          <a:xfrm>
            <a:off x="7159752" y="4459771"/>
            <a:ext cx="4489704" cy="675836"/>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Ovanifrån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En elev berättar hela serien. Säg det gruppen inte vet än, och fråga i vilken ruta Elias hade behövt tänka och göra annorlunda.</a:t>
            </a:r>
            <a:endParaRPr lang="en-US" sz="1275" dirty="0"/>
          </a:p>
        </p:txBody>
      </p:sp>
      <p:sp>
        <p:nvSpPr>
          <p:cNvPr id="46" name="Shape 44"/>
          <p:cNvSpPr/>
          <p:nvPr/>
        </p:nvSpPr>
        <p:spPr>
          <a:xfrm>
            <a:off x="5687568" y="5181327"/>
            <a:ext cx="1325880" cy="812996"/>
          </a:xfrm>
          <a:prstGeom prst="rect">
            <a:avLst/>
          </a:prstGeom>
          <a:solidFill>
            <a:srgbClr val="F3F6FA"/>
          </a:solidFill>
          <a:ln w="12700">
            <a:solidFill>
              <a:srgbClr val="F3F6FA"/>
            </a:solidFill>
            <a:prstDash val="solid"/>
          </a:ln>
        </p:spPr>
      </p:sp>
      <p:sp>
        <p:nvSpPr>
          <p:cNvPr id="47" name="Shape 45"/>
          <p:cNvSpPr/>
          <p:nvPr/>
        </p:nvSpPr>
        <p:spPr>
          <a:xfrm>
            <a:off x="5687568" y="5181327"/>
            <a:ext cx="6089904" cy="9144"/>
          </a:xfrm>
          <a:prstGeom prst="rect">
            <a:avLst/>
          </a:prstGeom>
          <a:solidFill>
            <a:srgbClr val="E1E6EB"/>
          </a:solidFill>
          <a:ln w="12700">
            <a:solidFill>
              <a:srgbClr val="E1E6EB"/>
            </a:solidFill>
            <a:prstDash val="solid"/>
          </a:ln>
        </p:spPr>
      </p:sp>
      <p:sp>
        <p:nvSpPr>
          <p:cNvPr id="48" name="Shape 46"/>
          <p:cNvSpPr/>
          <p:nvPr/>
        </p:nvSpPr>
        <p:spPr>
          <a:xfrm>
            <a:off x="7013448" y="5181327"/>
            <a:ext cx="9144" cy="812996"/>
          </a:xfrm>
          <a:prstGeom prst="rect">
            <a:avLst/>
          </a:prstGeom>
          <a:solidFill>
            <a:srgbClr val="E1E6EB"/>
          </a:solidFill>
          <a:ln w="12700">
            <a:solidFill>
              <a:srgbClr val="E1E6EB"/>
            </a:solidFill>
            <a:prstDash val="solid"/>
          </a:ln>
        </p:spPr>
      </p:sp>
      <p:sp>
        <p:nvSpPr>
          <p:cNvPr id="49" name="Text 47"/>
          <p:cNvSpPr txBox="1"/>
          <p:nvPr/>
        </p:nvSpPr>
        <p:spPr>
          <a:xfrm>
            <a:off x="5824728" y="527276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21–27</a:t>
            </a:r>
            <a:endParaRPr lang="en-US" sz="1150" dirty="0"/>
          </a:p>
        </p:txBody>
      </p:sp>
      <p:sp>
        <p:nvSpPr>
          <p:cNvPr id="50" name="Text 48"/>
          <p:cNvSpPr txBox="1"/>
          <p:nvPr/>
        </p:nvSpPr>
        <p:spPr>
          <a:xfrm>
            <a:off x="7159752" y="5272767"/>
            <a:ext cx="4489704" cy="675836"/>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Nästa gång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Utgå från den rutan och fråga ”Hur kan det bli i stället?” Var och en ritar, och två elever spelar upp en av teckningarna.</a:t>
            </a:r>
            <a:endParaRPr lang="en-US" sz="1275" dirty="0"/>
          </a:p>
        </p:txBody>
      </p:sp>
      <p:sp>
        <p:nvSpPr>
          <p:cNvPr id="51" name="Shape 49"/>
          <p:cNvSpPr/>
          <p:nvPr/>
        </p:nvSpPr>
        <p:spPr>
          <a:xfrm>
            <a:off x="5687568" y="5994323"/>
            <a:ext cx="1325880" cy="662509"/>
          </a:xfrm>
          <a:prstGeom prst="rect">
            <a:avLst/>
          </a:prstGeom>
          <a:solidFill>
            <a:srgbClr val="F3F6FA"/>
          </a:solidFill>
          <a:ln w="12700">
            <a:solidFill>
              <a:srgbClr val="F3F6FA"/>
            </a:solidFill>
            <a:prstDash val="solid"/>
          </a:ln>
        </p:spPr>
      </p:sp>
      <p:sp>
        <p:nvSpPr>
          <p:cNvPr id="52" name="Shape 50"/>
          <p:cNvSpPr/>
          <p:nvPr/>
        </p:nvSpPr>
        <p:spPr>
          <a:xfrm>
            <a:off x="5687568" y="5994323"/>
            <a:ext cx="6089904" cy="9144"/>
          </a:xfrm>
          <a:prstGeom prst="rect">
            <a:avLst/>
          </a:prstGeom>
          <a:solidFill>
            <a:srgbClr val="E1E6EB"/>
          </a:solidFill>
          <a:ln w="12700">
            <a:solidFill>
              <a:srgbClr val="E1E6EB"/>
            </a:solidFill>
            <a:prstDash val="solid"/>
          </a:ln>
        </p:spPr>
      </p:sp>
      <p:sp>
        <p:nvSpPr>
          <p:cNvPr id="53" name="Shape 51"/>
          <p:cNvSpPr/>
          <p:nvPr/>
        </p:nvSpPr>
        <p:spPr>
          <a:xfrm>
            <a:off x="7013448" y="5994323"/>
            <a:ext cx="9144" cy="662509"/>
          </a:xfrm>
          <a:prstGeom prst="rect">
            <a:avLst/>
          </a:prstGeom>
          <a:solidFill>
            <a:srgbClr val="E1E6EB"/>
          </a:solidFill>
          <a:ln w="12700">
            <a:solidFill>
              <a:srgbClr val="E1E6EB"/>
            </a:solidFill>
            <a:prstDash val="solid"/>
          </a:ln>
        </p:spPr>
      </p:sp>
      <p:sp>
        <p:nvSpPr>
          <p:cNvPr id="54" name="Text 52"/>
          <p:cNvSpPr txBox="1"/>
          <p:nvPr/>
        </p:nvSpPr>
        <p:spPr>
          <a:xfrm>
            <a:off x="5824728" y="6085763"/>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27–30</a:t>
            </a:r>
            <a:endParaRPr lang="en-US" sz="1150" dirty="0"/>
          </a:p>
        </p:txBody>
      </p:sp>
      <p:sp>
        <p:nvSpPr>
          <p:cNvPr id="55" name="Text 53"/>
          <p:cNvSpPr txBox="1"/>
          <p:nvPr/>
        </p:nvSpPr>
        <p:spPr>
          <a:xfrm>
            <a:off x="7159752" y="6085763"/>
            <a:ext cx="4489704" cy="525349"/>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6 · Med mig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säger vad hen tar med sig. Skriv tumregeln på gruppens blad och dela ut spanarbladen.</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niclasfohlin.se/stodundervisning/seriesamtal/lathund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Samtalet, pass 1 och en egen serie</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DITT KORT UNDER PASSET</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SAMTALSTEKNIKERNA</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Teknik</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Så låter det</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Spegla</a:t>
            </a:r>
            <a:endParaRPr lang="en-US" sz="1100" dirty="0"/>
          </a:p>
        </p:txBody>
      </p:sp>
      <p:sp>
        <p:nvSpPr>
          <p:cNvPr id="16" name="Shape 14"/>
          <p:cNvSpPr/>
          <p:nvPr/>
        </p:nvSpPr>
        <p:spPr>
          <a:xfrm>
            <a:off x="2114245" y="1709928"/>
            <a:ext cx="9144" cy="284353"/>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”Du tänker att han ville vara elak.”</a:t>
            </a:r>
            <a:endParaRPr lang="en-US" sz="1100" dirty="0"/>
          </a:p>
        </p:txBody>
      </p:sp>
      <p:sp>
        <p:nvSpPr>
          <p:cNvPr id="18" name="Shape 16"/>
          <p:cNvSpPr/>
          <p:nvPr/>
        </p:nvSpPr>
        <p:spPr>
          <a:xfrm>
            <a:off x="192024" y="1994281"/>
            <a:ext cx="5766664" cy="284353"/>
          </a:xfrm>
          <a:prstGeom prst="rect">
            <a:avLst/>
          </a:prstGeom>
          <a:solidFill>
            <a:srgbClr val="F8FAFC"/>
          </a:solidFill>
          <a:ln w="12700">
            <a:solidFill>
              <a:srgbClr val="F8FAFC"/>
            </a:solidFill>
            <a:prstDash val="solid"/>
          </a:ln>
        </p:spPr>
      </p:sp>
      <p:sp>
        <p:nvSpPr>
          <p:cNvPr id="19" name="Shape 17"/>
          <p:cNvSpPr/>
          <p:nvPr/>
        </p:nvSpPr>
        <p:spPr>
          <a:xfrm>
            <a:off x="192024" y="1994281"/>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049145"/>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Fråga vad hen ser</a:t>
            </a:r>
            <a:endParaRPr lang="en-US" sz="1100" dirty="0"/>
          </a:p>
        </p:txBody>
      </p:sp>
      <p:sp>
        <p:nvSpPr>
          <p:cNvPr id="21" name="Shape 19"/>
          <p:cNvSpPr/>
          <p:nvPr/>
        </p:nvSpPr>
        <p:spPr>
          <a:xfrm>
            <a:off x="2114245" y="1994281"/>
            <a:ext cx="9144" cy="284353"/>
          </a:xfrm>
          <a:prstGeom prst="rect">
            <a:avLst/>
          </a:prstGeom>
          <a:solidFill>
            <a:srgbClr val="E1E6EB"/>
          </a:solidFill>
          <a:ln w="12700">
            <a:solidFill>
              <a:srgbClr val="E1E6EB"/>
            </a:solidFill>
            <a:prstDash val="solid"/>
          </a:ln>
        </p:spPr>
      </p:sp>
      <p:sp>
        <p:nvSpPr>
          <p:cNvPr id="22" name="Text 20"/>
          <p:cNvSpPr txBox="1"/>
          <p:nvPr/>
        </p:nvSpPr>
        <p:spPr>
          <a:xfrm>
            <a:off x="2187397" y="2049145"/>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ser du som får dig att säga det?”</a:t>
            </a:r>
            <a:endParaRPr lang="en-US" sz="1100" dirty="0"/>
          </a:p>
        </p:txBody>
      </p:sp>
      <p:sp>
        <p:nvSpPr>
          <p:cNvPr id="23" name="Shape 21"/>
          <p:cNvSpPr/>
          <p:nvPr/>
        </p:nvSpPr>
        <p:spPr>
          <a:xfrm>
            <a:off x="192024" y="227863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333498"/>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Pröva en tanke till</a:t>
            </a:r>
            <a:endParaRPr lang="en-US" sz="1100" dirty="0"/>
          </a:p>
        </p:txBody>
      </p:sp>
      <p:sp>
        <p:nvSpPr>
          <p:cNvPr id="25" name="Shape 23"/>
          <p:cNvSpPr/>
          <p:nvPr/>
        </p:nvSpPr>
        <p:spPr>
          <a:xfrm>
            <a:off x="2114245" y="2278634"/>
            <a:ext cx="9144" cy="284353"/>
          </a:xfrm>
          <a:prstGeom prst="rect">
            <a:avLst/>
          </a:prstGeom>
          <a:solidFill>
            <a:srgbClr val="E1E6EB"/>
          </a:solidFill>
          <a:ln w="12700">
            <a:solidFill>
              <a:srgbClr val="E1E6EB"/>
            </a:solidFill>
            <a:prstDash val="solid"/>
          </a:ln>
        </p:spPr>
      </p:sp>
      <p:sp>
        <p:nvSpPr>
          <p:cNvPr id="26" name="Text 24"/>
          <p:cNvSpPr txBox="1"/>
          <p:nvPr/>
        </p:nvSpPr>
        <p:spPr>
          <a:xfrm>
            <a:off x="2187397" y="2333498"/>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”Kan hen ha tänkt något annat?”</a:t>
            </a:r>
            <a:endParaRPr lang="en-US" sz="1100" dirty="0"/>
          </a:p>
        </p:txBody>
      </p:sp>
      <p:sp>
        <p:nvSpPr>
          <p:cNvPr id="27" name="Shape 25"/>
          <p:cNvSpPr/>
          <p:nvPr/>
        </p:nvSpPr>
        <p:spPr>
          <a:xfrm>
            <a:off x="192024" y="2562987"/>
            <a:ext cx="5766664" cy="284353"/>
          </a:xfrm>
          <a:prstGeom prst="rect">
            <a:avLst/>
          </a:prstGeom>
          <a:solidFill>
            <a:srgbClr val="F8FAFC"/>
          </a:solidFill>
          <a:ln w="12700">
            <a:solidFill>
              <a:srgbClr val="F8FAFC"/>
            </a:solidFill>
            <a:prstDash val="solid"/>
          </a:ln>
        </p:spPr>
      </p:sp>
      <p:sp>
        <p:nvSpPr>
          <p:cNvPr id="28" name="Shape 26"/>
          <p:cNvSpPr/>
          <p:nvPr/>
        </p:nvSpPr>
        <p:spPr>
          <a:xfrm>
            <a:off x="192024" y="256298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617851"/>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Undra högt</a:t>
            </a:r>
            <a:endParaRPr lang="en-US" sz="1100" dirty="0"/>
          </a:p>
        </p:txBody>
      </p:sp>
      <p:sp>
        <p:nvSpPr>
          <p:cNvPr id="30" name="Shape 28"/>
          <p:cNvSpPr/>
          <p:nvPr/>
        </p:nvSpPr>
        <p:spPr>
          <a:xfrm>
            <a:off x="2114245" y="2562987"/>
            <a:ext cx="9144" cy="284353"/>
          </a:xfrm>
          <a:prstGeom prst="rect">
            <a:avLst/>
          </a:prstGeom>
          <a:solidFill>
            <a:srgbClr val="E1E6EB"/>
          </a:solidFill>
          <a:ln w="12700">
            <a:solidFill>
              <a:srgbClr val="E1E6EB"/>
            </a:solidFill>
            <a:prstDash val="solid"/>
          </a:ln>
        </p:spPr>
      </p:sp>
      <p:sp>
        <p:nvSpPr>
          <p:cNvPr id="31" name="Text 29"/>
          <p:cNvSpPr txBox="1"/>
          <p:nvPr/>
        </p:nvSpPr>
        <p:spPr>
          <a:xfrm>
            <a:off x="2187397" y="2617851"/>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”Jag undrar vad Nora tänker.”</a:t>
            </a:r>
            <a:endParaRPr lang="en-US" sz="1100" dirty="0"/>
          </a:p>
        </p:txBody>
      </p:sp>
      <p:sp>
        <p:nvSpPr>
          <p:cNvPr id="32" name="Shape 30"/>
          <p:cNvSpPr/>
          <p:nvPr/>
        </p:nvSpPr>
        <p:spPr>
          <a:xfrm>
            <a:off x="192024" y="2847340"/>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2902204"/>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Tänk själv först</a:t>
            </a:r>
            <a:endParaRPr lang="en-US" sz="1100" dirty="0"/>
          </a:p>
        </p:txBody>
      </p:sp>
      <p:sp>
        <p:nvSpPr>
          <p:cNvPr id="34" name="Shape 32"/>
          <p:cNvSpPr/>
          <p:nvPr/>
        </p:nvSpPr>
        <p:spPr>
          <a:xfrm>
            <a:off x="2114245" y="2847340"/>
            <a:ext cx="9144" cy="284353"/>
          </a:xfrm>
          <a:prstGeom prst="rect">
            <a:avLst/>
          </a:prstGeom>
          <a:solidFill>
            <a:srgbClr val="E1E6EB"/>
          </a:solidFill>
          <a:ln w="12700">
            <a:solidFill>
              <a:srgbClr val="E1E6EB"/>
            </a:solidFill>
            <a:prstDash val="solid"/>
          </a:ln>
        </p:spPr>
      </p:sp>
      <p:sp>
        <p:nvSpPr>
          <p:cNvPr id="35" name="Text 33"/>
          <p:cNvSpPr txBox="1"/>
          <p:nvPr/>
        </p:nvSpPr>
        <p:spPr>
          <a:xfrm>
            <a:off x="2187397" y="2902204"/>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”Visa tummen när du har en tanke.”</a:t>
            </a:r>
            <a:endParaRPr lang="en-US" sz="1100" dirty="0"/>
          </a:p>
        </p:txBody>
      </p:sp>
      <p:sp>
        <p:nvSpPr>
          <p:cNvPr id="36" name="Shape 34"/>
          <p:cNvSpPr/>
          <p:nvPr/>
        </p:nvSpPr>
        <p:spPr>
          <a:xfrm>
            <a:off x="192024" y="3131693"/>
            <a:ext cx="5766664" cy="284353"/>
          </a:xfrm>
          <a:prstGeom prst="rect">
            <a:avLst/>
          </a:prstGeom>
          <a:solidFill>
            <a:srgbClr val="F8FAFC"/>
          </a:solidFill>
          <a:ln w="12700">
            <a:solidFill>
              <a:srgbClr val="F8FAFC"/>
            </a:solidFill>
            <a:prstDash val="solid"/>
          </a:ln>
        </p:spPr>
      </p:sp>
      <p:sp>
        <p:nvSpPr>
          <p:cNvPr id="37" name="Shape 35"/>
          <p:cNvSpPr/>
          <p:nvPr/>
        </p:nvSpPr>
        <p:spPr>
          <a:xfrm>
            <a:off x="192024" y="31316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186557"/>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Skicka frågan vidare</a:t>
            </a:r>
            <a:endParaRPr lang="en-US" sz="1100" dirty="0"/>
          </a:p>
        </p:txBody>
      </p:sp>
      <p:sp>
        <p:nvSpPr>
          <p:cNvPr id="39" name="Shape 37"/>
          <p:cNvSpPr/>
          <p:nvPr/>
        </p:nvSpPr>
        <p:spPr>
          <a:xfrm>
            <a:off x="2114245" y="3131693"/>
            <a:ext cx="9144" cy="284353"/>
          </a:xfrm>
          <a:prstGeom prst="rect">
            <a:avLst/>
          </a:prstGeom>
          <a:solidFill>
            <a:srgbClr val="E1E6EB"/>
          </a:solidFill>
          <a:ln w="12700">
            <a:solidFill>
              <a:srgbClr val="E1E6EB"/>
            </a:solidFill>
            <a:prstDash val="solid"/>
          </a:ln>
        </p:spPr>
      </p:sp>
      <p:sp>
        <p:nvSpPr>
          <p:cNvPr id="40" name="Text 38"/>
          <p:cNvSpPr txBox="1"/>
          <p:nvPr/>
        </p:nvSpPr>
        <p:spPr>
          <a:xfrm>
            <a:off x="2187397" y="3186557"/>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”Vera, vad säger du om det?”</a:t>
            </a:r>
            <a:endParaRPr lang="en-US" sz="1100" dirty="0"/>
          </a:p>
        </p:txBody>
      </p:sp>
      <p:sp>
        <p:nvSpPr>
          <p:cNvPr id="41" name="Shape 39"/>
          <p:cNvSpPr/>
          <p:nvPr/>
        </p:nvSpPr>
        <p:spPr>
          <a:xfrm>
            <a:off x="192024" y="3416046"/>
            <a:ext cx="5766664" cy="9144"/>
          </a:xfrm>
          <a:prstGeom prst="rect">
            <a:avLst/>
          </a:prstGeom>
          <a:solidFill>
            <a:srgbClr val="E1E6EB"/>
          </a:solidFill>
          <a:ln w="12700">
            <a:solidFill>
              <a:srgbClr val="E1E6EB"/>
            </a:solidFill>
            <a:prstDash val="solid"/>
          </a:ln>
        </p:spPr>
      </p:sp>
      <p:sp>
        <p:nvSpPr>
          <p:cNvPr id="42" name="Text 40"/>
          <p:cNvSpPr txBox="1"/>
          <p:nvPr/>
        </p:nvSpPr>
        <p:spPr>
          <a:xfrm>
            <a:off x="265176" y="3470910"/>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Knyt ihop</a:t>
            </a:r>
            <a:endParaRPr lang="en-US" sz="1100" dirty="0"/>
          </a:p>
        </p:txBody>
      </p:sp>
      <p:sp>
        <p:nvSpPr>
          <p:cNvPr id="43" name="Shape 41"/>
          <p:cNvSpPr/>
          <p:nvPr/>
        </p:nvSpPr>
        <p:spPr>
          <a:xfrm>
            <a:off x="2114245" y="3416046"/>
            <a:ext cx="9144" cy="284353"/>
          </a:xfrm>
          <a:prstGeom prst="rect">
            <a:avLst/>
          </a:prstGeom>
          <a:solidFill>
            <a:srgbClr val="E1E6EB"/>
          </a:solidFill>
          <a:ln w="12700">
            <a:solidFill>
              <a:srgbClr val="E1E6EB"/>
            </a:solidFill>
            <a:prstDash val="solid"/>
          </a:ln>
        </p:spPr>
      </p:sp>
      <p:sp>
        <p:nvSpPr>
          <p:cNvPr id="44" name="Text 42"/>
          <p:cNvSpPr txBox="1"/>
          <p:nvPr/>
        </p:nvSpPr>
        <p:spPr>
          <a:xfrm>
            <a:off x="2187397" y="3470910"/>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”Ni ser olika på det. Kan båda stämma?”</a:t>
            </a:r>
            <a:endParaRPr lang="en-US" sz="1100" dirty="0"/>
          </a:p>
        </p:txBody>
      </p:sp>
      <p:sp>
        <p:nvSpPr>
          <p:cNvPr id="45" name="Shape 43"/>
          <p:cNvSpPr/>
          <p:nvPr/>
        </p:nvSpPr>
        <p:spPr>
          <a:xfrm>
            <a:off x="192024" y="3700399"/>
            <a:ext cx="5766664" cy="284353"/>
          </a:xfrm>
          <a:prstGeom prst="rect">
            <a:avLst/>
          </a:prstGeom>
          <a:solidFill>
            <a:srgbClr val="F8FAFC"/>
          </a:solidFill>
          <a:ln w="12700">
            <a:solidFill>
              <a:srgbClr val="F8FAFC"/>
            </a:solidFill>
            <a:prstDash val="solid"/>
          </a:ln>
        </p:spPr>
      </p:sp>
      <p:sp>
        <p:nvSpPr>
          <p:cNvPr id="46" name="Shape 44"/>
          <p:cNvSpPr/>
          <p:nvPr/>
        </p:nvSpPr>
        <p:spPr>
          <a:xfrm>
            <a:off x="192024" y="3700399"/>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3755263"/>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Fråga varandra</a:t>
            </a:r>
            <a:endParaRPr lang="en-US" sz="1100" dirty="0"/>
          </a:p>
        </p:txBody>
      </p:sp>
      <p:sp>
        <p:nvSpPr>
          <p:cNvPr id="48" name="Shape 46"/>
          <p:cNvSpPr/>
          <p:nvPr/>
        </p:nvSpPr>
        <p:spPr>
          <a:xfrm>
            <a:off x="2114245" y="3700399"/>
            <a:ext cx="9144" cy="284353"/>
          </a:xfrm>
          <a:prstGeom prst="rect">
            <a:avLst/>
          </a:prstGeom>
          <a:solidFill>
            <a:srgbClr val="E1E6EB"/>
          </a:solidFill>
          <a:ln w="12700">
            <a:solidFill>
              <a:srgbClr val="E1E6EB"/>
            </a:solidFill>
            <a:prstDash val="solid"/>
          </a:ln>
        </p:spPr>
      </p:sp>
      <p:sp>
        <p:nvSpPr>
          <p:cNvPr id="49" name="Text 47"/>
          <p:cNvSpPr txBox="1"/>
          <p:nvPr/>
        </p:nvSpPr>
        <p:spPr>
          <a:xfrm>
            <a:off x="2187397" y="3755263"/>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frågan på kortet och ställ den till Ella.”</a:t>
            </a:r>
            <a:endParaRPr lang="en-US" sz="1100" dirty="0"/>
          </a:p>
        </p:txBody>
      </p:sp>
      <p:sp>
        <p:nvSpPr>
          <p:cNvPr id="50" name="Shape 48"/>
          <p:cNvSpPr/>
          <p:nvPr/>
        </p:nvSpPr>
        <p:spPr>
          <a:xfrm>
            <a:off x="192024" y="1417320"/>
            <a:ext cx="5766664" cy="2567432"/>
          </a:xfrm>
          <a:prstGeom prst="rect">
            <a:avLst/>
          </a:prstGeom>
          <a:ln w="12700">
            <a:solidFill>
              <a:srgbClr val="14202B"/>
            </a:solidFill>
            <a:prstDash val="solid"/>
          </a:ln>
        </p:spPr>
      </p:sp>
      <p:sp>
        <p:nvSpPr>
          <p:cNvPr id="51" name="Text 49"/>
          <p:cNvSpPr txBox="1"/>
          <p:nvPr/>
        </p:nvSpPr>
        <p:spPr>
          <a:xfrm>
            <a:off x="192024" y="4121912"/>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a:t>
            </a:r>
            <a:endParaRPr lang="en-US" sz="1200" dirty="0"/>
          </a:p>
        </p:txBody>
      </p:sp>
      <p:sp>
        <p:nvSpPr>
          <p:cNvPr id="52" name="Text 50"/>
          <p:cNvSpPr txBox="1"/>
          <p:nvPr/>
        </p:nvSpPr>
        <p:spPr>
          <a:xfrm>
            <a:off x="192024" y="4396232"/>
            <a:ext cx="5766664" cy="708660"/>
          </a:xfrm>
          <a:prstGeom prst="rect">
            <a:avLst/>
          </a:prstGeom>
          <a:noFill/>
          <a:ln/>
        </p:spPr>
        <p:txBody>
          <a:bodyPr wrap="square" lIns="0" tIns="0" rIns="0" bIns="0" rtlCol="0" anchor="t"/>
          <a:lstStyle/>
          <a:p>
            <a:pPr algn="l" indent="0" marL="0">
              <a:buNone/>
            </a:pPr>
            <a:r>
              <a:rPr lang="en-US" sz="1200" b="1" i="1" dirty="0">
                <a:solidFill>
                  <a:srgbClr val="14202B"/>
                </a:solidFill>
                <a:latin typeface="Calibri" pitchFamily="34" charset="0"/>
                <a:ea typeface="Calibri" pitchFamily="34" charset="-122"/>
                <a:cs typeface="Calibri" pitchFamily="34" charset="-120"/>
              </a:rPr>
              <a:t>Varför vi ses 0–⁠4</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14202B"/>
                </a:solidFill>
                <a:latin typeface="Calibri" pitchFamily="34" charset="0"/>
                <a:ea typeface="Calibri" pitchFamily="34" charset="-122"/>
                <a:cs typeface="Calibri" pitchFamily="34" charset="-120"/>
              </a:rPr>
              <a:t>Gruppens regler 4–⁠6</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14202B"/>
                </a:solidFill>
                <a:latin typeface="Calibri" pitchFamily="34" charset="0"/>
                <a:ea typeface="Calibri" pitchFamily="34" charset="-122"/>
                <a:cs typeface="Calibri" pitchFamily="34" charset="-120"/>
              </a:rPr>
              <a:t>Tankebubblan 6–⁠11</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14202B"/>
                </a:solidFill>
                <a:latin typeface="Calibri" pitchFamily="34" charset="0"/>
                <a:ea typeface="Calibri" pitchFamily="34" charset="-122"/>
                <a:cs typeface="Calibri" pitchFamily="34" charset="-120"/>
              </a:rPr>
              <a:t>Spola tillbaka 11–⁠16</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14202B"/>
                </a:solidFill>
                <a:latin typeface="Calibri" pitchFamily="34" charset="0"/>
                <a:ea typeface="Calibri" pitchFamily="34" charset="-122"/>
                <a:cs typeface="Calibri" pitchFamily="34" charset="-120"/>
              </a:rPr>
              <a:t>Tankarna 16–⁠21</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14202B"/>
                </a:solidFill>
                <a:latin typeface="Calibri" pitchFamily="34" charset="0"/>
                <a:ea typeface="Calibri" pitchFamily="34" charset="-122"/>
                <a:cs typeface="Calibri" pitchFamily="34" charset="-120"/>
              </a:rPr>
              <a:t>Ovanifrån 21–⁠24</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14202B"/>
                </a:solidFill>
                <a:latin typeface="Calibri" pitchFamily="34" charset="0"/>
                <a:ea typeface="Calibri" pitchFamily="34" charset="-122"/>
                <a:cs typeface="Calibri" pitchFamily="34" charset="-120"/>
              </a:rPr>
              <a:t>Nästa gång 24–⁠27</a:t>
            </a:r>
            <a:pPr algn="l" indent="0" marL="0">
              <a:buNone/>
            </a:pPr>
            <a:r>
              <a:rPr lang="en-US" sz="1200" dirty="0">
                <a:solidFill>
                  <a:srgbClr val="4B5866"/>
                </a:solidFill>
                <a:latin typeface="Calibri" pitchFamily="34" charset="0"/>
                <a:ea typeface="Calibri" pitchFamily="34" charset="-122"/>
                <a:cs typeface="Calibri" pitchFamily="34" charset="-120"/>
              </a:rPr>
              <a:t>  →  </a:t>
            </a:r>
            <a:pPr algn="l" indent="0" marL="0">
              <a:buNone/>
            </a:pPr>
            <a:r>
              <a:rPr lang="en-US" sz="1200" b="1" i="1" dirty="0">
                <a:solidFill>
                  <a:srgbClr val="2E7D32"/>
                </a:solidFill>
                <a:latin typeface="Calibri" pitchFamily="34" charset="0"/>
                <a:ea typeface="Calibri" pitchFamily="34" charset="-122"/>
                <a:cs typeface="Calibri" pitchFamily="34" charset="-120"/>
              </a:rPr>
              <a:t>Med mig 27–⁠30</a:t>
            </a:r>
            <a:endParaRPr lang="en-US" sz="1200" dirty="0"/>
          </a:p>
        </p:txBody>
      </p:sp>
      <p:sp>
        <p:nvSpPr>
          <p:cNvPr id="53" name="Text 51"/>
          <p:cNvSpPr txBox="1"/>
          <p:nvPr/>
        </p:nvSpPr>
        <p:spPr>
          <a:xfrm>
            <a:off x="192024" y="5104892"/>
            <a:ext cx="5766664" cy="274003"/>
          </a:xfrm>
          <a:prstGeom prst="rect">
            <a:avLst/>
          </a:prstGeom>
          <a:noFill/>
          <a:ln/>
        </p:spPr>
        <p:txBody>
          <a:bodyPr wrap="square" lIns="0" tIns="0" rIns="0" bIns="0" rtlCol="0" anchor="t"/>
          <a:lstStyle/>
          <a:p>
            <a:pPr algn="l" indent="0" marL="0">
              <a:buNone/>
            </a:pPr>
            <a:r>
              <a:rPr lang="en-US" sz="1150" i="1" dirty="0">
                <a:solidFill>
                  <a:srgbClr val="8A5A1E"/>
                </a:solidFill>
                <a:latin typeface="Calibri" pitchFamily="34" charset="0"/>
                <a:ea typeface="Calibri" pitchFamily="34" charset="-122"/>
                <a:cs typeface="Calibri" pitchFamily="34" charset="-120"/>
              </a:rPr>
              <a:t>”Jag tänker på något. Vad tänker jag på?”</a:t>
            </a:r>
            <a:endParaRPr lang="en-US" sz="1150" dirty="0"/>
          </a:p>
        </p:txBody>
      </p:sp>
      <p:sp>
        <p:nvSpPr>
          <p:cNvPr id="54" name="Text 52"/>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ETT PASS MED EN EGEN SERIE</a:t>
            </a:r>
            <a:endParaRPr lang="en-US" sz="1200" dirty="0"/>
          </a:p>
        </p:txBody>
      </p:sp>
      <p:sp>
        <p:nvSpPr>
          <p:cNvPr id="55" name="Shape 53"/>
          <p:cNvSpPr/>
          <p:nvPr/>
        </p:nvSpPr>
        <p:spPr>
          <a:xfrm>
            <a:off x="6233008" y="1417320"/>
            <a:ext cx="5766664" cy="292608"/>
          </a:xfrm>
          <a:prstGeom prst="rect">
            <a:avLst/>
          </a:prstGeom>
          <a:solidFill>
            <a:srgbClr val="14202B"/>
          </a:solidFill>
          <a:ln w="12700">
            <a:solidFill>
              <a:srgbClr val="14202B"/>
            </a:solidFill>
            <a:prstDash val="solid"/>
          </a:ln>
        </p:spPr>
      </p:sp>
      <p:sp>
        <p:nvSpPr>
          <p:cNvPr id="56" name="Text 54"/>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a:t>
            </a:r>
            <a:endParaRPr lang="en-US" sz="1050" dirty="0"/>
          </a:p>
        </p:txBody>
      </p:sp>
      <p:sp>
        <p:nvSpPr>
          <p:cNvPr id="57" name="Text 55"/>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Så gör du</a:t>
            </a:r>
            <a:endParaRPr lang="en-US" sz="1050" dirty="0"/>
          </a:p>
        </p:txBody>
      </p:sp>
      <p:sp>
        <p:nvSpPr>
          <p:cNvPr id="58" name="Shape 56"/>
          <p:cNvSpPr/>
          <p:nvPr/>
        </p:nvSpPr>
        <p:spPr>
          <a:xfrm>
            <a:off x="6233008" y="1709928"/>
            <a:ext cx="5766664" cy="9144"/>
          </a:xfrm>
          <a:prstGeom prst="rect">
            <a:avLst/>
          </a:prstGeom>
          <a:solidFill>
            <a:srgbClr val="E1E6EB"/>
          </a:solidFill>
          <a:ln w="12700">
            <a:solidFill>
              <a:srgbClr val="E1E6EB"/>
            </a:solidFill>
            <a:prstDash val="solid"/>
          </a:ln>
        </p:spPr>
      </p:sp>
      <p:sp>
        <p:nvSpPr>
          <p:cNvPr id="59" name="Text 57"/>
          <p:cNvSpPr txBox="1"/>
          <p:nvPr/>
        </p:nvSpPr>
        <p:spPr>
          <a:xfrm>
            <a:off x="6306160" y="176479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Dagen före</a:t>
            </a:r>
            <a:endParaRPr lang="en-US" sz="1100" dirty="0"/>
          </a:p>
        </p:txBody>
      </p:sp>
      <p:sp>
        <p:nvSpPr>
          <p:cNvPr id="60" name="Shape 58"/>
          <p:cNvSpPr/>
          <p:nvPr/>
        </p:nvSpPr>
        <p:spPr>
          <a:xfrm>
            <a:off x="8155229" y="1709928"/>
            <a:ext cx="9144" cy="284353"/>
          </a:xfrm>
          <a:prstGeom prst="rect">
            <a:avLst/>
          </a:prstGeom>
          <a:solidFill>
            <a:srgbClr val="E1E6EB"/>
          </a:solidFill>
          <a:ln w="12700">
            <a:solidFill>
              <a:srgbClr val="E1E6EB"/>
            </a:solidFill>
            <a:prstDash val="solid"/>
          </a:ln>
        </p:spPr>
      </p:sp>
      <p:sp>
        <p:nvSpPr>
          <p:cNvPr id="61" name="Text 59"/>
          <p:cNvSpPr txBox="1"/>
          <p:nvPr/>
        </p:nvSpPr>
        <p:spPr>
          <a:xfrm>
            <a:off x="8228381" y="176479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Pröva händelsen mot de tre kraven.</a:t>
            </a:r>
            <a:endParaRPr lang="en-US" sz="1100" dirty="0"/>
          </a:p>
        </p:txBody>
      </p:sp>
      <p:sp>
        <p:nvSpPr>
          <p:cNvPr id="62" name="Shape 60"/>
          <p:cNvSpPr/>
          <p:nvPr/>
        </p:nvSpPr>
        <p:spPr>
          <a:xfrm>
            <a:off x="6233008" y="1994281"/>
            <a:ext cx="5766664" cy="458978"/>
          </a:xfrm>
          <a:prstGeom prst="rect">
            <a:avLst/>
          </a:prstGeom>
          <a:solidFill>
            <a:srgbClr val="F8FAFC"/>
          </a:solidFill>
          <a:ln w="12700">
            <a:solidFill>
              <a:srgbClr val="F8FAFC"/>
            </a:solidFill>
            <a:prstDash val="solid"/>
          </a:ln>
        </p:spPr>
      </p:sp>
      <p:sp>
        <p:nvSpPr>
          <p:cNvPr id="63" name="Shape 61"/>
          <p:cNvSpPr/>
          <p:nvPr/>
        </p:nvSpPr>
        <p:spPr>
          <a:xfrm>
            <a:off x="6233008" y="1994281"/>
            <a:ext cx="5766664" cy="9144"/>
          </a:xfrm>
          <a:prstGeom prst="rect">
            <a:avLst/>
          </a:prstGeom>
          <a:solidFill>
            <a:srgbClr val="E1E6EB"/>
          </a:solidFill>
          <a:ln w="12700">
            <a:solidFill>
              <a:srgbClr val="E1E6EB"/>
            </a:solidFill>
            <a:prstDash val="solid"/>
          </a:ln>
        </p:spPr>
      </p:sp>
      <p:sp>
        <p:nvSpPr>
          <p:cNvPr id="64" name="Text 62"/>
          <p:cNvSpPr txBox="1"/>
          <p:nvPr/>
        </p:nvSpPr>
        <p:spPr>
          <a:xfrm>
            <a:off x="6306160" y="204914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 Spaningen</a:t>
            </a:r>
            <a:endParaRPr lang="en-US" sz="1100" dirty="0"/>
          </a:p>
        </p:txBody>
      </p:sp>
      <p:sp>
        <p:nvSpPr>
          <p:cNvPr id="65" name="Shape 63"/>
          <p:cNvSpPr/>
          <p:nvPr/>
        </p:nvSpPr>
        <p:spPr>
          <a:xfrm>
            <a:off x="8155229" y="1994281"/>
            <a:ext cx="9144" cy="458978"/>
          </a:xfrm>
          <a:prstGeom prst="rect">
            <a:avLst/>
          </a:prstGeom>
          <a:solidFill>
            <a:srgbClr val="E1E6EB"/>
          </a:solidFill>
          <a:ln w="12700">
            <a:solidFill>
              <a:srgbClr val="E1E6EB"/>
            </a:solidFill>
            <a:prstDash val="solid"/>
          </a:ln>
        </p:spPr>
      </p:sp>
      <p:sp>
        <p:nvSpPr>
          <p:cNvPr id="66" name="Text 64"/>
          <p:cNvSpPr txBox="1"/>
          <p:nvPr/>
        </p:nvSpPr>
        <p:spPr>
          <a:xfrm>
            <a:off x="8228381" y="204914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reglerna och fråga om uppdragen och förra planen.</a:t>
            </a:r>
            <a:endParaRPr lang="en-US" sz="1100" dirty="0"/>
          </a:p>
        </p:txBody>
      </p:sp>
      <p:sp>
        <p:nvSpPr>
          <p:cNvPr id="67" name="Shape 65"/>
          <p:cNvSpPr/>
          <p:nvPr/>
        </p:nvSpPr>
        <p:spPr>
          <a:xfrm>
            <a:off x="6233008" y="2453259"/>
            <a:ext cx="5766664" cy="9144"/>
          </a:xfrm>
          <a:prstGeom prst="rect">
            <a:avLst/>
          </a:prstGeom>
          <a:solidFill>
            <a:srgbClr val="E1E6EB"/>
          </a:solidFill>
          <a:ln w="12700">
            <a:solidFill>
              <a:srgbClr val="E1E6EB"/>
            </a:solidFill>
            <a:prstDash val="solid"/>
          </a:ln>
        </p:spPr>
      </p:sp>
      <p:sp>
        <p:nvSpPr>
          <p:cNvPr id="68" name="Text 66"/>
          <p:cNvSpPr txBox="1"/>
          <p:nvPr/>
        </p:nvSpPr>
        <p:spPr>
          <a:xfrm>
            <a:off x="6306160" y="250812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 Spola tillbaka</a:t>
            </a:r>
            <a:endParaRPr lang="en-US" sz="1100" dirty="0"/>
          </a:p>
        </p:txBody>
      </p:sp>
      <p:sp>
        <p:nvSpPr>
          <p:cNvPr id="69" name="Shape 67"/>
          <p:cNvSpPr/>
          <p:nvPr/>
        </p:nvSpPr>
        <p:spPr>
          <a:xfrm>
            <a:off x="8155229" y="2453259"/>
            <a:ext cx="9144" cy="458978"/>
          </a:xfrm>
          <a:prstGeom prst="rect">
            <a:avLst/>
          </a:prstGeom>
          <a:solidFill>
            <a:srgbClr val="E1E6EB"/>
          </a:solidFill>
          <a:ln w="12700">
            <a:solidFill>
              <a:srgbClr val="E1E6EB"/>
            </a:solidFill>
            <a:prstDash val="solid"/>
          </a:ln>
        </p:spPr>
      </p:sp>
      <p:sp>
        <p:nvSpPr>
          <p:cNvPr id="70" name="Text 68"/>
          <p:cNvSpPr txBox="1"/>
          <p:nvPr/>
        </p:nvSpPr>
        <p:spPr>
          <a:xfrm>
            <a:off x="8228381" y="250812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Låt ägaren berätta kort. Fråga sedan ”Vad gjorde du precis innan?” och rita utan att rätta.</a:t>
            </a:r>
            <a:endParaRPr lang="en-US" sz="1100" dirty="0"/>
          </a:p>
        </p:txBody>
      </p:sp>
      <p:sp>
        <p:nvSpPr>
          <p:cNvPr id="71" name="Shape 69"/>
          <p:cNvSpPr/>
          <p:nvPr/>
        </p:nvSpPr>
        <p:spPr>
          <a:xfrm>
            <a:off x="6233008" y="2912237"/>
            <a:ext cx="5766664" cy="458978"/>
          </a:xfrm>
          <a:prstGeom prst="rect">
            <a:avLst/>
          </a:prstGeom>
          <a:solidFill>
            <a:srgbClr val="F8FAFC"/>
          </a:solidFill>
          <a:ln w="12700">
            <a:solidFill>
              <a:srgbClr val="F8FAFC"/>
            </a:solidFill>
            <a:prstDash val="solid"/>
          </a:ln>
        </p:spPr>
      </p:sp>
      <p:sp>
        <p:nvSpPr>
          <p:cNvPr id="72" name="Shape 70"/>
          <p:cNvSpPr/>
          <p:nvPr/>
        </p:nvSpPr>
        <p:spPr>
          <a:xfrm>
            <a:off x="6233008" y="2912237"/>
            <a:ext cx="5766664" cy="9144"/>
          </a:xfrm>
          <a:prstGeom prst="rect">
            <a:avLst/>
          </a:prstGeom>
          <a:solidFill>
            <a:srgbClr val="E1E6EB"/>
          </a:solidFill>
          <a:ln w="12700">
            <a:solidFill>
              <a:srgbClr val="E1E6EB"/>
            </a:solidFill>
            <a:prstDash val="solid"/>
          </a:ln>
        </p:spPr>
      </p:sp>
      <p:sp>
        <p:nvSpPr>
          <p:cNvPr id="73" name="Text 71"/>
          <p:cNvSpPr txBox="1"/>
          <p:nvPr/>
        </p:nvSpPr>
        <p:spPr>
          <a:xfrm>
            <a:off x="6306160" y="296710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 Tankarna</a:t>
            </a:r>
            <a:endParaRPr lang="en-US" sz="1100" dirty="0"/>
          </a:p>
        </p:txBody>
      </p:sp>
      <p:sp>
        <p:nvSpPr>
          <p:cNvPr id="74" name="Shape 72"/>
          <p:cNvSpPr/>
          <p:nvPr/>
        </p:nvSpPr>
        <p:spPr>
          <a:xfrm>
            <a:off x="8155229" y="2912237"/>
            <a:ext cx="9144" cy="458978"/>
          </a:xfrm>
          <a:prstGeom prst="rect">
            <a:avLst/>
          </a:prstGeom>
          <a:solidFill>
            <a:srgbClr val="E1E6EB"/>
          </a:solidFill>
          <a:ln w="12700">
            <a:solidFill>
              <a:srgbClr val="E1E6EB"/>
            </a:solidFill>
            <a:prstDash val="solid"/>
          </a:ln>
        </p:spPr>
      </p:sp>
      <p:sp>
        <p:nvSpPr>
          <p:cNvPr id="75" name="Text 73"/>
          <p:cNvSpPr txBox="1"/>
          <p:nvPr/>
        </p:nvSpPr>
        <p:spPr>
          <a:xfrm>
            <a:off x="8228381" y="296710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Rita ägarens tankebubblor. Gruppen undrar vad den andra tänkte, och ägaren väljer.</a:t>
            </a:r>
            <a:endParaRPr lang="en-US" sz="1100" dirty="0"/>
          </a:p>
        </p:txBody>
      </p:sp>
      <p:sp>
        <p:nvSpPr>
          <p:cNvPr id="76" name="Shape 74"/>
          <p:cNvSpPr/>
          <p:nvPr/>
        </p:nvSpPr>
        <p:spPr>
          <a:xfrm>
            <a:off x="6233008" y="3371215"/>
            <a:ext cx="5766664" cy="9144"/>
          </a:xfrm>
          <a:prstGeom prst="rect">
            <a:avLst/>
          </a:prstGeom>
          <a:solidFill>
            <a:srgbClr val="E1E6EB"/>
          </a:solidFill>
          <a:ln w="12700">
            <a:solidFill>
              <a:srgbClr val="E1E6EB"/>
            </a:solidFill>
            <a:prstDash val="solid"/>
          </a:ln>
        </p:spPr>
      </p:sp>
      <p:sp>
        <p:nvSpPr>
          <p:cNvPr id="77" name="Text 75"/>
          <p:cNvSpPr txBox="1"/>
          <p:nvPr/>
        </p:nvSpPr>
        <p:spPr>
          <a:xfrm>
            <a:off x="6306160" y="342607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 Ovanifrån</a:t>
            </a:r>
            <a:endParaRPr lang="en-US" sz="1100" dirty="0"/>
          </a:p>
        </p:txBody>
      </p:sp>
      <p:sp>
        <p:nvSpPr>
          <p:cNvPr id="78" name="Shape 76"/>
          <p:cNvSpPr/>
          <p:nvPr/>
        </p:nvSpPr>
        <p:spPr>
          <a:xfrm>
            <a:off x="8155229" y="3371215"/>
            <a:ext cx="9144" cy="458978"/>
          </a:xfrm>
          <a:prstGeom prst="rect">
            <a:avLst/>
          </a:prstGeom>
          <a:solidFill>
            <a:srgbClr val="E1E6EB"/>
          </a:solidFill>
          <a:ln w="12700">
            <a:solidFill>
              <a:srgbClr val="E1E6EB"/>
            </a:solidFill>
            <a:prstDash val="solid"/>
          </a:ln>
        </p:spPr>
      </p:sp>
      <p:sp>
        <p:nvSpPr>
          <p:cNvPr id="79" name="Text 77"/>
          <p:cNvSpPr txBox="1"/>
          <p:nvPr/>
        </p:nvSpPr>
        <p:spPr>
          <a:xfrm>
            <a:off x="8228381" y="342607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Fråga ”Vad gjorde du som hen märkte? I vilken ruta hade någon behövt tänka och göra annorlunda?”</a:t>
            </a:r>
            <a:endParaRPr lang="en-US" sz="1100" dirty="0"/>
          </a:p>
        </p:txBody>
      </p:sp>
      <p:sp>
        <p:nvSpPr>
          <p:cNvPr id="80" name="Shape 78"/>
          <p:cNvSpPr/>
          <p:nvPr/>
        </p:nvSpPr>
        <p:spPr>
          <a:xfrm>
            <a:off x="6233008" y="3830193"/>
            <a:ext cx="5766664" cy="458978"/>
          </a:xfrm>
          <a:prstGeom prst="rect">
            <a:avLst/>
          </a:prstGeom>
          <a:solidFill>
            <a:srgbClr val="F8FAFC"/>
          </a:solidFill>
          <a:ln w="12700">
            <a:solidFill>
              <a:srgbClr val="F8FAFC"/>
            </a:solidFill>
            <a:prstDash val="solid"/>
          </a:ln>
        </p:spPr>
      </p:sp>
      <p:sp>
        <p:nvSpPr>
          <p:cNvPr id="81" name="Shape 79"/>
          <p:cNvSpPr/>
          <p:nvPr/>
        </p:nvSpPr>
        <p:spPr>
          <a:xfrm>
            <a:off x="6233008" y="3830193"/>
            <a:ext cx="5766664" cy="9144"/>
          </a:xfrm>
          <a:prstGeom prst="rect">
            <a:avLst/>
          </a:prstGeom>
          <a:solidFill>
            <a:srgbClr val="E1E6EB"/>
          </a:solidFill>
          <a:ln w="12700">
            <a:solidFill>
              <a:srgbClr val="E1E6EB"/>
            </a:solidFill>
            <a:prstDash val="solid"/>
          </a:ln>
        </p:spPr>
      </p:sp>
      <p:sp>
        <p:nvSpPr>
          <p:cNvPr id="82" name="Text 80"/>
          <p:cNvSpPr txBox="1"/>
          <p:nvPr/>
        </p:nvSpPr>
        <p:spPr>
          <a:xfrm>
            <a:off x="6306160"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5 · Nästa gång</a:t>
            </a:r>
            <a:endParaRPr lang="en-US" sz="1100" dirty="0"/>
          </a:p>
        </p:txBody>
      </p:sp>
      <p:sp>
        <p:nvSpPr>
          <p:cNvPr id="83" name="Shape 81"/>
          <p:cNvSpPr/>
          <p:nvPr/>
        </p:nvSpPr>
        <p:spPr>
          <a:xfrm>
            <a:off x="8155229" y="3830193"/>
            <a:ext cx="9144" cy="458978"/>
          </a:xfrm>
          <a:prstGeom prst="rect">
            <a:avLst/>
          </a:prstGeom>
          <a:solidFill>
            <a:srgbClr val="E1E6EB"/>
          </a:solidFill>
          <a:ln w="12700">
            <a:solidFill>
              <a:srgbClr val="E1E6EB"/>
            </a:solidFill>
            <a:prstDash val="solid"/>
          </a:ln>
        </p:spPr>
      </p:sp>
      <p:sp>
        <p:nvSpPr>
          <p:cNvPr id="84" name="Text 82"/>
          <p:cNvSpPr txBox="1"/>
          <p:nvPr/>
        </p:nvSpPr>
        <p:spPr>
          <a:xfrm>
            <a:off x="8228381"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 andra föreslår hur det kan bli, ägaren väljer och ni ritar det.</a:t>
            </a:r>
            <a:endParaRPr lang="en-US" sz="1100" dirty="0"/>
          </a:p>
        </p:txBody>
      </p:sp>
      <p:sp>
        <p:nvSpPr>
          <p:cNvPr id="85" name="Shape 83"/>
          <p:cNvSpPr/>
          <p:nvPr/>
        </p:nvSpPr>
        <p:spPr>
          <a:xfrm>
            <a:off x="6233008" y="4289171"/>
            <a:ext cx="5766664" cy="9144"/>
          </a:xfrm>
          <a:prstGeom prst="rect">
            <a:avLst/>
          </a:prstGeom>
          <a:solidFill>
            <a:srgbClr val="E1E6EB"/>
          </a:solidFill>
          <a:ln w="12700">
            <a:solidFill>
              <a:srgbClr val="E1E6EB"/>
            </a:solidFill>
            <a:prstDash val="solid"/>
          </a:ln>
        </p:spPr>
      </p:sp>
      <p:sp>
        <p:nvSpPr>
          <p:cNvPr id="86" name="Text 84"/>
          <p:cNvSpPr txBox="1"/>
          <p:nvPr/>
        </p:nvSpPr>
        <p:spPr>
          <a:xfrm>
            <a:off x="6306160" y="4344035"/>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6 · Med mig</a:t>
            </a:r>
            <a:endParaRPr lang="en-US" sz="1100" dirty="0"/>
          </a:p>
        </p:txBody>
      </p:sp>
      <p:sp>
        <p:nvSpPr>
          <p:cNvPr id="87" name="Shape 85"/>
          <p:cNvSpPr/>
          <p:nvPr/>
        </p:nvSpPr>
        <p:spPr>
          <a:xfrm>
            <a:off x="8155229" y="4289171"/>
            <a:ext cx="9144" cy="633603"/>
          </a:xfrm>
          <a:prstGeom prst="rect">
            <a:avLst/>
          </a:prstGeom>
          <a:solidFill>
            <a:srgbClr val="E1E6EB"/>
          </a:solidFill>
          <a:ln w="12700">
            <a:solidFill>
              <a:srgbClr val="E1E6EB"/>
            </a:solidFill>
            <a:prstDash val="solid"/>
          </a:ln>
        </p:spPr>
      </p:sp>
      <p:sp>
        <p:nvSpPr>
          <p:cNvPr id="88" name="Text 86"/>
          <p:cNvSpPr txBox="1"/>
          <p:nvPr/>
        </p:nvSpPr>
        <p:spPr>
          <a:xfrm>
            <a:off x="8228381" y="4344035"/>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Planen blir ägarens spanaruppdrag, och efter passet fyller ni två i bladet Min plan, cirka tio minuter.</a:t>
            </a:r>
            <a:endParaRPr lang="en-US" sz="1100" dirty="0"/>
          </a:p>
        </p:txBody>
      </p:sp>
      <p:sp>
        <p:nvSpPr>
          <p:cNvPr id="89" name="Shape 87"/>
          <p:cNvSpPr/>
          <p:nvPr/>
        </p:nvSpPr>
        <p:spPr>
          <a:xfrm>
            <a:off x="6233008" y="1417320"/>
            <a:ext cx="5766664" cy="3505454"/>
          </a:xfrm>
          <a:prstGeom prst="rect">
            <a:avLst/>
          </a:prstGeom>
          <a:ln w="12700">
            <a:solidFill>
              <a:srgbClr val="14202B"/>
            </a:solidFill>
            <a:prstDash val="solid"/>
          </a:ln>
        </p:spPr>
      </p:sp>
      <p:sp>
        <p:nvSpPr>
          <p:cNvPr id="90" name="Shape 88"/>
          <p:cNvSpPr/>
          <p:nvPr/>
        </p:nvSpPr>
        <p:spPr>
          <a:xfrm>
            <a:off x="6233008" y="5059934"/>
            <a:ext cx="5766664" cy="655320"/>
          </a:xfrm>
          <a:prstGeom prst="rect">
            <a:avLst/>
          </a:prstGeom>
          <a:solidFill>
            <a:srgbClr val="FBF3E4"/>
          </a:solidFill>
          <a:ln w="12700">
            <a:solidFill>
              <a:srgbClr val="FBF3E4"/>
            </a:solidFill>
            <a:prstDash val="solid"/>
          </a:ln>
        </p:spPr>
      </p:sp>
      <p:sp>
        <p:nvSpPr>
          <p:cNvPr id="91" name="Shape 89"/>
          <p:cNvSpPr/>
          <p:nvPr/>
        </p:nvSpPr>
        <p:spPr>
          <a:xfrm>
            <a:off x="6233008" y="5059934"/>
            <a:ext cx="36576" cy="655320"/>
          </a:xfrm>
          <a:prstGeom prst="rect">
            <a:avLst/>
          </a:prstGeom>
          <a:solidFill>
            <a:srgbClr val="8A5A1E"/>
          </a:solidFill>
          <a:ln w="12700">
            <a:solidFill>
              <a:srgbClr val="8A5A1E"/>
            </a:solidFill>
            <a:prstDash val="solid"/>
          </a:ln>
        </p:spPr>
      </p:sp>
      <p:sp>
        <p:nvSpPr>
          <p:cNvPr id="92" name="Text 90"/>
          <p:cNvSpPr txBox="1"/>
          <p:nvPr/>
        </p:nvSpPr>
        <p:spPr>
          <a:xfrm>
            <a:off x="6425032" y="5169662"/>
            <a:ext cx="5400904" cy="4358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Vänta minst tre sekunder på svaret, och använd tankeorden tror, vet, vill och undrar.</a:t>
            </a:r>
            <a:endParaRPr lang="en-US" sz="1200" dirty="0"/>
          </a:p>
        </p:txBody>
      </p:sp>
      <p:sp>
        <p:nvSpPr>
          <p:cNvPr id="93" name="Text 91"/>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niclasfohlin.se/stodundervisning/seriesamtal/lathund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Händelsen pågår inte</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Den är över eller har inte hänt än, och eleven är lugn när hen berättar.</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Eleven vill</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Eleven har själv sagt ja till att rita händelsen i gruppen.</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Ingen annan i gruppen är inblandad</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Är två i gruppen med, ritar du med var och en för sig, utom när ni ritar något som ska hända.</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Bildserierna och lärarens sidor.</a:t>
            </a:r>
            <a:pPr algn="l" indent="0" marL="0">
              <a:buNone/>
            </a:pPr>
            <a:r>
              <a:rPr lang="en-US" sz="1225" dirty="0">
                <a:solidFill>
                  <a:srgbClr val="14202B"/>
                </a:solidFill>
                <a:latin typeface="Calibri" pitchFamily="34" charset="0"/>
                <a:ea typeface="Calibri" pitchFamily="34" charset="-122"/>
                <a:cs typeface="Calibri" pitchFamily="34" charset="-120"/>
              </a:rPr>
              <a:t> De står under Material att skriva ut och i planeringsmallarna (Word). Skriv ut serien på A3 och laminera den.</a:t>
            </a:r>
            <a:endParaRPr lang="en-US" sz="1225" dirty="0"/>
          </a:p>
        </p:txBody>
      </p:sp>
      <p:sp>
        <p:nvSpPr>
          <p:cNvPr id="22" name="Text 20"/>
          <p:cNvSpPr txBox="1"/>
          <p:nvPr/>
        </p:nvSpPr>
        <p:spPr>
          <a:xfrm>
            <a:off x="420624" y="2869406"/>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Bubblorna och korten.</a:t>
            </a:r>
            <a:pPr algn="l" indent="0" marL="0">
              <a:buNone/>
            </a:pPr>
            <a:r>
              <a:rPr lang="en-US" sz="1225" dirty="0">
                <a:solidFill>
                  <a:srgbClr val="14202B"/>
                </a:solidFill>
                <a:latin typeface="Calibri" pitchFamily="34" charset="0"/>
                <a:ea typeface="Calibri" pitchFamily="34" charset="-122"/>
                <a:cs typeface="Calibri" pitchFamily="34" charset="-120"/>
              </a:rPr>
              <a:t> Laminera tre ark bubblor och korten. Alla vid bordet får en tanke- och en pratbubbla på pinne.</a:t>
            </a:r>
            <a:endParaRPr lang="en-US" sz="1225" dirty="0"/>
          </a:p>
        </p:txBody>
      </p:sp>
      <p:sp>
        <p:nvSpPr>
          <p:cNvPr id="23" name="Text 21"/>
          <p:cNvSpPr txBox="1"/>
          <p:nvPr/>
        </p:nvSpPr>
        <p:spPr>
          <a:xfrm>
            <a:off x="420624" y="3386360"/>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Bladen.</a:t>
            </a:r>
            <a:pPr algn="l" indent="0" marL="0">
              <a:buNone/>
            </a:pPr>
            <a:r>
              <a:rPr lang="en-US" sz="1225" dirty="0">
                <a:solidFill>
                  <a:srgbClr val="14202B"/>
                </a:solidFill>
                <a:latin typeface="Calibri" pitchFamily="34" charset="0"/>
                <a:ea typeface="Calibri" pitchFamily="34" charset="-122"/>
                <a:cs typeface="Calibri" pitchFamily="34" charset="-120"/>
              </a:rPr>
              <a:t> Skriv ut spanarbladet till varje pass, och bladet Nästa gång, mallarna och Min plan när ni behöver dem.</a:t>
            </a:r>
            <a:endParaRPr lang="en-US" sz="1225" dirty="0"/>
          </a:p>
        </p:txBody>
      </p:sp>
      <p:sp>
        <p:nvSpPr>
          <p:cNvPr id="24" name="Text 22"/>
          <p:cNvSpPr txBox="1"/>
          <p:nvPr/>
        </p:nvSpPr>
        <p:spPr>
          <a:xfrm>
            <a:off x="420624" y="3903313"/>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Provbilden, protokollet och snabbmallen.</a:t>
            </a:r>
            <a:pPr algn="l" indent="0" marL="0">
              <a:buNone/>
            </a:pPr>
            <a:r>
              <a:rPr lang="en-US" sz="1225" dirty="0">
                <a:solidFill>
                  <a:srgbClr val="14202B"/>
                </a:solidFill>
                <a:latin typeface="Calibri" pitchFamily="34" charset="0"/>
                <a:ea typeface="Calibri" pitchFamily="34" charset="-122"/>
                <a:cs typeface="Calibri" pitchFamily="34" charset="-120"/>
              </a:rPr>
              <a:t> De står i planeringsmallarna. Skriv ut snabbmallen varannan vecka.</a:t>
            </a:r>
            <a:endParaRPr lang="en-US" sz="1225" dirty="0"/>
          </a:p>
        </p:txBody>
      </p:sp>
      <p:sp>
        <p:nvSpPr>
          <p:cNvPr id="25" name="Shape 23"/>
          <p:cNvSpPr/>
          <p:nvPr/>
        </p:nvSpPr>
        <p:spPr>
          <a:xfrm>
            <a:off x="420624" y="4690872"/>
            <a:ext cx="5641848" cy="1965960"/>
          </a:xfrm>
          <a:prstGeom prst="rect">
            <a:avLst/>
          </a:prstGeom>
          <a:solidFill>
            <a:srgbClr val="FFFFFF"/>
          </a:solidFill>
          <a:ln w="12700">
            <a:solidFill>
              <a:srgbClr val="14202B"/>
            </a:solidFill>
            <a:prstDash val="solid"/>
          </a:ln>
        </p:spPr>
      </p:sp>
      <p:sp>
        <p:nvSpPr>
          <p:cNvPr id="26" name="Shape 24"/>
          <p:cNvSpPr/>
          <p:nvPr/>
        </p:nvSpPr>
        <p:spPr>
          <a:xfrm>
            <a:off x="429768" y="4700016"/>
            <a:ext cx="5623560" cy="310896"/>
          </a:xfrm>
          <a:prstGeom prst="rect">
            <a:avLst/>
          </a:prstGeom>
          <a:solidFill>
            <a:srgbClr val="14202B"/>
          </a:solidFill>
          <a:ln w="12700">
            <a:solidFill>
              <a:srgbClr val="14202B"/>
            </a:solidFill>
            <a:prstDash val="solid"/>
          </a:ln>
        </p:spPr>
      </p:sp>
      <p:sp>
        <p:nvSpPr>
          <p:cNvPr id="27" name="Text 25"/>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8" name="Text 26"/>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Dagens bildserie på A3, med rutorna 2–⁠4 täckta</a:t>
            </a:r>
            <a:endParaRPr lang="en-US" sz="1200" dirty="0"/>
          </a:p>
        </p:txBody>
      </p:sp>
      <p:sp>
        <p:nvSpPr>
          <p:cNvPr id="29" name="Text 27"/>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Bubblorna och whiteboardpennor i en färg per elev</a:t>
            </a:r>
            <a:endParaRPr lang="en-US" sz="1200" dirty="0"/>
          </a:p>
        </p:txBody>
      </p:sp>
      <p:sp>
        <p:nvSpPr>
          <p:cNvPr id="30" name="Text 28"/>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Talpinnen, spanarbladen och bladet Nästa gång</a:t>
            </a:r>
            <a:endParaRPr lang="en-US" sz="1200" dirty="0"/>
          </a:p>
        </p:txBody>
      </p:sp>
      <p:sp>
        <p:nvSpPr>
          <p:cNvPr id="31" name="Text 29"/>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Korten, och mallen när ni ritar en egen serie</a:t>
            </a:r>
            <a:endParaRPr lang="en-US" sz="1200" dirty="0"/>
          </a:p>
        </p:txBody>
      </p:sp>
      <p:sp>
        <p:nvSpPr>
          <p:cNvPr id="32" name="Text 30"/>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Elevernas pärmar, lärarens sida och snabbmallen</a:t>
            </a:r>
            <a:endParaRPr lang="en-US" sz="1200" dirty="0"/>
          </a:p>
        </p:txBody>
      </p:sp>
      <p:sp>
        <p:nvSpPr>
          <p:cNvPr id="33" name="Shape 31"/>
          <p:cNvSpPr/>
          <p:nvPr/>
        </p:nvSpPr>
        <p:spPr>
          <a:xfrm>
            <a:off x="6647688" y="1892808"/>
            <a:ext cx="5120640" cy="2477770"/>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 1</a:t>
            </a:r>
            <a:endParaRPr lang="en-US" sz="1200" dirty="0"/>
          </a:p>
        </p:txBody>
      </p:sp>
      <p:sp>
        <p:nvSpPr>
          <p:cNvPr id="36" name="Text 34"/>
          <p:cNvSpPr txBox="1"/>
          <p:nvPr/>
        </p:nvSpPr>
        <p:spPr>
          <a:xfrm>
            <a:off x="6793992" y="231343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Läst metoden, sett filmerna och gjort ett seriesamtal om något eget med en kollega.</a:t>
            </a:r>
            <a:endParaRPr lang="en-US" sz="1100" dirty="0"/>
          </a:p>
        </p:txBody>
      </p:sp>
      <p:sp>
        <p:nvSpPr>
          <p:cNvPr id="37" name="Text 35"/>
          <p:cNvSpPr txBox="1"/>
          <p:nvPr/>
        </p:nvSpPr>
        <p:spPr>
          <a:xfrm>
            <a:off x="6793992" y="2699258"/>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Haft samtalet med varje elev före pass 1, gjort elevens pärm med målet på framsidan och berättat om gruppen för vårdnadshavarna.</a:t>
            </a:r>
            <a:endParaRPr lang="en-US" sz="1100" dirty="0"/>
          </a:p>
        </p:txBody>
      </p:sp>
      <p:sp>
        <p:nvSpPr>
          <p:cNvPr id="38" name="Text 36"/>
          <p:cNvSpPr txBox="1"/>
          <p:nvPr/>
        </p:nvSpPr>
        <p:spPr>
          <a:xfrm>
            <a:off x="6793992" y="308508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Bokat rummet, två tider i veckan och handledning om jag behöver den.</a:t>
            </a:r>
            <a:endParaRPr lang="en-US" sz="1100" dirty="0"/>
          </a:p>
        </p:txBody>
      </p:sp>
      <p:sp>
        <p:nvSpPr>
          <p:cNvPr id="39" name="Text 37"/>
          <p:cNvSpPr txBox="1"/>
          <p:nvPr/>
        </p:nvSpPr>
        <p:spPr>
          <a:xfrm>
            <a:off x="6793992" y="347091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Laminerat Bildserie 1–⁠6, Bubblor att klippa ut och korten Vad behöver hen? och Frågor vi ställer till varandra.</a:t>
            </a:r>
            <a:endParaRPr lang="en-US" sz="1100" dirty="0"/>
          </a:p>
        </p:txBody>
      </p:sp>
      <p:sp>
        <p:nvSpPr>
          <p:cNvPr id="40" name="Text 38"/>
          <p:cNvSpPr txBox="1"/>
          <p:nvPr/>
        </p:nvSpPr>
        <p:spPr>
          <a:xfrm>
            <a:off x="6793992" y="3856736"/>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reglerna överst på gruppens blad, ett stort papper på väggen, och lämnat kortet Till de vuxna runt eleven.</a:t>
            </a:r>
            <a:endParaRPr lang="en-US" sz="1100" dirty="0"/>
          </a:p>
        </p:txBody>
      </p:sp>
      <p:sp>
        <p:nvSpPr>
          <p:cNvPr id="41" name="Shape 39"/>
          <p:cNvSpPr/>
          <p:nvPr/>
        </p:nvSpPr>
        <p:spPr>
          <a:xfrm>
            <a:off x="6647688" y="4571746"/>
            <a:ext cx="5120640" cy="2085086"/>
          </a:xfrm>
          <a:prstGeom prst="rect">
            <a:avLst/>
          </a:prstGeom>
          <a:solidFill>
            <a:srgbClr val="FFFFFF"/>
          </a:solidFill>
          <a:ln w="12700">
            <a:solidFill>
              <a:srgbClr val="14202B"/>
            </a:solidFill>
            <a:prstDash val="solid"/>
          </a:ln>
        </p:spPr>
      </p:sp>
      <p:sp>
        <p:nvSpPr>
          <p:cNvPr id="42" name="Shape 40"/>
          <p:cNvSpPr/>
          <p:nvPr/>
        </p:nvSpPr>
        <p:spPr>
          <a:xfrm>
            <a:off x="6656832" y="4580890"/>
            <a:ext cx="5102352" cy="310896"/>
          </a:xfrm>
          <a:prstGeom prst="rect">
            <a:avLst/>
          </a:prstGeom>
          <a:solidFill>
            <a:srgbClr val="14202B"/>
          </a:solidFill>
          <a:ln w="12700">
            <a:solidFill>
              <a:srgbClr val="14202B"/>
            </a:solidFill>
            <a:prstDash val="solid"/>
          </a:ln>
        </p:spPr>
      </p:sp>
      <p:sp>
        <p:nvSpPr>
          <p:cNvPr id="43" name="Text 41"/>
          <p:cNvSpPr txBox="1"/>
          <p:nvPr/>
        </p:nvSpPr>
        <p:spPr>
          <a:xfrm>
            <a:off x="6784848" y="4635754"/>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4" name="Text 42"/>
          <p:cNvSpPr txBox="1"/>
          <p:nvPr/>
        </p:nvSpPr>
        <p:spPr>
          <a:xfrm>
            <a:off x="6793992" y="4992370"/>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pass 1:</a:t>
            </a:r>
            <a:pPr algn="l" indent="0" marL="0">
              <a:buNone/>
            </a:pPr>
            <a:r>
              <a:rPr lang="en-US" sz="975" dirty="0">
                <a:solidFill>
                  <a:srgbClr val="14202B"/>
                </a:solidFill>
                <a:latin typeface="Calibri" pitchFamily="34" charset="0"/>
                <a:ea typeface="Calibri" pitchFamily="34" charset="-122"/>
                <a:cs typeface="Calibri" pitchFamily="34" charset="-120"/>
              </a:rPr>
              <a:t> Visa provbilden för en elev i taget, och skriv poängen och båda siffrorna i protokollet.</a:t>
            </a:r>
            <a:endParaRPr lang="en-US" sz="975" dirty="0"/>
          </a:p>
        </p:txBody>
      </p:sp>
      <p:sp>
        <p:nvSpPr>
          <p:cNvPr id="45" name="Text 43"/>
          <p:cNvSpPr txBox="1"/>
          <p:nvPr/>
        </p:nvSpPr>
        <p:spPr>
          <a:xfrm>
            <a:off x="6793992" y="5448237"/>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I varje pass:</a:t>
            </a:r>
            <a:pPr algn="l" indent="0" marL="0">
              <a:buNone/>
            </a:pPr>
            <a:r>
              <a:rPr lang="en-US" sz="975" dirty="0">
                <a:solidFill>
                  <a:srgbClr val="14202B"/>
                </a:solidFill>
                <a:latin typeface="Calibri" pitchFamily="34" charset="0"/>
                <a:ea typeface="Calibri" pitchFamily="34" charset="-122"/>
                <a:cs typeface="Calibri" pitchFamily="34" charset="-120"/>
              </a:rPr>
              <a:t> Skriv i snabbmallen vem som sa vad som kunde hända och vem som hittade rutan där någon hade behövt göra annorlunda.</a:t>
            </a:r>
            <a:endParaRPr lang="en-US" sz="975" dirty="0"/>
          </a:p>
        </p:txBody>
      </p:sp>
      <p:sp>
        <p:nvSpPr>
          <p:cNvPr id="46" name="Text 44"/>
          <p:cNvSpPr txBox="1"/>
          <p:nvPr/>
        </p:nvSpPr>
        <p:spPr>
          <a:xfrm>
            <a:off x="6793992" y="5904103"/>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sista passet:</a:t>
            </a:r>
            <a:pPr algn="l" indent="0" marL="0">
              <a:buNone/>
            </a:pPr>
            <a:r>
              <a:rPr lang="en-US" sz="975" dirty="0">
                <a:solidFill>
                  <a:srgbClr val="14202B"/>
                </a:solidFill>
                <a:latin typeface="Calibri" pitchFamily="34" charset="0"/>
                <a:ea typeface="Calibri" pitchFamily="34" charset="-122"/>
                <a:cs typeface="Calibri" pitchFamily="34" charset="-120"/>
              </a:rPr>
              <a:t> Visa provbilden och be om siffrorna igen, cirka tio minuter per elev. Visa eleven svaren före och efter.</a:t>
            </a:r>
            <a:endParaRPr lang="en-US" sz="975" dirty="0"/>
          </a:p>
        </p:txBody>
      </p:sp>
      <p:sp>
        <p:nvSpPr>
          <p:cNvPr id="47" name="Text 45"/>
          <p:cNvSpPr txBox="1"/>
          <p:nvPr/>
        </p:nvSpPr>
        <p:spPr>
          <a:xfrm>
            <a:off x="6793992" y="6359970"/>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Fyra veckor efter sista passet:</a:t>
            </a:r>
            <a:pPr algn="l" indent="0" marL="0">
              <a:buNone/>
            </a:pPr>
            <a:r>
              <a:rPr lang="en-US" sz="975" dirty="0">
                <a:solidFill>
                  <a:srgbClr val="14202B"/>
                </a:solidFill>
                <a:latin typeface="Calibri" pitchFamily="34" charset="0"/>
                <a:ea typeface="Calibri" pitchFamily="34" charset="-122"/>
                <a:cs typeface="Calibri" pitchFamily="34" charset="-120"/>
              </a:rPr>
              <a:t> Fråga de vuxna runt eleven hur planen går. Ett påfyllningspass på 30 minuter som pass 7, där ni läser planerna.</a:t>
            </a:r>
            <a:endParaRPr lang="en-US" sz="975" dirty="0"/>
          </a:p>
        </p:txBody>
      </p:sp>
      <p:sp>
        <p:nvSpPr>
          <p:cNvPr id="48" name="Text 4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niclasfohlin.se/stodundervisning/seriesamtal/lathund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Seriesamtal</dc:title>
  <dc:subject>Du och en till fyra elever tar upp en konflikt och ritar den som en serie. Ni spolar tillbaka till när det var lugnt och går framåt en ruta i taget. Sedan ser ni serien ovanifrån och letar upp rutan där någon hade behövt göra annorlunda. Eleven lär sig av konflikter och övar på att tänka innan det svåra kommer.</dc:subject>
  <dc:creator>Niclas Fohlin</dc:creator>
  <cp:lastModifiedBy>Niclas Fohlin</cp:lastModifiedBy>
  <cp:revision>1</cp:revision>
  <dcterms:created xsi:type="dcterms:W3CDTF">2026-10-28T00:00:00Z</dcterms:created>
  <dcterms:modified xsi:type="dcterms:W3CDTF">2026-10-28T00:00:00Z</dcterms:modified>
</cp:coreProperties>
</file>