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gemensam berättelseram, filmerna: Så visar du skrivfokuset, När läraren läser över axeln, Galleriet. © Niclas Fohlin · niclasfohlin.se/stodundervisning/skrivkurs-berattelseram/lathund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gemensam berättelseram, metoden. En skrivkurs i liten grupp där eleverna lär sig bygga en berättelse del för del. Var och en skriver sin egen bok till ett yngre barn, i sex delar efter samma ram. Du visar ett skrivfokus i varje del, och alla berättar innan de skriver. Du blandar elever som behöver stöd med elever som skriver med flyt. © Niclas Fohlin · niclasfohlin.se/stodundervisning/skrivkurs-berattelseram/lathund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gemensam berättelseram, ett pass steg för steg med ett exempel. © Niclas Fohlin · niclasfohlin.se/stodundervisning/skrivkurs-berattelseram/lathund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gemensam berättelseram, mallen som används under passet. © Niclas Fohlin · niclasfohlin.se/stodundervisning/skrivkurs-berattelseram/lathund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gemensam berättelseram, materialet: krav, var det finns, vad som ligger på bordet, checklistan och uppföljningen. © Niclas Fohlin · niclasfohlin.se/stodundervisning/skrivkurs-berattelseram/lathund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0" Type="http://schemas.openxmlformats.org/officeDocument/2006/relationships/hyperlink" Target="https://niclasfohlin.se/stodundervisning/skrivkurs-berattelseram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7" Type="http://schemas.openxmlformats.org/officeDocument/2006/relationships/video" Target="../media/media-1-7.mp4"/><Relationship Id="rId8" Type="http://schemas.microsoft.com/office/2007/relationships/media" Target="../media/media-1-7.mp4"/><Relationship Id="rId9" Type="http://schemas.openxmlformats.org/officeDocument/2006/relationships/image" Target="../media/image-1-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Skrivkurs: gemensam berättelseram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30 SEKUNDER</a:t>
            </a:r>
            <a:endParaRPr lang="en-US" sz="1200" dirty="0"/>
          </a:p>
        </p:txBody>
      </p:sp>
      <p:pic>
        <p:nvPicPr>
          <p:cNvPr id="8" name="Media 0" descr="Så visar du skrivfokuset, filmen: Läraren pekar på dagens del i ramen. Läraren säger: ”Hur skogen är annorlunda bestämmer ni.” Läraren skriver sin egen del och tänker högt. Läraren skriver: ”Det luktade blött.” Läraren säger: ”Nej, sött, som pannkakor.” Läraren skriver: ”sött, som pannkakor.” Läraren vänder bort blocket. Eleverna berättar först. Nora frågar: ”Vad hör eller känner hen först?” Elias säger: ”Ett tickande, som en klocka!” Läraren går till Elias. Läraren säger: ”Skriv den meningen först.” Elias skriver: ”Ett tickande, som en klocka, hördes bakom träden.”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3600602" cy="20253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visar du skrivfokuset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visar dagens del, och eleverna bestämmer hur.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börjar med lukten, tvekar och byter ord.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Nora ställer dagens fråga, och Elias berättar.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Elias börjar sin del med det han berättade.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 rot="5400000">
            <a:off x="4300118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15002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28 SEKUNDER</a:t>
            </a:r>
            <a:endParaRPr lang="en-US" sz="1200" dirty="0"/>
          </a:p>
        </p:txBody>
      </p:sp>
      <p:pic>
        <p:nvPicPr>
          <p:cNvPr id="13" name="Media 1" descr="När läraren läser över axeln, filmen: Läraren läser över Adams axel. Läraren pekar där Adam redan har använt skrivfokuset. Läraren säger: ”Här använder du örat. Det är dagens skrivfokus.” Läraren frågar om det som saknas. Läraren säger: ”Du skriver att marken var konstig. Vad kände fötterna?” Adam ändrar själv till ”marken gungade som en säng”. Adam skriver: ”gungade som en säng.” Adam får läsa meningen för gruppen sist i passet. Läraren säger: ”Läs den meningen för oss sen.”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5546" y="1051560"/>
            <a:ext cx="3600602" cy="2025339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95546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läraren läser över axeln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295546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pekar där Adam redan har använt skrivfokuset.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 om det som saknas och skriver inget.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Adam ändrar själv till ”marken gungade som en säng”.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Adam får läsa meningen för gruppen sist i passet.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 rot="5400000">
            <a:off x="8175041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89925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3 · 25 SEKUNDER</a:t>
            </a:r>
            <a:endParaRPr lang="en-US" sz="1200" dirty="0"/>
          </a:p>
        </p:txBody>
      </p:sp>
      <p:pic>
        <p:nvPicPr>
          <p:cNvPr id="18" name="Media 2" descr="Galleriet, filmen: Mitt i skrivandet lägger alla boken öppen och går ett varv. Var och en pekar där hen såg dagens skrivfokus, Sofia i Adams bok. Sofia säger: ”Han skriver vad fötterna känner.” Alla går tillbaka och lånar ett sätt, inte det som händer. Läraren säger: ”Samma sätt, ditt eget innehåll.” Nora skriver vidare om marken i sin skog. Nora skriver: ”kall som snö mitt i sommaren.”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0469" y="1051560"/>
            <a:ext cx="3600602" cy="202533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70469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Galleriet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170469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lägger boken öppen och går ett varv.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Sofia säger högt hur Adam gjorde.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säger regeln: samma sätt, ditt eget innehåll.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Nora lånar sättet och sätter en stjärna i kanten.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niclasfohlin.se/stodundervisning/skrivkurs-berattelseram/lathund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niclasfohlin.se/stodundervisning/skrivkurs-berattelseram/lathund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 fullScrn="1"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Skrivkurs: gemensam berättelseram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Fyra till tio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tre gånger i veckan i 15 pass, fem till åtta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bok var, sex delar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749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Lärarledd skrivkurs i liten grupp. Alla följer en färdig ram i sex delar, men var och en skriver sin egen bok till ett yngre barn. Kursen är 15 pass: ett startpass, två pass per del, ett pass där boken blir klar och ett boksläpp där eleverna läser för barnen.</a:t>
            </a:r>
            <a:endParaRPr lang="en-US" sz="1275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som skiljer sig från vanligt skrivande är att ramen finns redan och att du visar ett skrivfokus per del med din egen bok på blädderblocket.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420624" y="3632835"/>
            <a:ext cx="5382616" cy="1922145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641979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696843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401688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 styr rörelsen, inte meningarna.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Styr uppgiften varje mening, blir texterna lika.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505198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berättar innan de skriver.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Idén får en första form och ingen sitter med tom sida.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99351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Grepp lånas, innehåll är eget.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Fler får pröva en inledning. Kamratens huvudperson är kamratens.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69214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948172"/>
            <a:ext cx="5519776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Gemensamt (hela gruppen, med dig vid tavlan) → läraren visar (du tänker högt) → i par (två och två, med kortet) → enskilt (var och en i sin bok) → gemensamt igen (en mening var)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FEM STEGEN · VAD DU SÄGER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2112264"/>
            <a:ext cx="1600200" cy="67691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8656" y="2112264"/>
            <a:ext cx="9144" cy="67691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Ramen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6525616" y="2468880"/>
            <a:ext cx="1371600" cy="29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0–⁠5 min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8134960" y="2203704"/>
            <a:ext cx="350809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”Något är annorlunda, säger ramen. Ni bestämmer vad.”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6388456" y="2789174"/>
            <a:ext cx="1600200" cy="67691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8456" y="278917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88656" y="2789174"/>
            <a:ext cx="9144" cy="67691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525616" y="288061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Skrivfokus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6525616" y="3145790"/>
            <a:ext cx="1371600" cy="29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5–⁠20 min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134960" y="2880614"/>
            <a:ext cx="350809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”Hör ni att hon aldrig skriver ordet läskigt?”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6388456" y="3466084"/>
            <a:ext cx="1600200" cy="67691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88456" y="346608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8656" y="3466084"/>
            <a:ext cx="9144" cy="67691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525616" y="35575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Berätta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525616" y="3822700"/>
            <a:ext cx="1371600" cy="29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20–⁠28 min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8134960" y="3557524"/>
            <a:ext cx="350809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”Bra. Skriv det du just sa.”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6388456" y="4142994"/>
            <a:ext cx="1600200" cy="67691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414299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88656" y="4142994"/>
            <a:ext cx="9144" cy="67691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25616" y="423443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Skriv</a:t>
            </a:r>
            <a:endParaRPr lang="en-US" sz="1150" dirty="0"/>
          </a:p>
        </p:txBody>
      </p:sp>
      <p:sp>
        <p:nvSpPr>
          <p:cNvPr id="56" name="Text 54"/>
          <p:cNvSpPr txBox="1"/>
          <p:nvPr/>
        </p:nvSpPr>
        <p:spPr>
          <a:xfrm>
            <a:off x="6525616" y="4499610"/>
            <a:ext cx="1371600" cy="29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28–⁠52 min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8134960" y="4234434"/>
            <a:ext cx="350809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”Här visar du att han är rädd utan ordet rädd.”</a:t>
            </a:r>
            <a:endParaRPr lang="en-US" sz="1275" dirty="0"/>
          </a:p>
        </p:txBody>
      </p:sp>
      <p:sp>
        <p:nvSpPr>
          <p:cNvPr id="58" name="Shape 56"/>
          <p:cNvSpPr/>
          <p:nvPr/>
        </p:nvSpPr>
        <p:spPr>
          <a:xfrm>
            <a:off x="6388456" y="4819904"/>
            <a:ext cx="1600200" cy="67691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388456" y="481990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88656" y="4819904"/>
            <a:ext cx="9144" cy="67691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525616" y="491134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Dela</a:t>
            </a:r>
            <a:endParaRPr lang="en-US" sz="1150" dirty="0"/>
          </a:p>
        </p:txBody>
      </p:sp>
      <p:sp>
        <p:nvSpPr>
          <p:cNvPr id="62" name="Text 60"/>
          <p:cNvSpPr txBox="1"/>
          <p:nvPr/>
        </p:nvSpPr>
        <p:spPr>
          <a:xfrm>
            <a:off x="6525616" y="5176520"/>
            <a:ext cx="1371600" cy="292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52–⁠60 min</a:t>
            </a:r>
            <a:endParaRPr lang="en-US" sz="1000" dirty="0"/>
          </a:p>
        </p:txBody>
      </p:sp>
      <p:sp>
        <p:nvSpPr>
          <p:cNvPr id="63" name="Text 61"/>
          <p:cNvSpPr txBox="1"/>
          <p:nvPr/>
        </p:nvSpPr>
        <p:spPr>
          <a:xfrm>
            <a:off x="8134960" y="4911344"/>
            <a:ext cx="350809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”Vilket grepp lånade du av Nora?”</a:t>
            </a:r>
            <a:endParaRPr lang="en-US" sz="1275" dirty="0"/>
          </a:p>
        </p:txBody>
      </p:sp>
      <p:sp>
        <p:nvSpPr>
          <p:cNvPr id="64" name="Shape 62"/>
          <p:cNvSpPr/>
          <p:nvPr/>
        </p:nvSpPr>
        <p:spPr>
          <a:xfrm>
            <a:off x="6388456" y="1792224"/>
            <a:ext cx="5382616" cy="3704590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388456" y="5652262"/>
            <a:ext cx="5382616" cy="100457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388456" y="5652262"/>
            <a:ext cx="36576" cy="100457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6580480" y="5761990"/>
            <a:ext cx="5016856" cy="785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sätter du ihop gruppen: välj i förväg två till fyra elever som behöver stöd. Presentera kursen i klasserna med skylt och diplom och fråga vilka som vill vara med. Två eller fler som skriver med flyt kommer med via anmälan. Alla är utvalda.</a:t>
            </a:r>
            <a:endParaRPr lang="en-US" sz="1150" dirty="0"/>
          </a:p>
        </p:txBody>
      </p:sp>
      <p:sp>
        <p:nvSpPr>
          <p:cNvPr id="68" name="Text 66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niclasfohlin.se/stodundervisning/skrivkurs-berattelseram/lathund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In i skogen, del 3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SEX ELEVER, ÅK 4, SKRIVFOKUS MILJÖ MED SINNENA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0624" y="1280160"/>
            <a:ext cx="4818888" cy="345643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371600"/>
            <a:ext cx="4544568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läser sin del 2 från blädderblocket och pekar på del 3 i ramen.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”Hur skogen är annorlunda bestämmer ni.”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andra texten om mormors källare börjar med lukten. Läraren läser ramens text: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”Det första jag märkte var tystnaden.”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”Hon börjar med ett öra, inte med ögonen”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säger Yasmin. Läraren skriver sin del och tvekar högt.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par ställer Nora dagens fråga: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hör eller känner hen först?”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Elias svarar: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”Ett tickande, som en klocka.”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Läraren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”Skriv den meningen först.”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Hon frågar Adam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kände fötterna?”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och han ändrar till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”marken gungade som en säng”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 minut 38 går alla ett varv i Galleriet. Nora lånar sättet till sin egen mark. Sist läser alla en mening med ett sinne och ändrar en sak.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873752"/>
            <a:ext cx="4818888" cy="91440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873752"/>
            <a:ext cx="36576" cy="91440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983480"/>
            <a:ext cx="44531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Jag läste del 3 i ramen och skrev min del på papper. Två texter om källaren och ramens text låg framme. På tavlan stod skrivfokuset och dagens fråga.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delen för en kamrat, lägg till en mening med dagens skrivfokus eller rita delens bild.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 6, STEG FÖR STEG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275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delens sida och del 3 i ramen. Skriv ett utkast till din del, och dagens fråga på tavlan.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290572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290572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290572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382012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0–5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382012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Ramen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din del 2. Eleven läser slutet på sin del 2 och raden på Mitt mål. Peka på del 3.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163824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163824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163824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255264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5–20</a:t>
            </a:r>
            <a:endParaRPr lang="en-US" sz="1275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255264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Skrivfokus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 om källaren, och ramens text. Skriv din del och tänk högt.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4037076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4037076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4037076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4128516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20–28</a:t>
            </a:r>
            <a:endParaRPr lang="en-US" sz="1275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4128516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Berätta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par, med kortet: dagens fråga först. Sist skriver eleven sina val i Min ram.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4910328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4910328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13448" y="4910328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824728" y="5001768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28–52</a:t>
            </a:r>
            <a:endParaRPr lang="en-US" sz="1275" dirty="0"/>
          </a:p>
        </p:txBody>
      </p:sp>
      <p:sp>
        <p:nvSpPr>
          <p:cNvPr id="45" name="Text 43"/>
          <p:cNvSpPr txBox="1"/>
          <p:nvPr/>
        </p:nvSpPr>
        <p:spPr>
          <a:xfrm>
            <a:off x="7159752" y="5001768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Skriv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skriver. Du frågar över axeln. Galleriet vid minut 38.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5783580"/>
            <a:ext cx="1325880" cy="87325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87568" y="578358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3448" y="5783580"/>
            <a:ext cx="9144" cy="87325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824728" y="587502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52–60</a:t>
            </a:r>
            <a:endParaRPr lang="en-US" sz="1275" dirty="0"/>
          </a:p>
        </p:txBody>
      </p:sp>
      <p:sp>
        <p:nvSpPr>
          <p:cNvPr id="50" name="Text 48"/>
          <p:cNvSpPr txBox="1"/>
          <p:nvPr/>
        </p:nvSpPr>
        <p:spPr>
          <a:xfrm>
            <a:off x="7159752" y="5875020"/>
            <a:ext cx="4489704" cy="73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Dela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mening var. Den som lånade säger av vem. Alla ändrar en sak.</a:t>
            </a:r>
            <a:endParaRPr lang="en-US" sz="1275" dirty="0"/>
          </a:p>
        </p:txBody>
      </p:sp>
      <p:sp>
        <p:nvSpPr>
          <p:cNvPr id="51" name="Shape 49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niclasfohlin.se/stodundervisning/skrivkurs-berattelseram/lathund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 på tavlan och fortsättningspasset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DEN MAGISKA SKOGEN · PASS 1, 8, 13, 14 OCH 15 LÄNGST NED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2024" y="114300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RAMEN, DEL FÖR DEL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92024" y="1417320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65176" y="1472184"/>
            <a:ext cx="12210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1595945" y="1472184"/>
            <a:ext cx="1368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Skrivfokus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074576" y="1472184"/>
            <a:ext cx="1368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Dagens fråga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4553208" y="1472184"/>
            <a:ext cx="1368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 visar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192024" y="17099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65176" y="1764792"/>
            <a:ext cx="1202753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Hej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522793" y="1709928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595945" y="1764792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001424" y="1709928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074576" y="1764792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gör hen som visar vem hen är?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480056" y="1709928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53208" y="1764792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texter. Lär ut Galleriet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92024" y="2168906"/>
            <a:ext cx="5766664" cy="63360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92024" y="216890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65176" y="2223770"/>
            <a:ext cx="1202753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Klippan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522793" y="2168906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595945" y="2223770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Spänningen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001424" y="2168906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074576" y="2223770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märker hen först som inte stämmer?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480056" y="2168906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53208" y="2223770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Ramens text. Galleriet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192024" y="2802509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265176" y="2857373"/>
            <a:ext cx="1202753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In i skogen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522793" y="2802509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595945" y="2857373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Platsen med sinnena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001424" y="2802509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074576" y="2857373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hör eller känner hen först?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480056" y="2802509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53208" y="2857373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texter. Galleriet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192024" y="3261487"/>
            <a:ext cx="5766664" cy="458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92024" y="3261487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265176" y="3316351"/>
            <a:ext cx="1202753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En annorlunda vän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1522793" y="3261487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1595945" y="3316351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Dialogen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3001424" y="3261487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3074576" y="3316351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säger den nya först?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480056" y="3261487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4553208" y="3316351"/>
            <a:ext cx="135061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Provläsningen 0–25. Inget galleri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192024" y="3720465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265176" y="3775329"/>
            <a:ext cx="1202753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Faran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1522793" y="3720465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1595945" y="3775329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Faran och valet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3001424" y="3720465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3074576" y="3775329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hen rädd för, och vad får hen att våga?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4480056" y="3720465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4553208" y="3775329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texter. Två berättar 20–30. Galleriet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192024" y="4354068"/>
            <a:ext cx="5766664" cy="63360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92024" y="435406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265176" y="4408932"/>
            <a:ext cx="1202753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Tillbaka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1522793" y="4354068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1595945" y="4408932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Slutet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3001424" y="4354068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074576" y="4408932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från början kommer tillbaka?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4480056" y="4354068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4553208" y="4408932"/>
            <a:ext cx="1350616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Ramens texter för del 1, 3 och 6. Inget galleri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192024" y="1417320"/>
            <a:ext cx="5766664" cy="3570351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6233008" y="114300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FORTSÄTTNINGSPASSET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6233008" y="1417320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6306160" y="1472184"/>
            <a:ext cx="181249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Minuter</a:t>
            </a:r>
            <a:endParaRPr lang="en-US" sz="1050" dirty="0"/>
          </a:p>
        </p:txBody>
      </p:sp>
      <p:sp>
        <p:nvSpPr>
          <p:cNvPr id="71" name="Text 69"/>
          <p:cNvSpPr txBox="1"/>
          <p:nvPr/>
        </p:nvSpPr>
        <p:spPr>
          <a:xfrm>
            <a:off x="8228381" y="1472184"/>
            <a:ext cx="37347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ni gör</a:t>
            </a:r>
            <a:endParaRPr lang="en-US" sz="1050" dirty="0"/>
          </a:p>
        </p:txBody>
      </p:sp>
      <p:sp>
        <p:nvSpPr>
          <p:cNvPr id="72" name="Shape 70"/>
          <p:cNvSpPr/>
          <p:nvPr/>
        </p:nvSpPr>
        <p:spPr>
          <a:xfrm>
            <a:off x="6233008" y="17099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6306160" y="1764792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0–⁠8 min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8155229" y="1709928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8228381" y="1764792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tyst, eller svar i pass 5, 9 och 11.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6233008" y="1994281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6233008" y="1994281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8" name="Text 76"/>
          <p:cNvSpPr txBox="1"/>
          <p:nvPr/>
        </p:nvSpPr>
        <p:spPr>
          <a:xfrm>
            <a:off x="6306160" y="2049145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8–⁠13 min</a:t>
            </a:r>
            <a:endParaRPr lang="en-US" sz="1100" dirty="0"/>
          </a:p>
        </p:txBody>
      </p:sp>
      <p:sp>
        <p:nvSpPr>
          <p:cNvPr id="79" name="Shape 77"/>
          <p:cNvSpPr/>
          <p:nvPr/>
        </p:nvSpPr>
        <p:spPr>
          <a:xfrm>
            <a:off x="8155229" y="1994281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0" name="Text 78"/>
          <p:cNvSpPr txBox="1"/>
          <p:nvPr/>
        </p:nvSpPr>
        <p:spPr>
          <a:xfrm>
            <a:off x="8228381" y="2049145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Skrivfokus: dina två versioner.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6233008" y="2278634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6306160" y="2333498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13–⁠17 min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8155229" y="2278634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8228381" y="2333498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Berätta resten av delen i par.</a:t>
            </a:r>
            <a:endParaRPr lang="en-US" sz="1100" dirty="0"/>
          </a:p>
        </p:txBody>
      </p:sp>
      <p:sp>
        <p:nvSpPr>
          <p:cNvPr id="85" name="Shape 83"/>
          <p:cNvSpPr/>
          <p:nvPr/>
        </p:nvSpPr>
        <p:spPr>
          <a:xfrm>
            <a:off x="6233008" y="2562987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6233008" y="2562987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7" name="Text 85"/>
          <p:cNvSpPr txBox="1"/>
          <p:nvPr/>
        </p:nvSpPr>
        <p:spPr>
          <a:xfrm>
            <a:off x="6306160" y="2617851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17–⁠45 min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8155229" y="2562987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9" name="Text 87"/>
          <p:cNvSpPr txBox="1"/>
          <p:nvPr/>
        </p:nvSpPr>
        <p:spPr>
          <a:xfrm>
            <a:off x="8228381" y="2617851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klart. Fråga över axeln.</a:t>
            </a:r>
            <a:endParaRPr lang="en-US" sz="1100" dirty="0"/>
          </a:p>
        </p:txBody>
      </p:sp>
      <p:sp>
        <p:nvSpPr>
          <p:cNvPr id="90" name="Shape 88"/>
          <p:cNvSpPr/>
          <p:nvPr/>
        </p:nvSpPr>
        <p:spPr>
          <a:xfrm>
            <a:off x="6233008" y="2847340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1" name="Text 89"/>
          <p:cNvSpPr txBox="1"/>
          <p:nvPr/>
        </p:nvSpPr>
        <p:spPr>
          <a:xfrm>
            <a:off x="6306160" y="2902204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45–⁠50 min</a:t>
            </a:r>
            <a:endParaRPr lang="en-US" sz="1100" dirty="0"/>
          </a:p>
        </p:txBody>
      </p:sp>
      <p:sp>
        <p:nvSpPr>
          <p:cNvPr id="92" name="Shape 90"/>
          <p:cNvSpPr/>
          <p:nvPr/>
        </p:nvSpPr>
        <p:spPr>
          <a:xfrm>
            <a:off x="8155229" y="2847340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3" name="Text 91"/>
          <p:cNvSpPr txBox="1"/>
          <p:nvPr/>
        </p:nvSpPr>
        <p:spPr>
          <a:xfrm>
            <a:off x="8228381" y="2902204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Delens bild. Ringa in i Min ram.</a:t>
            </a:r>
            <a:endParaRPr lang="en-US" sz="1100" dirty="0"/>
          </a:p>
        </p:txBody>
      </p:sp>
      <p:sp>
        <p:nvSpPr>
          <p:cNvPr id="94" name="Shape 92"/>
          <p:cNvSpPr/>
          <p:nvPr/>
        </p:nvSpPr>
        <p:spPr>
          <a:xfrm>
            <a:off x="6233008" y="3131693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233008" y="3131693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6" name="Text 94"/>
          <p:cNvSpPr txBox="1"/>
          <p:nvPr/>
        </p:nvSpPr>
        <p:spPr>
          <a:xfrm>
            <a:off x="6306160" y="3186557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50–⁠60 min</a:t>
            </a:r>
            <a:endParaRPr lang="en-US" sz="1100" dirty="0"/>
          </a:p>
        </p:txBody>
      </p:sp>
      <p:sp>
        <p:nvSpPr>
          <p:cNvPr id="97" name="Shape 95"/>
          <p:cNvSpPr/>
          <p:nvPr/>
        </p:nvSpPr>
        <p:spPr>
          <a:xfrm>
            <a:off x="8155229" y="3131693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8" name="Text 96"/>
          <p:cNvSpPr txBox="1"/>
          <p:nvPr/>
        </p:nvSpPr>
        <p:spPr>
          <a:xfrm>
            <a:off x="8228381" y="3186557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Dela: läs för en kamrat och ändra. Mitt mål.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6233008" y="1417320"/>
            <a:ext cx="5766664" cy="1998726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100" name="Text 98"/>
          <p:cNvSpPr txBox="1"/>
          <p:nvPr/>
        </p:nvSpPr>
        <p:spPr>
          <a:xfrm>
            <a:off x="6233008" y="3553206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 MED EGNA MINUTER</a:t>
            </a:r>
            <a:endParaRPr lang="en-US" sz="1200" dirty="0"/>
          </a:p>
        </p:txBody>
      </p:sp>
      <p:sp>
        <p:nvSpPr>
          <p:cNvPr id="101" name="Shape 99"/>
          <p:cNvSpPr/>
          <p:nvPr/>
        </p:nvSpPr>
        <p:spPr>
          <a:xfrm>
            <a:off x="6233008" y="3827526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02" name="Text 100"/>
          <p:cNvSpPr txBox="1"/>
          <p:nvPr/>
        </p:nvSpPr>
        <p:spPr>
          <a:xfrm>
            <a:off x="6306160" y="3882390"/>
            <a:ext cx="181249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</a:t>
            </a:r>
            <a:endParaRPr lang="en-US" sz="1050" dirty="0"/>
          </a:p>
        </p:txBody>
      </p:sp>
      <p:sp>
        <p:nvSpPr>
          <p:cNvPr id="103" name="Text 101"/>
          <p:cNvSpPr txBox="1"/>
          <p:nvPr/>
        </p:nvSpPr>
        <p:spPr>
          <a:xfrm>
            <a:off x="8228381" y="3882390"/>
            <a:ext cx="37347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ni gör</a:t>
            </a:r>
            <a:endParaRPr lang="en-US" sz="1050" dirty="0"/>
          </a:p>
        </p:txBody>
      </p:sp>
      <p:sp>
        <p:nvSpPr>
          <p:cNvPr id="104" name="Shape 102"/>
          <p:cNvSpPr/>
          <p:nvPr/>
        </p:nvSpPr>
        <p:spPr>
          <a:xfrm>
            <a:off x="6233008" y="4120134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5" name="Text 103"/>
          <p:cNvSpPr txBox="1"/>
          <p:nvPr/>
        </p:nvSpPr>
        <p:spPr>
          <a:xfrm>
            <a:off x="6306160" y="4174998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</a:t>
            </a:r>
            <a:endParaRPr lang="en-US" sz="1100" dirty="0"/>
          </a:p>
        </p:txBody>
      </p:sp>
      <p:sp>
        <p:nvSpPr>
          <p:cNvPr id="106" name="Shape 104"/>
          <p:cNvSpPr/>
          <p:nvPr/>
        </p:nvSpPr>
        <p:spPr>
          <a:xfrm>
            <a:off x="8155229" y="4120134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7" name="Text 105"/>
          <p:cNvSpPr txBox="1"/>
          <p:nvPr/>
        </p:nvSpPr>
        <p:spPr>
          <a:xfrm>
            <a:off x="8228381" y="4174998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korta berättelsen 8–25. Ramen 25–40. Min huvudperson 40–55.</a:t>
            </a:r>
            <a:endParaRPr lang="en-US" sz="1100" dirty="0"/>
          </a:p>
        </p:txBody>
      </p:sp>
      <p:sp>
        <p:nvSpPr>
          <p:cNvPr id="108" name="Shape 106"/>
          <p:cNvSpPr/>
          <p:nvPr/>
        </p:nvSpPr>
        <p:spPr>
          <a:xfrm>
            <a:off x="6233008" y="4579112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6233008" y="457911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0" name="Text 108"/>
          <p:cNvSpPr txBox="1"/>
          <p:nvPr/>
        </p:nvSpPr>
        <p:spPr>
          <a:xfrm>
            <a:off x="6306160" y="4633976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8</a:t>
            </a:r>
            <a:endParaRPr lang="en-US" sz="1100" dirty="0"/>
          </a:p>
        </p:txBody>
      </p:sp>
      <p:sp>
        <p:nvSpPr>
          <p:cNvPr id="111" name="Shape 109"/>
          <p:cNvSpPr/>
          <p:nvPr/>
        </p:nvSpPr>
        <p:spPr>
          <a:xfrm>
            <a:off x="8155229" y="4579112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2" name="Text 110"/>
          <p:cNvSpPr txBox="1"/>
          <p:nvPr/>
        </p:nvSpPr>
        <p:spPr>
          <a:xfrm>
            <a:off x="8228381" y="4633976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Provläsningen 0–25. Skrivfokus 25–35. Skriv 40–57.</a:t>
            </a:r>
            <a:endParaRPr lang="en-US" sz="1100" dirty="0"/>
          </a:p>
        </p:txBody>
      </p:sp>
      <p:sp>
        <p:nvSpPr>
          <p:cNvPr id="113" name="Shape 111"/>
          <p:cNvSpPr/>
          <p:nvPr/>
        </p:nvSpPr>
        <p:spPr>
          <a:xfrm>
            <a:off x="6233008" y="4863465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6306160" y="4918329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13</a:t>
            </a:r>
            <a:endParaRPr lang="en-US" sz="1100" dirty="0"/>
          </a:p>
        </p:txBody>
      </p:sp>
      <p:sp>
        <p:nvSpPr>
          <p:cNvPr id="115" name="Shape 113"/>
          <p:cNvSpPr/>
          <p:nvPr/>
        </p:nvSpPr>
        <p:spPr>
          <a:xfrm>
            <a:off x="8155229" y="4863465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6" name="Text 114"/>
          <p:cNvSpPr txBox="1"/>
          <p:nvPr/>
        </p:nvSpPr>
        <p:spPr>
          <a:xfrm>
            <a:off x="8228381" y="4918329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Starterna 0–8. Bara bilden 45–50. Hela boken 50–60.</a:t>
            </a:r>
            <a:endParaRPr lang="en-US" sz="1100" dirty="0"/>
          </a:p>
        </p:txBody>
      </p:sp>
      <p:sp>
        <p:nvSpPr>
          <p:cNvPr id="117" name="Shape 115"/>
          <p:cNvSpPr/>
          <p:nvPr/>
        </p:nvSpPr>
        <p:spPr>
          <a:xfrm>
            <a:off x="6233008" y="5322443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6233008" y="5322443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9" name="Text 117"/>
          <p:cNvSpPr txBox="1"/>
          <p:nvPr/>
        </p:nvSpPr>
        <p:spPr>
          <a:xfrm>
            <a:off x="6306160" y="5377307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14</a:t>
            </a:r>
            <a:endParaRPr lang="en-US" sz="1100" dirty="0"/>
          </a:p>
        </p:txBody>
      </p:sp>
      <p:sp>
        <p:nvSpPr>
          <p:cNvPr id="120" name="Shape 118"/>
          <p:cNvSpPr/>
          <p:nvPr/>
        </p:nvSpPr>
        <p:spPr>
          <a:xfrm>
            <a:off x="8155229" y="5322443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1" name="Text 119"/>
          <p:cNvSpPr txBox="1"/>
          <p:nvPr/>
        </p:nvSpPr>
        <p:spPr>
          <a:xfrm>
            <a:off x="8228381" y="5377307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korta berättelsen 0–17. Boken klar 34–58.</a:t>
            </a:r>
            <a:endParaRPr lang="en-US" sz="1100" dirty="0"/>
          </a:p>
        </p:txBody>
      </p:sp>
      <p:sp>
        <p:nvSpPr>
          <p:cNvPr id="122" name="Shape 120"/>
          <p:cNvSpPr/>
          <p:nvPr/>
        </p:nvSpPr>
        <p:spPr>
          <a:xfrm>
            <a:off x="6233008" y="560679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3" name="Text 121"/>
          <p:cNvSpPr txBox="1"/>
          <p:nvPr/>
        </p:nvSpPr>
        <p:spPr>
          <a:xfrm>
            <a:off x="6306160" y="5661660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15</a:t>
            </a:r>
            <a:endParaRPr lang="en-US" sz="1100" dirty="0"/>
          </a:p>
        </p:txBody>
      </p:sp>
      <p:sp>
        <p:nvSpPr>
          <p:cNvPr id="124" name="Shape 122"/>
          <p:cNvSpPr/>
          <p:nvPr/>
        </p:nvSpPr>
        <p:spPr>
          <a:xfrm>
            <a:off x="8155229" y="5606796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5" name="Text 123"/>
          <p:cNvSpPr txBox="1"/>
          <p:nvPr/>
        </p:nvSpPr>
        <p:spPr>
          <a:xfrm>
            <a:off x="8228381" y="5661660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Läsplatserna 0–10. Boksläppet 10–55. Diplomet.</a:t>
            </a:r>
            <a:endParaRPr lang="en-US" sz="1100" dirty="0"/>
          </a:p>
        </p:txBody>
      </p:sp>
      <p:sp>
        <p:nvSpPr>
          <p:cNvPr id="126" name="Shape 124"/>
          <p:cNvSpPr/>
          <p:nvPr/>
        </p:nvSpPr>
        <p:spPr>
          <a:xfrm>
            <a:off x="6233008" y="3827526"/>
            <a:ext cx="5766664" cy="2063623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127" name="Text 125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niclasfohlin.se/stodundervisning/skrivkurs-berattelseram/lathund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skrivkursen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RAMKRAV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Rörelse, inte meningar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 säger vad som händer, och eleven bestämmer hur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RAMKRAV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skrivfokus per del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berättelsen behöver just där: miljö, dialog, spänning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RAMKRAV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Korta delar som blir klara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Hellre en halv sida färdig än två ofärdiga sidor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RAMARNA, TEXTERNA OCH LÄSARNA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magiska skogen.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Skogen bakom klippan, med en text i varje del.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596896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Hunden som försvann.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hund kommer bort på en resa och tar sig hem.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035808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Egen ram.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 mall med samma fält. Fyll i med gruppen.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474720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Läsarna.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Ett barn per elev i en yngre klass. Be om namnen före pass 1.</a:t>
            </a:r>
            <a:endParaRPr lang="en-US" sz="1225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3913632"/>
            <a:ext cx="5669280" cy="438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Ramarna, delarnas sidor och elevens blad finns i planeringsmallarna, Word-filen på metodsidan.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20624" y="4690872"/>
            <a:ext cx="5641848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" y="4700016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7784" y="4754880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57784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Ramen på tavlan och din bok på blädderblocket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328416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Böckerna, Min ram och kortet Berätta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 eller ramens text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328416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 mål och Min huvudperson i mappen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57784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Barnets teckning, del 4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3328416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Färgpennor till delens bild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647688" y="1892808"/>
            <a:ext cx="5120640" cy="2380996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FÖRE KURSEN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313432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Bett om barnens namn med brevet Till läraren i den yngre klassen.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69925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Bokat provläsningen och boksläppet, med reserv.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2964434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Valt de två bilderna, som Till läraren: den korta berättelsen säger.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350260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Hittat på min huvudperson.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615436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Min huvudperson, Min ram, Mitt mål och kortet Berätta.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388061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Gjort en mapp per elev för bokens sidor fram till pass 14.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647688" y="4474972"/>
            <a:ext cx="5120640" cy="21818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656832" y="4484116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784848" y="453898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4895596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Finns början, problem och slut? Märks platsen med fler än ett sinne? Driver en replik handlingen framåt? Visar texten en känsla utan att nämna den?</a:t>
            </a:r>
            <a:endParaRPr lang="en-US" sz="97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5506244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14: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Ställ samma frågor till den nya korta berättelsen, och räkna orden i båda berättelserna. Titta på stjärnorna: lånade eleven ett grepp och behöll sitt innehåll?</a:t>
            </a:r>
            <a:endParaRPr lang="en-US" sz="975" dirty="0"/>
          </a:p>
        </p:txBody>
      </p:sp>
      <p:sp>
        <p:nvSpPr>
          <p:cNvPr id="49" name="Text 47"/>
          <p:cNvSpPr txBox="1"/>
          <p:nvPr/>
        </p:nvSpPr>
        <p:spPr>
          <a:xfrm>
            <a:off x="6793992" y="6116892"/>
            <a:ext cx="4846320" cy="40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kursen: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Berätta för klassläraren vilka grepp eleven lärt sig, så att hen frågar efter dem i klassen. Skicka hem boken med diplomet.</a:t>
            </a:r>
            <a:endParaRPr lang="en-US" sz="975" dirty="0"/>
          </a:p>
        </p:txBody>
      </p:sp>
      <p:sp>
        <p:nvSpPr>
          <p:cNvPr id="50" name="Text 48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niclasfohlin.se/stodundervisning/skrivkurs-berattelseram/lathund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Skrivkurs: gemensam berättelseram</dc:title>
  <dc:subject>En skrivkurs i liten grupp där eleverna lär sig bygga en berättelse del för del. Var och en skriver sin egen bok till ett yngre barn, i sex delar efter samma ram. Du visar ett skrivfokus i varje del, och alla berättar innan de skriver. Du blandar elever som behöver stöd med elever som skriver med flyt.</dc:subject>
  <dc:creator>Niclas Fohlin</dc:creator>
  <cp:lastModifiedBy>Niclas Fohlin</cp:lastModifiedBy>
  <cp:revision>1</cp:revision>
  <dcterms:created xsi:type="dcterms:W3CDTF">2026-10-28T00:00:00Z</dcterms:created>
  <dcterms:modified xsi:type="dcterms:W3CDTF">2026-10-28T00:00:00Z</dcterms:modified>
</cp:coreProperties>
</file>