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Skrivkurs: sagoboken, filmerna: Så gör eleven, Spela det som står, Paren berättar. © Niclas Fohlin · niclasfohlin.se/stodundervisning/skrivkurs-sagoboken/lathund Bilderna i filmerna: Fluent Emoji, © Microsoft Corporation, MIT-licens.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Skrivkurs: sagoboken, metoden. Gruppen läser sagor och hittar sagans väg i fyra eller sex steg: hjälten önskar sig något, ett problem står i vägen och växer, och hjälten löser det själv. Sedan gör gruppen en saga tillsammans och paren sina egna. Eleverna berättar och spelar sina sagor innan de skriver dem. Kursen slutar med en tryckt sagobok. © Niclas Fohlin · niclasfohlin.se/stodundervisning/skrivkurs-sagoboken/lathund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Skrivkurs: sagoboken, ett pass del för del med ett exempel. © Niclas Fohlin · niclasfohlin.se/stodundervisning/skrivkurs-sagoboken/lathund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Skrivkurs: sagoboken, mallen som används under passet. © Niclas Fohlin · niclasfohlin.se/stodundervisning/skrivkurs-sagoboken/lathund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Skrivkurs: sagoboken, materialet: krav, var det finns, vad som ligger på bordet, checklistan och uppföljningen. © Niclas Fohlin · niclasfohlin.se/stodundervisning/skrivkurs-sagoboken/lathund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0" Type="http://schemas.openxmlformats.org/officeDocument/2006/relationships/hyperlink" Target="https://niclasfohlin.se/stodundervisning/skrivkurs-sagoboken/lathund" TargetMode="External"/><Relationship Id="rId1" Type="http://schemas.openxmlformats.org/officeDocument/2006/relationships/video" Target="../media/media-1-1.mp4"/><Relationship Id="rId2" Type="http://schemas.microsoft.com/office/2007/relationships/media" Target="../media/media-1-1.mp4"/><Relationship Id="rId3" Type="http://schemas.openxmlformats.org/officeDocument/2006/relationships/image" Target="../media/image-1-3.png"/><Relationship Id="rId4" Type="http://schemas.openxmlformats.org/officeDocument/2006/relationships/video" Target="../media/media-1-4.mp4"/><Relationship Id="rId5" Type="http://schemas.microsoft.com/office/2007/relationships/media" Target="../media/media-1-4.mp4"/><Relationship Id="rId6" Type="http://schemas.openxmlformats.org/officeDocument/2006/relationships/image" Target="../media/image-1-6.png"/><Relationship Id="rId7" Type="http://schemas.openxmlformats.org/officeDocument/2006/relationships/video" Target="../media/media-1-7.mp4"/><Relationship Id="rId8" Type="http://schemas.microsoft.com/office/2007/relationships/media" Target="../media/media-1-7.mp4"/><Relationship Id="rId9" Type="http://schemas.openxmlformats.org/officeDocument/2006/relationships/image" Target="../media/image-1-9.png"/><Relationship Id="rId11" Type="http://schemas.openxmlformats.org/officeDocument/2006/relationships/slideLayout" Target="../slideLayouts/slideLayout1.xml"/><Relationship Id="rId1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Skrivkurs: sagoboken</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FILMERNA</a:t>
            </a:r>
            <a:endParaRPr lang="en-US" sz="1275" dirty="0"/>
          </a:p>
        </p:txBody>
      </p:sp>
      <p:sp>
        <p:nvSpPr>
          <p:cNvPr id="6" name="Shape 4"/>
          <p:cNvSpPr/>
          <p:nvPr/>
        </p:nvSpPr>
        <p:spPr>
          <a:xfrm rot="5400000">
            <a:off x="425196" y="790956"/>
            <a:ext cx="137160" cy="118872"/>
          </a:xfrm>
          <a:prstGeom prst="triangle">
            <a:avLst/>
          </a:prstGeom>
          <a:solidFill>
            <a:srgbClr val="8A5A1E"/>
          </a:solidFill>
          <a:ln w="12700">
            <a:solidFill>
              <a:srgbClr val="8A5A1E"/>
            </a:solidFill>
            <a:prstDash val="solid"/>
          </a:ln>
        </p:spPr>
      </p:sp>
      <p:sp>
        <p:nvSpPr>
          <p:cNvPr id="7" name="Text 5"/>
          <p:cNvSpPr txBox="1"/>
          <p:nvPr/>
        </p:nvSpPr>
        <p:spPr>
          <a:xfrm>
            <a:off x="640080" y="749808"/>
            <a:ext cx="338114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1 · 29 SEKUNDER</a:t>
            </a:r>
            <a:endParaRPr lang="en-US" sz="1200" dirty="0"/>
          </a:p>
        </p:txBody>
      </p:sp>
      <p:pic>
        <p:nvPicPr>
          <p:cNvPr id="8" name="Media 0" descr="Så gör eleven, filmen: En elev slår tre tärningar. En mening vid varje station. Maja säger: ”Det var en gång en mus som ville ha en skatt.” Ali säger: ”Men en dag kom en stor drake och vaktade skatten.” Gruppen frågar: ”Hur ska det gå?” Läraren frågar: ”Vem löser det?” Ebba säger: ”Då kröp musen in genom ett hål som var för litet för draken.” Isak säger: ”Till slut hade musen skatten, precis som hon ville.”">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0624" y="1051560"/>
            <a:ext cx="3600602" cy="2025339"/>
          </a:xfrm>
          <a:prstGeom prst="rect">
            <a:avLst/>
          </a:prstGeom>
        </p:spPr>
      </p:pic>
      <p:sp>
        <p:nvSpPr>
          <p:cNvPr id="9" name="Text 6"/>
          <p:cNvSpPr txBox="1"/>
          <p:nvPr/>
        </p:nvSpPr>
        <p:spPr>
          <a:xfrm>
            <a:off x="420624" y="3625539"/>
            <a:ext cx="3600602" cy="263398"/>
          </a:xfrm>
          <a:prstGeom prst="rect">
            <a:avLst/>
          </a:prstGeom>
          <a:noFill/>
          <a:ln/>
        </p:spPr>
        <p:txBody>
          <a:bodyPr wrap="square" lIns="0" tIns="0" rIns="0" bIns="0" rtlCol="0" anchor="t"/>
          <a:lstStyle/>
          <a:p>
            <a:pPr algn="l" indent="0" marL="0">
              <a:buNone/>
            </a:pPr>
            <a:r>
              <a:rPr lang="en-US" sz="1700" b="1" dirty="0">
                <a:solidFill>
                  <a:srgbClr val="14202B"/>
                </a:solidFill>
                <a:latin typeface="Calibri" pitchFamily="34" charset="0"/>
                <a:ea typeface="Calibri" pitchFamily="34" charset="-122"/>
                <a:cs typeface="Calibri" pitchFamily="34" charset="-120"/>
              </a:rPr>
              <a:t>Så gör eleven</a:t>
            </a:r>
            <a:endParaRPr lang="en-US" sz="1700" dirty="0"/>
          </a:p>
        </p:txBody>
      </p:sp>
      <p:sp>
        <p:nvSpPr>
          <p:cNvPr id="10" name="Text 7"/>
          <p:cNvSpPr txBox="1"/>
          <p:nvPr/>
        </p:nvSpPr>
        <p:spPr>
          <a:xfrm>
            <a:off x="420624" y="3980377"/>
            <a:ext cx="3600602" cy="2310695"/>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Tärning 1, 3 och 4 visar en mus, en skatt och en drake.</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Maja berättar om en mus som vill ha en skatt.</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Gruppen frågar hur det ska gå. Läraren: Vem löser det?</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Musen kryper själv in där draken inte kommer in.</a:t>
            </a:r>
            <a:endParaRPr lang="en-US" sz="1400" dirty="0"/>
          </a:p>
        </p:txBody>
      </p:sp>
      <p:sp>
        <p:nvSpPr>
          <p:cNvPr id="11" name="Shape 8"/>
          <p:cNvSpPr/>
          <p:nvPr/>
        </p:nvSpPr>
        <p:spPr>
          <a:xfrm rot="5400000">
            <a:off x="4300118" y="790956"/>
            <a:ext cx="137160" cy="118872"/>
          </a:xfrm>
          <a:prstGeom prst="triangle">
            <a:avLst/>
          </a:prstGeom>
          <a:solidFill>
            <a:srgbClr val="8A5A1E"/>
          </a:solidFill>
          <a:ln w="12700">
            <a:solidFill>
              <a:srgbClr val="8A5A1E"/>
            </a:solidFill>
            <a:prstDash val="solid"/>
          </a:ln>
        </p:spPr>
      </p:sp>
      <p:sp>
        <p:nvSpPr>
          <p:cNvPr id="12" name="Text 9"/>
          <p:cNvSpPr txBox="1"/>
          <p:nvPr/>
        </p:nvSpPr>
        <p:spPr>
          <a:xfrm>
            <a:off x="4515002" y="749808"/>
            <a:ext cx="338114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2 · 23 SEKUNDER</a:t>
            </a:r>
            <a:endParaRPr lang="en-US" sz="1200" dirty="0"/>
          </a:p>
        </p:txBody>
      </p:sp>
      <p:pic>
        <p:nvPicPr>
          <p:cNvPr id="13" name="Media 1" descr="Spela det som står, filmen: Maja läser. Isak spelar katten, och Ebba stormen. Isak säger: ”Jag vill segla!” Ebba säger: ”Vuuuu!” Där sagan säger för lite står spelarna stilla. Isak säger: ”Stopp!” Maja läser klart, och katten kommer hem. Ali frågar: ”Var stod ni stilla?” Isak säger: ”Vid ’Då blev det bra.’” Sedan byter paren. Sist skriver Maja och Ali där Isak och Ebba stod stilla. Ali skriver: ”Då styrde katten mot land.”">
            <a:hlinkClick r:id="" action="ppaction://media"/>
          </p:cNvPr>
          <p:cNvPicPr>
            <a:picLocks noChangeAspect="1"/>
          </p:cNvPicPr>
          <p:nvPr>
            <a:videoFile r:link="rId4"/>
            <p:extLst>
              <p:ext uri="{DAA4B4D4-6D71-4841-9C94-3DE7FCFB9230}">
                <p14:media xmlns:p14="http://schemas.microsoft.com/office/powerpoint/2010/main" r:embed="rId5"/>
              </p:ext>
            </p:extLst>
          </p:nvPr>
        </p:nvPicPr>
        <p:blipFill>
          <a:blip r:embed="rId6"/>
          <a:stretch>
            <a:fillRect/>
          </a:stretch>
        </p:blipFill>
        <p:spPr>
          <a:xfrm>
            <a:off x="4295546" y="1051560"/>
            <a:ext cx="3600602" cy="2025339"/>
          </a:xfrm>
          <a:prstGeom prst="rect">
            <a:avLst/>
          </a:prstGeom>
        </p:spPr>
      </p:pic>
      <p:sp>
        <p:nvSpPr>
          <p:cNvPr id="14" name="Text 10"/>
          <p:cNvSpPr txBox="1"/>
          <p:nvPr/>
        </p:nvSpPr>
        <p:spPr>
          <a:xfrm>
            <a:off x="4295546" y="3625539"/>
            <a:ext cx="3600602" cy="263398"/>
          </a:xfrm>
          <a:prstGeom prst="rect">
            <a:avLst/>
          </a:prstGeom>
          <a:noFill/>
          <a:ln/>
        </p:spPr>
        <p:txBody>
          <a:bodyPr wrap="square" lIns="0" tIns="0" rIns="0" bIns="0" rtlCol="0" anchor="t"/>
          <a:lstStyle/>
          <a:p>
            <a:pPr algn="l" indent="0" marL="0">
              <a:buNone/>
            </a:pPr>
            <a:r>
              <a:rPr lang="en-US" sz="1700" b="1" dirty="0">
                <a:solidFill>
                  <a:srgbClr val="14202B"/>
                </a:solidFill>
                <a:latin typeface="Calibri" pitchFamily="34" charset="0"/>
                <a:ea typeface="Calibri" pitchFamily="34" charset="-122"/>
                <a:cs typeface="Calibri" pitchFamily="34" charset="-120"/>
              </a:rPr>
              <a:t>Spela det som står</a:t>
            </a:r>
            <a:endParaRPr lang="en-US" sz="1700" dirty="0"/>
          </a:p>
        </p:txBody>
      </p:sp>
      <p:sp>
        <p:nvSpPr>
          <p:cNvPr id="15" name="Text 11"/>
          <p:cNvSpPr txBox="1"/>
          <p:nvPr/>
        </p:nvSpPr>
        <p:spPr>
          <a:xfrm>
            <a:off x="4295546" y="3980377"/>
            <a:ext cx="3600602" cy="2310695"/>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Maja läser, Isak spelar katten och Ebba stormen.</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Isak säger Stopp, och Maja sätter ett streck.</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Sagan är slut. Ali frågar spelarna var de stod stilla.</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Maja och Ali stryker och skriver vad katten gör.</a:t>
            </a:r>
            <a:endParaRPr lang="en-US" sz="1400" dirty="0"/>
          </a:p>
        </p:txBody>
      </p:sp>
      <p:sp>
        <p:nvSpPr>
          <p:cNvPr id="16" name="Shape 12"/>
          <p:cNvSpPr/>
          <p:nvPr/>
        </p:nvSpPr>
        <p:spPr>
          <a:xfrm rot="5400000">
            <a:off x="8175041" y="790956"/>
            <a:ext cx="137160" cy="118872"/>
          </a:xfrm>
          <a:prstGeom prst="triangle">
            <a:avLst/>
          </a:prstGeom>
          <a:solidFill>
            <a:srgbClr val="8A5A1E"/>
          </a:solidFill>
          <a:ln w="12700">
            <a:solidFill>
              <a:srgbClr val="8A5A1E"/>
            </a:solidFill>
            <a:prstDash val="solid"/>
          </a:ln>
        </p:spPr>
      </p:sp>
      <p:sp>
        <p:nvSpPr>
          <p:cNvPr id="17" name="Text 13"/>
          <p:cNvSpPr txBox="1"/>
          <p:nvPr/>
        </p:nvSpPr>
        <p:spPr>
          <a:xfrm>
            <a:off x="8389925" y="749808"/>
            <a:ext cx="338114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3 · 21 SEKUNDER</a:t>
            </a:r>
            <a:endParaRPr lang="en-US" sz="1200" dirty="0"/>
          </a:p>
        </p:txBody>
      </p:sp>
      <p:pic>
        <p:nvPicPr>
          <p:cNvPr id="18" name="Media 2" descr="Paren berättar, filmen: Grodan vill komma hem. Maja berättar, och Ali har kortet. Maja säger: ”Men en dag kom en storm.” Ali läser stationens fråga på kortet. Ali frågar: ”Vad gör hjälten först? Varför går det inte?” Maja svarar. Maja säger: ”Hon hoppar, men vinden är för stark.” Maja berättar klart, och Ali frågar vid varje station. När sagan är slut byter de. Ali berättar den med svaren i. Ali säger: ”… Grodan hoppade, men vinden var för stark.”">
            <a:hlinkClick r:id="" action="ppaction://media"/>
          </p:cNvPr>
          <p:cNvPicPr>
            <a:picLocks noChangeAspect="1"/>
          </p:cNvPicPr>
          <p:nvPr>
            <a:videoFile r:link="rId7"/>
            <p:extLst>
              <p:ext uri="{DAA4B4D4-6D71-4841-9C94-3DE7FCFB9230}">
                <p14:media xmlns:p14="http://schemas.microsoft.com/office/powerpoint/2010/main" r:embed="rId8"/>
              </p:ext>
            </p:extLst>
          </p:nvPr>
        </p:nvPicPr>
        <p:blipFill>
          <a:blip r:embed="rId9"/>
          <a:stretch>
            <a:fillRect/>
          </a:stretch>
        </p:blipFill>
        <p:spPr>
          <a:xfrm>
            <a:off x="8170469" y="1051560"/>
            <a:ext cx="3600602" cy="2025339"/>
          </a:xfrm>
          <a:prstGeom prst="rect">
            <a:avLst/>
          </a:prstGeom>
        </p:spPr>
      </p:pic>
      <p:sp>
        <p:nvSpPr>
          <p:cNvPr id="19" name="Text 14"/>
          <p:cNvSpPr txBox="1"/>
          <p:nvPr/>
        </p:nvSpPr>
        <p:spPr>
          <a:xfrm>
            <a:off x="8170469" y="3625539"/>
            <a:ext cx="3600602" cy="263398"/>
          </a:xfrm>
          <a:prstGeom prst="rect">
            <a:avLst/>
          </a:prstGeom>
          <a:noFill/>
          <a:ln/>
        </p:spPr>
        <p:txBody>
          <a:bodyPr wrap="square" lIns="0" tIns="0" rIns="0" bIns="0" rtlCol="0" anchor="t"/>
          <a:lstStyle/>
          <a:p>
            <a:pPr algn="l" indent="0" marL="0">
              <a:buNone/>
            </a:pPr>
            <a:r>
              <a:rPr lang="en-US" sz="1700" b="1" dirty="0">
                <a:solidFill>
                  <a:srgbClr val="14202B"/>
                </a:solidFill>
                <a:latin typeface="Calibri" pitchFamily="34" charset="0"/>
                <a:ea typeface="Calibri" pitchFamily="34" charset="-122"/>
                <a:cs typeface="Calibri" pitchFamily="34" charset="-120"/>
              </a:rPr>
              <a:t>Paren berättar</a:t>
            </a:r>
            <a:endParaRPr lang="en-US" sz="1700" dirty="0"/>
          </a:p>
        </p:txBody>
      </p:sp>
      <p:sp>
        <p:nvSpPr>
          <p:cNvPr id="20" name="Text 15"/>
          <p:cNvSpPr txBox="1"/>
          <p:nvPr/>
        </p:nvSpPr>
        <p:spPr>
          <a:xfrm>
            <a:off x="8170469" y="3980377"/>
            <a:ext cx="3600602" cy="2310695"/>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Grodan vill komma hem. Maja berättar om stormen.</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Ali läser stationens fråga på kortet.</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Maja svarar på frågan.</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När sagan är slut byter de. Ali berättar med svaren i.</a:t>
            </a:r>
            <a:endParaRPr lang="en-US" sz="1400" dirty="0"/>
          </a:p>
        </p:txBody>
      </p:sp>
      <p:sp>
        <p:nvSpPr>
          <p:cNvPr id="21" name="Text 16"/>
          <p:cNvSpPr txBox="1"/>
          <p:nvPr/>
        </p:nvSpPr>
        <p:spPr>
          <a:xfrm>
            <a:off x="420624" y="6345936"/>
            <a:ext cx="11350447" cy="219456"/>
          </a:xfrm>
          <a:prstGeom prst="rect">
            <a:avLst/>
          </a:prstGeom>
          <a:noFill/>
          <a:ln/>
        </p:spPr>
        <p:txBody>
          <a:bodyPr wrap="square" lIns="0" tIns="0" rIns="0" bIns="0" rtlCol="0" anchor="t"/>
          <a:lstStyle/>
          <a:p>
            <a:pPr indent="0" marL="0">
              <a:buNone/>
            </a:pPr>
            <a:r>
              <a:rPr lang="en-US" sz="1100" dirty="0">
                <a:solidFill>
                  <a:srgbClr val="4B5866"/>
                </a:solidFill>
                <a:latin typeface="Calibri" pitchFamily="34" charset="0"/>
                <a:ea typeface="Calibri" pitchFamily="34" charset="-122"/>
                <a:cs typeface="Calibri" pitchFamily="34" charset="-120"/>
              </a:rPr>
              <a:t>Klicka på en film för att spela den. Spelar filmen inte här? Se den på </a:t>
            </a:r>
            <a:pPr indent="0" marL="0">
              <a:buNone/>
            </a:pPr>
            <a:r>
              <a:rPr lang="en-US" sz="1100" u="sng" dirty="0">
                <a:solidFill>
                  <a:srgbClr val="4B5866"/>
                </a:solidFill>
                <a:latin typeface="Calibri" pitchFamily="34" charset="0"/>
                <a:ea typeface="Calibri" pitchFamily="34" charset="-122"/>
                <a:cs typeface="Calibri" pitchFamily="34" charset="-120"/>
                <a:hlinkClick r:id="rId10" invalidUrl="" action="" tgtFrame="" tooltip="" history="1" highlightClick="0" endSnd="0">
                  <a:extLst>
                    <a:ext uri="{A12FA001-AC4F-418D-AE19-62706E023703}">
                      <ahyp:hlinkClr xmlns:ahyp="http://schemas.microsoft.com/office/drawing/2018/hyperlinkcolor" val="tx"/>
                    </a:ext>
                  </a:extLst>
                </a:hlinkClick>
              </a:rPr>
              <a:t>niclasfohlin.se/stodundervisning/skrivkurs-sagoboken/lathund</a:t>
            </a:r>
            <a:endParaRPr lang="en-US" sz="1100" dirty="0"/>
          </a:p>
        </p:txBody>
      </p:sp>
      <p:sp>
        <p:nvSpPr>
          <p:cNvPr id="22" name="Text 17"/>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niclasfohlin.se/stodundervisning/skrivkurs-sagoboken/lathund</a:t>
            </a:r>
            <a:endParaRPr lang="en-US" sz="75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seq concurrent="1" nextAc="seek">
              <p:cTn id="7" restart="whenNotActive" fill="hold" evtFilter="cancelBubble" nodeType="interactiveSeq">
                <p:stCondLst>
                  <p:cond evt="onClick" delay="0">
                    <p:tgtEl>
                      <p:spTgt spid="1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3"/>
                                        </p:tgtEl>
                                      </p:cBhvr>
                                    </p:cmd>
                                  </p:childTnLst>
                                </p:cTn>
                              </p:par>
                            </p:childTnLst>
                          </p:cTn>
                        </p:par>
                      </p:childTnLst>
                    </p:cTn>
                  </p:par>
                </p:childTnLst>
              </p:cTn>
              <p:nextCondLst>
                <p:cond evt="onClick" delay="0">
                  <p:tgtEl>
                    <p:spTgt spid="13"/>
                  </p:tgtEl>
                </p:cond>
              </p:nextCondLst>
            </p:seq>
            <p:seq concurrent="1" nextAc="seek">
              <p:cTn id="12" restart="whenNotActive" fill="hold" evtFilter="cancelBubble" nodeType="interactiveSeq">
                <p:stCondLst>
                  <p:cond evt="onClick" delay="0">
                    <p:tgtEl>
                      <p:spTgt spid="18"/>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8"/>
                                        </p:tgtEl>
                                      </p:cBhvr>
                                    </p:cmd>
                                  </p:childTnLst>
                                </p:cTn>
                              </p:par>
                            </p:childTnLst>
                          </p:cTn>
                        </p:par>
                      </p:childTnLst>
                    </p:cTn>
                  </p:par>
                </p:childTnLst>
              </p:cTn>
              <p:nextCondLst>
                <p:cond evt="onClick" delay="0">
                  <p:tgtEl>
                    <p:spTgt spid="18"/>
                  </p:tgtEl>
                </p:cond>
              </p:nextCondLst>
            </p:seq>
            <p:video fullScrn="1">
              <p:cMediaNode vol="80000">
                <p:cTn id="17" fill="hold" display="0">
                  <p:stCondLst>
                    <p:cond delay="indefinite"/>
                  </p:stCondLst>
                </p:cTn>
                <p:tgtEl>
                  <p:spTgt spid="8"/>
                </p:tgtEl>
              </p:cMediaNode>
            </p:video>
            <p:video fullScrn="1">
              <p:cMediaNode vol="80000">
                <p:cTn id="18" fill="hold" display="0">
                  <p:stCondLst>
                    <p:cond delay="indefinite"/>
                  </p:stCondLst>
                </p:cTn>
                <p:tgtEl>
                  <p:spTgt spid="13"/>
                </p:tgtEl>
              </p:cMediaNode>
            </p:video>
            <p:video fullScrn="1">
              <p:cMediaNode vol="80000">
                <p:cTn id="19" fill="hold" display="0">
                  <p:stCondLst>
                    <p:cond delay="indefinite"/>
                  </p:stCondLst>
                </p:cTn>
                <p:tgtEl>
                  <p:spTgt spid="18"/>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Skrivkurs: sagoboken</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METODEN · 1/4</a:t>
            </a:r>
            <a:endParaRPr lang="en-US" sz="1275" dirty="0"/>
          </a:p>
        </p:txBody>
      </p:sp>
      <p:sp>
        <p:nvSpPr>
          <p:cNvPr id="6" name="Shape 4"/>
          <p:cNvSpPr/>
          <p:nvPr/>
        </p:nvSpPr>
        <p:spPr>
          <a:xfrm>
            <a:off x="0" y="603504"/>
            <a:ext cx="12191695" cy="749808"/>
          </a:xfrm>
          <a:prstGeom prst="rect">
            <a:avLst/>
          </a:prstGeom>
          <a:solidFill>
            <a:srgbClr val="F3F6FA"/>
          </a:solidFill>
          <a:ln w="12700">
            <a:solidFill>
              <a:srgbClr val="F3F6FA"/>
            </a:solidFill>
            <a:prstDash val="solid"/>
          </a:ln>
        </p:spPr>
      </p:sp>
      <p:sp>
        <p:nvSpPr>
          <p:cNvPr id="7" name="Shape 5"/>
          <p:cNvSpPr/>
          <p:nvPr/>
        </p:nvSpPr>
        <p:spPr>
          <a:xfrm>
            <a:off x="0" y="1335024"/>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PASSLÄNGD</a:t>
            </a:r>
            <a:endParaRPr lang="en-US" sz="1200" dirty="0"/>
          </a:p>
        </p:txBody>
      </p:sp>
      <p:sp>
        <p:nvSpPr>
          <p:cNvPr id="9" name="Text 7"/>
          <p:cNvSpPr txBox="1"/>
          <p:nvPr/>
        </p:nvSpPr>
        <p:spPr>
          <a:xfrm>
            <a:off x="420624"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60 minuter</a:t>
            </a:r>
            <a:endParaRPr lang="en-US" sz="1200" dirty="0"/>
          </a:p>
        </p:txBody>
      </p:sp>
      <p:sp>
        <p:nvSpPr>
          <p:cNvPr id="10" name="Shape 8"/>
          <p:cNvSpPr/>
          <p:nvPr/>
        </p:nvSpPr>
        <p:spPr>
          <a:xfrm>
            <a:off x="3125648" y="603504"/>
            <a:ext cx="9144" cy="731520"/>
          </a:xfrm>
          <a:prstGeom prst="rect">
            <a:avLst/>
          </a:prstGeom>
          <a:solidFill>
            <a:srgbClr val="E1E6EB"/>
          </a:solidFill>
          <a:ln w="12700">
            <a:solidFill>
              <a:srgbClr val="E1E6EB"/>
            </a:solidFill>
            <a:prstDash val="solid"/>
          </a:ln>
        </p:spPr>
      </p:sp>
      <p:sp>
        <p:nvSpPr>
          <p:cNvPr id="11" name="Text 9"/>
          <p:cNvSpPr txBox="1"/>
          <p:nvPr/>
        </p:nvSpPr>
        <p:spPr>
          <a:xfrm>
            <a:off x="3363392"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GRUPP</a:t>
            </a:r>
            <a:endParaRPr lang="en-US" sz="1200" dirty="0"/>
          </a:p>
        </p:txBody>
      </p:sp>
      <p:sp>
        <p:nvSpPr>
          <p:cNvPr id="12" name="Text 10"/>
          <p:cNvSpPr txBox="1"/>
          <p:nvPr/>
        </p:nvSpPr>
        <p:spPr>
          <a:xfrm>
            <a:off x="3363392"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Fyra till tolv elever</a:t>
            </a:r>
            <a:endParaRPr lang="en-US" sz="1200" dirty="0"/>
          </a:p>
        </p:txBody>
      </p:sp>
      <p:sp>
        <p:nvSpPr>
          <p:cNvPr id="13" name="Shape 11"/>
          <p:cNvSpPr/>
          <p:nvPr/>
        </p:nvSpPr>
        <p:spPr>
          <a:xfrm>
            <a:off x="6068416" y="603504"/>
            <a:ext cx="9144" cy="731520"/>
          </a:xfrm>
          <a:prstGeom prst="rect">
            <a:avLst/>
          </a:prstGeom>
          <a:solidFill>
            <a:srgbClr val="E1E6EB"/>
          </a:solidFill>
          <a:ln w="12700">
            <a:solidFill>
              <a:srgbClr val="E1E6EB"/>
            </a:solidFill>
            <a:prstDash val="solid"/>
          </a:ln>
        </p:spPr>
      </p:sp>
      <p:sp>
        <p:nvSpPr>
          <p:cNvPr id="14" name="Text 12"/>
          <p:cNvSpPr txBox="1"/>
          <p:nvPr/>
        </p:nvSpPr>
        <p:spPr>
          <a:xfrm>
            <a:off x="6306160"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FREKVENS</a:t>
            </a:r>
            <a:endParaRPr lang="en-US" sz="1200" dirty="0"/>
          </a:p>
        </p:txBody>
      </p:sp>
      <p:sp>
        <p:nvSpPr>
          <p:cNvPr id="15" name="Text 13"/>
          <p:cNvSpPr txBox="1"/>
          <p:nvPr/>
        </p:nvSpPr>
        <p:spPr>
          <a:xfrm>
            <a:off x="6306160"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Tre pass i veckan i 30 pass, omkring tio veckor</a:t>
            </a:r>
            <a:endParaRPr lang="en-US" sz="1200" dirty="0"/>
          </a:p>
        </p:txBody>
      </p:sp>
      <p:sp>
        <p:nvSpPr>
          <p:cNvPr id="16" name="Shape 14"/>
          <p:cNvSpPr/>
          <p:nvPr/>
        </p:nvSpPr>
        <p:spPr>
          <a:xfrm>
            <a:off x="9011183" y="603504"/>
            <a:ext cx="9144" cy="731520"/>
          </a:xfrm>
          <a:prstGeom prst="rect">
            <a:avLst/>
          </a:prstGeom>
          <a:solidFill>
            <a:srgbClr val="E1E6EB"/>
          </a:solidFill>
          <a:ln w="12700">
            <a:solidFill>
              <a:srgbClr val="E1E6EB"/>
            </a:solidFill>
            <a:prstDash val="solid"/>
          </a:ln>
        </p:spPr>
      </p:sp>
      <p:sp>
        <p:nvSpPr>
          <p:cNvPr id="17" name="Text 15"/>
          <p:cNvSpPr txBox="1"/>
          <p:nvPr/>
        </p:nvSpPr>
        <p:spPr>
          <a:xfrm>
            <a:off x="9248927"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INNEHÅLL</a:t>
            </a:r>
            <a:endParaRPr lang="en-US" sz="1200" dirty="0"/>
          </a:p>
        </p:txBody>
      </p:sp>
      <p:sp>
        <p:nvSpPr>
          <p:cNvPr id="18" name="Text 16"/>
          <p:cNvSpPr txBox="1"/>
          <p:nvPr/>
        </p:nvSpPr>
        <p:spPr>
          <a:xfrm>
            <a:off x="9248927"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En sagobok, i par</a:t>
            </a:r>
            <a:endParaRPr lang="en-US" sz="1200" dirty="0"/>
          </a:p>
        </p:txBody>
      </p:sp>
      <p:sp>
        <p:nvSpPr>
          <p:cNvPr id="19" name="Shape 17"/>
          <p:cNvSpPr/>
          <p:nvPr/>
        </p:nvSpPr>
        <p:spPr>
          <a:xfrm>
            <a:off x="6086704" y="1353312"/>
            <a:ext cx="18288" cy="5303520"/>
          </a:xfrm>
          <a:prstGeom prst="rect">
            <a:avLst/>
          </a:prstGeom>
          <a:solidFill>
            <a:srgbClr val="14202B"/>
          </a:solidFill>
          <a:ln w="12700">
            <a:solidFill>
              <a:srgbClr val="14202B"/>
            </a:solidFill>
            <a:prstDash val="solid"/>
          </a:ln>
        </p:spPr>
      </p:sp>
      <p:sp>
        <p:nvSpPr>
          <p:cNvPr id="20" name="Text 18"/>
          <p:cNvSpPr txBox="1"/>
          <p:nvPr/>
        </p:nvSpPr>
        <p:spPr>
          <a:xfrm>
            <a:off x="420624" y="150876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SÅ FUNGERAR INSATSEN</a:t>
            </a:r>
            <a:endParaRPr lang="en-US" sz="1200" dirty="0"/>
          </a:p>
        </p:txBody>
      </p:sp>
      <p:sp>
        <p:nvSpPr>
          <p:cNvPr id="21" name="Text 19"/>
          <p:cNvSpPr txBox="1"/>
          <p:nvPr/>
        </p:nvSpPr>
        <p:spPr>
          <a:xfrm>
            <a:off x="420624" y="1792224"/>
            <a:ext cx="5519776" cy="1558671"/>
          </a:xfrm>
          <a:prstGeom prst="rect">
            <a:avLst/>
          </a:prstGeom>
          <a:noFill/>
          <a:ln/>
        </p:spPr>
        <p:txBody>
          <a:bodyPr wrap="square" lIns="0" tIns="0" rIns="0" bIns="0" rtlCol="0" anchor="t"/>
          <a:lstStyle/>
          <a:p>
            <a:pPr algn="l" indent="0" marL="0">
              <a:spcAft>
                <a:spcPts val="800"/>
              </a:spcAft>
              <a:buNone/>
            </a:pPr>
            <a:r>
              <a:rPr lang="en-US" sz="1200" dirty="0">
                <a:solidFill>
                  <a:srgbClr val="14202B"/>
                </a:solidFill>
                <a:latin typeface="Calibri" pitchFamily="34" charset="0"/>
                <a:ea typeface="Calibri" pitchFamily="34" charset="-122"/>
                <a:cs typeface="Calibri" pitchFamily="34" charset="-120"/>
              </a:rPr>
              <a:t>Eleverna lär sig bygga en saga efter sagans väg: hjälten önskar sig något, ett problem står i vägen, och hjälten löser det själv. Fyra steg passar de flesta grupper i åk 1–3 och sex steg de flesta i åk 4–6.</a:t>
            </a:r>
            <a:endParaRPr lang="en-US" sz="1200" dirty="0"/>
          </a:p>
          <a:p>
            <a:pPr algn="l" indent="0" marL="0">
              <a:spcAft>
                <a:spcPts val="800"/>
              </a:spcAft>
              <a:buNone/>
            </a:pPr>
            <a:r>
              <a:rPr lang="en-US" sz="1200" dirty="0">
                <a:solidFill>
                  <a:srgbClr val="14202B"/>
                </a:solidFill>
                <a:latin typeface="Calibri" pitchFamily="34" charset="0"/>
                <a:ea typeface="Calibri" pitchFamily="34" charset="-122"/>
                <a:cs typeface="Calibri" pitchFamily="34" charset="-120"/>
              </a:rPr>
              <a:t>Kursen är 30 pass i tio veckor. Gruppen läser och planerar i vecka 1–2 och skriver en saga tillsammans i vecka 3–4. I vecka 5–6 gör paren en saga i veckan, med tärningarna, scenen och pappret. I vecka 7 skriver de klart boksagan. I vecka 8 lyssnar barnen som boken är till, och i vecka 9–10 gör ni boken.</a:t>
            </a:r>
            <a:endParaRPr lang="en-US" sz="1200" dirty="0"/>
          </a:p>
        </p:txBody>
      </p:sp>
      <p:sp>
        <p:nvSpPr>
          <p:cNvPr id="22" name="Shape 20"/>
          <p:cNvSpPr/>
          <p:nvPr/>
        </p:nvSpPr>
        <p:spPr>
          <a:xfrm>
            <a:off x="420624" y="3442335"/>
            <a:ext cx="5382616" cy="1922145"/>
          </a:xfrm>
          <a:prstGeom prst="rect">
            <a:avLst/>
          </a:prstGeom>
          <a:solidFill>
            <a:srgbClr val="FFFFFF"/>
          </a:solidFill>
          <a:ln w="12700">
            <a:solidFill>
              <a:srgbClr val="14202B"/>
            </a:solidFill>
            <a:prstDash val="solid"/>
          </a:ln>
        </p:spPr>
      </p:sp>
      <p:sp>
        <p:nvSpPr>
          <p:cNvPr id="23" name="Shape 21"/>
          <p:cNvSpPr/>
          <p:nvPr/>
        </p:nvSpPr>
        <p:spPr>
          <a:xfrm>
            <a:off x="429768" y="3451479"/>
            <a:ext cx="5364328" cy="310896"/>
          </a:xfrm>
          <a:prstGeom prst="rect">
            <a:avLst/>
          </a:prstGeom>
          <a:solidFill>
            <a:srgbClr val="14202B"/>
          </a:solidFill>
          <a:ln w="12700">
            <a:solidFill>
              <a:srgbClr val="14202B"/>
            </a:solidFill>
            <a:prstDash val="solid"/>
          </a:ln>
        </p:spPr>
      </p:sp>
      <p:sp>
        <p:nvSpPr>
          <p:cNvPr id="24" name="Text 22"/>
          <p:cNvSpPr txBox="1"/>
          <p:nvPr/>
        </p:nvSpPr>
        <p:spPr>
          <a:xfrm>
            <a:off x="557784" y="3506343"/>
            <a:ext cx="51082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TRE SAKER ATT HÅLLA FAST VID</a:t>
            </a:r>
            <a:endParaRPr lang="en-US" sz="1200" dirty="0"/>
          </a:p>
        </p:txBody>
      </p:sp>
      <p:sp>
        <p:nvSpPr>
          <p:cNvPr id="25" name="Text 23"/>
          <p:cNvSpPr txBox="1"/>
          <p:nvPr/>
        </p:nvSpPr>
        <p:spPr>
          <a:xfrm>
            <a:off x="557784" y="3826383"/>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Hjälten löser problemet själv.</a:t>
            </a:r>
            <a:pPr algn="l" indent="0" marL="0">
              <a:buNone/>
            </a:pPr>
            <a:r>
              <a:rPr lang="en-US" sz="1250" dirty="0">
                <a:solidFill>
                  <a:srgbClr val="14202B"/>
                </a:solidFill>
                <a:latin typeface="Calibri" pitchFamily="34" charset="0"/>
                <a:ea typeface="Calibri" pitchFamily="34" charset="-122"/>
                <a:cs typeface="Calibri" pitchFamily="34" charset="-120"/>
              </a:rPr>
              <a:t> Hjälparen ger något, men hjälten gör det svåra.</a:t>
            </a:r>
            <a:endParaRPr lang="en-US" sz="1250" dirty="0"/>
          </a:p>
        </p:txBody>
      </p:sp>
      <p:sp>
        <p:nvSpPr>
          <p:cNvPr id="26" name="Text 24"/>
          <p:cNvSpPr txBox="1"/>
          <p:nvPr/>
        </p:nvSpPr>
        <p:spPr>
          <a:xfrm>
            <a:off x="557784" y="4314698"/>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Berätta innan ni skriver.</a:t>
            </a:r>
            <a:pPr algn="l" indent="0" marL="0">
              <a:buNone/>
            </a:pPr>
            <a:r>
              <a:rPr lang="en-US" sz="1250" dirty="0">
                <a:solidFill>
                  <a:srgbClr val="14202B"/>
                </a:solidFill>
                <a:latin typeface="Calibri" pitchFamily="34" charset="0"/>
                <a:ea typeface="Calibri" pitchFamily="34" charset="-122"/>
                <a:cs typeface="Calibri" pitchFamily="34" charset="-120"/>
              </a:rPr>
              <a:t> Paret berättar sagan tre gånger och säger varje mening högt innan någon skriver den.</a:t>
            </a:r>
            <a:endParaRPr lang="en-US" sz="1250" dirty="0"/>
          </a:p>
        </p:txBody>
      </p:sp>
      <p:sp>
        <p:nvSpPr>
          <p:cNvPr id="27" name="Text 25"/>
          <p:cNvSpPr txBox="1"/>
          <p:nvPr/>
        </p:nvSpPr>
        <p:spPr>
          <a:xfrm>
            <a:off x="557784" y="4803013"/>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Spara rättningen till boken.</a:t>
            </a:r>
            <a:pPr algn="l" indent="0" marL="0">
              <a:buNone/>
            </a:pPr>
            <a:r>
              <a:rPr lang="en-US" sz="1250" dirty="0">
                <a:solidFill>
                  <a:srgbClr val="14202B"/>
                </a:solidFill>
                <a:latin typeface="Calibri" pitchFamily="34" charset="0"/>
                <a:ea typeface="Calibri" pitchFamily="34" charset="-122"/>
                <a:cs typeface="Calibri" pitchFamily="34" charset="-120"/>
              </a:rPr>
              <a:t> Medan paren skriver, svarar du som läsare.</a:t>
            </a:r>
            <a:endParaRPr lang="en-US" sz="1250" dirty="0"/>
          </a:p>
        </p:txBody>
      </p:sp>
      <p:sp>
        <p:nvSpPr>
          <p:cNvPr id="28" name="Text 26"/>
          <p:cNvSpPr txBox="1"/>
          <p:nvPr/>
        </p:nvSpPr>
        <p:spPr>
          <a:xfrm>
            <a:off x="420624" y="550164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ARBETSFORM</a:t>
            </a:r>
            <a:endParaRPr lang="en-US" sz="1200" dirty="0"/>
          </a:p>
        </p:txBody>
      </p:sp>
      <p:sp>
        <p:nvSpPr>
          <p:cNvPr id="29" name="Text 27"/>
          <p:cNvSpPr txBox="1"/>
          <p:nvPr/>
        </p:nvSpPr>
        <p:spPr>
          <a:xfrm>
            <a:off x="420624" y="5757672"/>
            <a:ext cx="5519776" cy="85344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Gemensamt (gruppen berättar vid skyltarna, och paren läser sin sista mening) → läraren visar (du läser, skriver din saga och tänker högt) → i par (två och två, och de byter roller efter varje mening) → gemensamt igen (hela gruppen, eller två par tillsammans)</a:t>
            </a:r>
            <a:endParaRPr lang="en-US" sz="1200" dirty="0"/>
          </a:p>
        </p:txBody>
      </p:sp>
      <p:sp>
        <p:nvSpPr>
          <p:cNvPr id="30" name="Text 28"/>
          <p:cNvSpPr txBox="1"/>
          <p:nvPr/>
        </p:nvSpPr>
        <p:spPr>
          <a:xfrm>
            <a:off x="6388456" y="1508760"/>
            <a:ext cx="538261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SKRIVPASSETS DELAR</a:t>
            </a:r>
            <a:endParaRPr lang="en-US" sz="1200" dirty="0"/>
          </a:p>
        </p:txBody>
      </p:sp>
      <p:sp>
        <p:nvSpPr>
          <p:cNvPr id="31" name="Shape 29"/>
          <p:cNvSpPr/>
          <p:nvPr/>
        </p:nvSpPr>
        <p:spPr>
          <a:xfrm>
            <a:off x="6388456" y="1792224"/>
            <a:ext cx="5382616" cy="320040"/>
          </a:xfrm>
          <a:prstGeom prst="rect">
            <a:avLst/>
          </a:prstGeom>
          <a:solidFill>
            <a:srgbClr val="14202B"/>
          </a:solidFill>
          <a:ln w="12700">
            <a:solidFill>
              <a:srgbClr val="14202B"/>
            </a:solidFill>
            <a:prstDash val="solid"/>
          </a:ln>
        </p:spPr>
      </p:sp>
      <p:sp>
        <p:nvSpPr>
          <p:cNvPr id="32" name="Text 30"/>
          <p:cNvSpPr txBox="1"/>
          <p:nvPr/>
        </p:nvSpPr>
        <p:spPr>
          <a:xfrm>
            <a:off x="6525616" y="1856232"/>
            <a:ext cx="1417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DEL</a:t>
            </a:r>
            <a:endParaRPr lang="en-US" sz="1200" dirty="0"/>
          </a:p>
        </p:txBody>
      </p:sp>
      <p:sp>
        <p:nvSpPr>
          <p:cNvPr id="33" name="Shape 31"/>
          <p:cNvSpPr/>
          <p:nvPr/>
        </p:nvSpPr>
        <p:spPr>
          <a:xfrm>
            <a:off x="7988656" y="1792224"/>
            <a:ext cx="9144" cy="320040"/>
          </a:xfrm>
          <a:prstGeom prst="rect">
            <a:avLst/>
          </a:prstGeom>
          <a:solidFill>
            <a:srgbClr val="4A5361"/>
          </a:solidFill>
          <a:ln w="12700">
            <a:solidFill>
              <a:srgbClr val="4A5361"/>
            </a:solidFill>
            <a:prstDash val="solid"/>
          </a:ln>
        </p:spPr>
      </p:sp>
      <p:sp>
        <p:nvSpPr>
          <p:cNvPr id="34" name="Text 32"/>
          <p:cNvSpPr txBox="1"/>
          <p:nvPr/>
        </p:nvSpPr>
        <p:spPr>
          <a:xfrm>
            <a:off x="8134960" y="1856232"/>
            <a:ext cx="35080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EXEMPELFRASER</a:t>
            </a:r>
            <a:endParaRPr lang="en-US" sz="1200" dirty="0"/>
          </a:p>
        </p:txBody>
      </p:sp>
      <p:sp>
        <p:nvSpPr>
          <p:cNvPr id="35" name="Shape 33"/>
          <p:cNvSpPr/>
          <p:nvPr/>
        </p:nvSpPr>
        <p:spPr>
          <a:xfrm>
            <a:off x="6388456" y="2112264"/>
            <a:ext cx="1600200" cy="687883"/>
          </a:xfrm>
          <a:prstGeom prst="rect">
            <a:avLst/>
          </a:prstGeom>
          <a:solidFill>
            <a:srgbClr val="F3F6FA"/>
          </a:solidFill>
          <a:ln w="12700">
            <a:solidFill>
              <a:srgbClr val="F3F6FA"/>
            </a:solidFill>
            <a:prstDash val="solid"/>
          </a:ln>
        </p:spPr>
      </p:sp>
      <p:sp>
        <p:nvSpPr>
          <p:cNvPr id="36" name="Shape 34"/>
          <p:cNvSpPr/>
          <p:nvPr/>
        </p:nvSpPr>
        <p:spPr>
          <a:xfrm>
            <a:off x="7988656" y="2112264"/>
            <a:ext cx="9144" cy="687883"/>
          </a:xfrm>
          <a:prstGeom prst="rect">
            <a:avLst/>
          </a:prstGeom>
          <a:solidFill>
            <a:srgbClr val="E1E6EB"/>
          </a:solidFill>
          <a:ln w="12700">
            <a:solidFill>
              <a:srgbClr val="E1E6EB"/>
            </a:solidFill>
            <a:prstDash val="solid"/>
          </a:ln>
        </p:spPr>
      </p:sp>
      <p:sp>
        <p:nvSpPr>
          <p:cNvPr id="37" name="Text 35"/>
          <p:cNvSpPr txBox="1"/>
          <p:nvPr/>
        </p:nvSpPr>
        <p:spPr>
          <a:xfrm>
            <a:off x="6525616" y="2203704"/>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1 · Sagostarten</a:t>
            </a:r>
            <a:endParaRPr lang="en-US" sz="1150" dirty="0"/>
          </a:p>
        </p:txBody>
      </p:sp>
      <p:sp>
        <p:nvSpPr>
          <p:cNvPr id="38" name="Text 36"/>
          <p:cNvSpPr txBox="1"/>
          <p:nvPr/>
        </p:nvSpPr>
        <p:spPr>
          <a:xfrm>
            <a:off x="6525616" y="2468880"/>
            <a:ext cx="1371600" cy="303835"/>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Sagan vid skyltarna</a:t>
            </a:r>
            <a:endParaRPr lang="en-US" sz="1000" dirty="0"/>
          </a:p>
        </p:txBody>
      </p:sp>
      <p:sp>
        <p:nvSpPr>
          <p:cNvPr id="39" name="Text 37"/>
          <p:cNvSpPr txBox="1"/>
          <p:nvPr/>
        </p:nvSpPr>
        <p:spPr>
          <a:xfrm>
            <a:off x="8134960" y="2203704"/>
            <a:ext cx="3508096" cy="550723"/>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”Hur ska det gå?”</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”Vem löser det?”</a:t>
            </a:r>
            <a:endParaRPr lang="en-US" sz="1275" dirty="0"/>
          </a:p>
        </p:txBody>
      </p:sp>
      <p:sp>
        <p:nvSpPr>
          <p:cNvPr id="40" name="Shape 38"/>
          <p:cNvSpPr/>
          <p:nvPr/>
        </p:nvSpPr>
        <p:spPr>
          <a:xfrm>
            <a:off x="6388456" y="2800147"/>
            <a:ext cx="1600200" cy="687883"/>
          </a:xfrm>
          <a:prstGeom prst="rect">
            <a:avLst/>
          </a:prstGeom>
          <a:solidFill>
            <a:srgbClr val="F3F6FA"/>
          </a:solidFill>
          <a:ln w="12700">
            <a:solidFill>
              <a:srgbClr val="F3F6FA"/>
            </a:solidFill>
            <a:prstDash val="solid"/>
          </a:ln>
        </p:spPr>
      </p:sp>
      <p:sp>
        <p:nvSpPr>
          <p:cNvPr id="41" name="Shape 39"/>
          <p:cNvSpPr/>
          <p:nvPr/>
        </p:nvSpPr>
        <p:spPr>
          <a:xfrm>
            <a:off x="6388456" y="2800147"/>
            <a:ext cx="5382616" cy="9144"/>
          </a:xfrm>
          <a:prstGeom prst="rect">
            <a:avLst/>
          </a:prstGeom>
          <a:solidFill>
            <a:srgbClr val="E1E6EB"/>
          </a:solidFill>
          <a:ln w="12700">
            <a:solidFill>
              <a:srgbClr val="E1E6EB"/>
            </a:solidFill>
            <a:prstDash val="solid"/>
          </a:ln>
        </p:spPr>
      </p:sp>
      <p:sp>
        <p:nvSpPr>
          <p:cNvPr id="42" name="Shape 40"/>
          <p:cNvSpPr/>
          <p:nvPr/>
        </p:nvSpPr>
        <p:spPr>
          <a:xfrm>
            <a:off x="7988656" y="2800147"/>
            <a:ext cx="9144" cy="687883"/>
          </a:xfrm>
          <a:prstGeom prst="rect">
            <a:avLst/>
          </a:prstGeom>
          <a:solidFill>
            <a:srgbClr val="E1E6EB"/>
          </a:solidFill>
          <a:ln w="12700">
            <a:solidFill>
              <a:srgbClr val="E1E6EB"/>
            </a:solidFill>
            <a:prstDash val="solid"/>
          </a:ln>
        </p:spPr>
      </p:sp>
      <p:sp>
        <p:nvSpPr>
          <p:cNvPr id="43" name="Text 41"/>
          <p:cNvSpPr txBox="1"/>
          <p:nvPr/>
        </p:nvSpPr>
        <p:spPr>
          <a:xfrm>
            <a:off x="6525616" y="2891587"/>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2 · Där vi slutade</a:t>
            </a:r>
            <a:endParaRPr lang="en-US" sz="1150" dirty="0"/>
          </a:p>
        </p:txBody>
      </p:sp>
      <p:sp>
        <p:nvSpPr>
          <p:cNvPr id="44" name="Text 42"/>
          <p:cNvSpPr txBox="1"/>
          <p:nvPr/>
        </p:nvSpPr>
        <p:spPr>
          <a:xfrm>
            <a:off x="6525616" y="3156763"/>
            <a:ext cx="1371600" cy="303835"/>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Parens sista mening</a:t>
            </a:r>
            <a:endParaRPr lang="en-US" sz="1000" dirty="0"/>
          </a:p>
        </p:txBody>
      </p:sp>
      <p:sp>
        <p:nvSpPr>
          <p:cNvPr id="45" name="Text 43"/>
          <p:cNvSpPr txBox="1"/>
          <p:nvPr/>
        </p:nvSpPr>
        <p:spPr>
          <a:xfrm>
            <a:off x="8134960" y="2891587"/>
            <a:ext cx="3508096" cy="550723"/>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”Nu undrar jag vad draken gör.”</a:t>
            </a:r>
            <a:endParaRPr lang="en-US" sz="1275" dirty="0"/>
          </a:p>
        </p:txBody>
      </p:sp>
      <p:sp>
        <p:nvSpPr>
          <p:cNvPr id="46" name="Shape 44"/>
          <p:cNvSpPr/>
          <p:nvPr/>
        </p:nvSpPr>
        <p:spPr>
          <a:xfrm>
            <a:off x="6388456" y="3488030"/>
            <a:ext cx="1600200" cy="687883"/>
          </a:xfrm>
          <a:prstGeom prst="rect">
            <a:avLst/>
          </a:prstGeom>
          <a:solidFill>
            <a:srgbClr val="F3F6FA"/>
          </a:solidFill>
          <a:ln w="12700">
            <a:solidFill>
              <a:srgbClr val="F3F6FA"/>
            </a:solidFill>
            <a:prstDash val="solid"/>
          </a:ln>
        </p:spPr>
      </p:sp>
      <p:sp>
        <p:nvSpPr>
          <p:cNvPr id="47" name="Shape 45"/>
          <p:cNvSpPr/>
          <p:nvPr/>
        </p:nvSpPr>
        <p:spPr>
          <a:xfrm>
            <a:off x="6388456" y="3488030"/>
            <a:ext cx="5382616" cy="9144"/>
          </a:xfrm>
          <a:prstGeom prst="rect">
            <a:avLst/>
          </a:prstGeom>
          <a:solidFill>
            <a:srgbClr val="E1E6EB"/>
          </a:solidFill>
          <a:ln w="12700">
            <a:solidFill>
              <a:srgbClr val="E1E6EB"/>
            </a:solidFill>
            <a:prstDash val="solid"/>
          </a:ln>
        </p:spPr>
      </p:sp>
      <p:sp>
        <p:nvSpPr>
          <p:cNvPr id="48" name="Shape 46"/>
          <p:cNvSpPr/>
          <p:nvPr/>
        </p:nvSpPr>
        <p:spPr>
          <a:xfrm>
            <a:off x="7988656" y="3488030"/>
            <a:ext cx="9144" cy="687883"/>
          </a:xfrm>
          <a:prstGeom prst="rect">
            <a:avLst/>
          </a:prstGeom>
          <a:solidFill>
            <a:srgbClr val="E1E6EB"/>
          </a:solidFill>
          <a:ln w="12700">
            <a:solidFill>
              <a:srgbClr val="E1E6EB"/>
            </a:solidFill>
            <a:prstDash val="solid"/>
          </a:ln>
        </p:spPr>
      </p:sp>
      <p:sp>
        <p:nvSpPr>
          <p:cNvPr id="49" name="Text 47"/>
          <p:cNvSpPr txBox="1"/>
          <p:nvPr/>
        </p:nvSpPr>
        <p:spPr>
          <a:xfrm>
            <a:off x="6525616" y="3579470"/>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3 · Skrivdraget</a:t>
            </a:r>
            <a:endParaRPr lang="en-US" sz="1150" dirty="0"/>
          </a:p>
        </p:txBody>
      </p:sp>
      <p:sp>
        <p:nvSpPr>
          <p:cNvPr id="50" name="Text 48"/>
          <p:cNvSpPr txBox="1"/>
          <p:nvPr/>
        </p:nvSpPr>
        <p:spPr>
          <a:xfrm>
            <a:off x="6525616" y="3844646"/>
            <a:ext cx="1371600" cy="303835"/>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Din saga på blocket</a:t>
            </a:r>
            <a:endParaRPr lang="en-US" sz="1000" dirty="0"/>
          </a:p>
        </p:txBody>
      </p:sp>
      <p:sp>
        <p:nvSpPr>
          <p:cNvPr id="51" name="Text 49"/>
          <p:cNvSpPr txBox="1"/>
          <p:nvPr/>
        </p:nvSpPr>
        <p:spPr>
          <a:xfrm>
            <a:off x="8134960" y="3579470"/>
            <a:ext cx="3508096" cy="550723"/>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”Vad kallar vi det här draget?”</a:t>
            </a:r>
            <a:endParaRPr lang="en-US" sz="1275" dirty="0"/>
          </a:p>
        </p:txBody>
      </p:sp>
      <p:sp>
        <p:nvSpPr>
          <p:cNvPr id="52" name="Shape 50"/>
          <p:cNvSpPr/>
          <p:nvPr/>
        </p:nvSpPr>
        <p:spPr>
          <a:xfrm>
            <a:off x="6388456" y="4175912"/>
            <a:ext cx="1600200" cy="806120"/>
          </a:xfrm>
          <a:prstGeom prst="rect">
            <a:avLst/>
          </a:prstGeom>
          <a:solidFill>
            <a:srgbClr val="F3F6FA"/>
          </a:solidFill>
          <a:ln w="12700">
            <a:solidFill>
              <a:srgbClr val="F3F6FA"/>
            </a:solidFill>
            <a:prstDash val="solid"/>
          </a:ln>
        </p:spPr>
      </p:sp>
      <p:sp>
        <p:nvSpPr>
          <p:cNvPr id="53" name="Shape 51"/>
          <p:cNvSpPr/>
          <p:nvPr/>
        </p:nvSpPr>
        <p:spPr>
          <a:xfrm>
            <a:off x="6388456" y="4175912"/>
            <a:ext cx="5382616" cy="9144"/>
          </a:xfrm>
          <a:prstGeom prst="rect">
            <a:avLst/>
          </a:prstGeom>
          <a:solidFill>
            <a:srgbClr val="E1E6EB"/>
          </a:solidFill>
          <a:ln w="12700">
            <a:solidFill>
              <a:srgbClr val="E1E6EB"/>
            </a:solidFill>
            <a:prstDash val="solid"/>
          </a:ln>
        </p:spPr>
      </p:sp>
      <p:sp>
        <p:nvSpPr>
          <p:cNvPr id="54" name="Shape 52"/>
          <p:cNvSpPr/>
          <p:nvPr/>
        </p:nvSpPr>
        <p:spPr>
          <a:xfrm>
            <a:off x="7988656" y="4175912"/>
            <a:ext cx="9144" cy="806120"/>
          </a:xfrm>
          <a:prstGeom prst="rect">
            <a:avLst/>
          </a:prstGeom>
          <a:solidFill>
            <a:srgbClr val="E1E6EB"/>
          </a:solidFill>
          <a:ln w="12700">
            <a:solidFill>
              <a:srgbClr val="E1E6EB"/>
            </a:solidFill>
            <a:prstDash val="solid"/>
          </a:ln>
        </p:spPr>
      </p:sp>
      <p:sp>
        <p:nvSpPr>
          <p:cNvPr id="55" name="Text 53"/>
          <p:cNvSpPr txBox="1"/>
          <p:nvPr/>
        </p:nvSpPr>
        <p:spPr>
          <a:xfrm>
            <a:off x="6525616" y="4267352"/>
            <a:ext cx="1371600" cy="365125"/>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4 · Berätta och skriva</a:t>
            </a:r>
            <a:endParaRPr lang="en-US" sz="1150" dirty="0"/>
          </a:p>
        </p:txBody>
      </p:sp>
      <p:sp>
        <p:nvSpPr>
          <p:cNvPr id="56" name="Text 54"/>
          <p:cNvSpPr txBox="1"/>
          <p:nvPr/>
        </p:nvSpPr>
        <p:spPr>
          <a:xfrm>
            <a:off x="6525616" y="4650765"/>
            <a:ext cx="1371600" cy="303835"/>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Paret byter roller</a:t>
            </a:r>
            <a:endParaRPr lang="en-US" sz="1000" dirty="0"/>
          </a:p>
        </p:txBody>
      </p:sp>
      <p:sp>
        <p:nvSpPr>
          <p:cNvPr id="57" name="Text 55"/>
          <p:cNvSpPr txBox="1"/>
          <p:nvPr/>
        </p:nvSpPr>
        <p:spPr>
          <a:xfrm>
            <a:off x="8134960" y="4267352"/>
            <a:ext cx="3508096" cy="668960"/>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”Vilken mening sa ni på scenen? Skriv den först.”</a:t>
            </a:r>
            <a:endParaRPr lang="en-US" sz="1275" dirty="0"/>
          </a:p>
        </p:txBody>
      </p:sp>
      <p:sp>
        <p:nvSpPr>
          <p:cNvPr id="58" name="Shape 56"/>
          <p:cNvSpPr/>
          <p:nvPr/>
        </p:nvSpPr>
        <p:spPr>
          <a:xfrm>
            <a:off x="6388456" y="4982032"/>
            <a:ext cx="1600200" cy="806120"/>
          </a:xfrm>
          <a:prstGeom prst="rect">
            <a:avLst/>
          </a:prstGeom>
          <a:solidFill>
            <a:srgbClr val="F3F6FA"/>
          </a:solidFill>
          <a:ln w="12700">
            <a:solidFill>
              <a:srgbClr val="F3F6FA"/>
            </a:solidFill>
            <a:prstDash val="solid"/>
          </a:ln>
        </p:spPr>
      </p:sp>
      <p:sp>
        <p:nvSpPr>
          <p:cNvPr id="59" name="Shape 57"/>
          <p:cNvSpPr/>
          <p:nvPr/>
        </p:nvSpPr>
        <p:spPr>
          <a:xfrm>
            <a:off x="6388456" y="4982032"/>
            <a:ext cx="5382616" cy="9144"/>
          </a:xfrm>
          <a:prstGeom prst="rect">
            <a:avLst/>
          </a:prstGeom>
          <a:solidFill>
            <a:srgbClr val="E1E6EB"/>
          </a:solidFill>
          <a:ln w="12700">
            <a:solidFill>
              <a:srgbClr val="E1E6EB"/>
            </a:solidFill>
            <a:prstDash val="solid"/>
          </a:ln>
        </p:spPr>
      </p:sp>
      <p:sp>
        <p:nvSpPr>
          <p:cNvPr id="60" name="Shape 58"/>
          <p:cNvSpPr/>
          <p:nvPr/>
        </p:nvSpPr>
        <p:spPr>
          <a:xfrm>
            <a:off x="7988656" y="4982032"/>
            <a:ext cx="9144" cy="806120"/>
          </a:xfrm>
          <a:prstGeom prst="rect">
            <a:avLst/>
          </a:prstGeom>
          <a:solidFill>
            <a:srgbClr val="E1E6EB"/>
          </a:solidFill>
          <a:ln w="12700">
            <a:solidFill>
              <a:srgbClr val="E1E6EB"/>
            </a:solidFill>
            <a:prstDash val="solid"/>
          </a:ln>
        </p:spPr>
      </p:sp>
      <p:sp>
        <p:nvSpPr>
          <p:cNvPr id="61" name="Text 59"/>
          <p:cNvSpPr txBox="1"/>
          <p:nvPr/>
        </p:nvSpPr>
        <p:spPr>
          <a:xfrm>
            <a:off x="6525616" y="5073472"/>
            <a:ext cx="1371600" cy="365125"/>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5 · Läsarna lyssnar</a:t>
            </a:r>
            <a:endParaRPr lang="en-US" sz="1150" dirty="0"/>
          </a:p>
        </p:txBody>
      </p:sp>
      <p:sp>
        <p:nvSpPr>
          <p:cNvPr id="62" name="Text 60"/>
          <p:cNvSpPr txBox="1"/>
          <p:nvPr/>
        </p:nvSpPr>
        <p:spPr>
          <a:xfrm>
            <a:off x="6525616" y="5456885"/>
            <a:ext cx="1371600" cy="303835"/>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Ett par läser</a:t>
            </a:r>
            <a:endParaRPr lang="en-US" sz="1000" dirty="0"/>
          </a:p>
        </p:txBody>
      </p:sp>
      <p:sp>
        <p:nvSpPr>
          <p:cNvPr id="63" name="Text 61"/>
          <p:cNvSpPr txBox="1"/>
          <p:nvPr/>
        </p:nvSpPr>
        <p:spPr>
          <a:xfrm>
            <a:off x="8134960" y="5073472"/>
            <a:ext cx="3508096" cy="668960"/>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”Var blev det mest spännande?”</a:t>
            </a:r>
            <a:endParaRPr lang="en-US" sz="1275" dirty="0"/>
          </a:p>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”Undrade ni något?”</a:t>
            </a:r>
            <a:endParaRPr lang="en-US" sz="1275" dirty="0"/>
          </a:p>
        </p:txBody>
      </p:sp>
      <p:sp>
        <p:nvSpPr>
          <p:cNvPr id="64" name="Shape 62"/>
          <p:cNvSpPr/>
          <p:nvPr/>
        </p:nvSpPr>
        <p:spPr>
          <a:xfrm>
            <a:off x="6388456" y="1792224"/>
            <a:ext cx="5382616" cy="3995928"/>
          </a:xfrm>
          <a:prstGeom prst="rect">
            <a:avLst/>
          </a:prstGeom>
          <a:ln w="12700">
            <a:solidFill>
              <a:srgbClr val="14202B"/>
            </a:solidFill>
            <a:prstDash val="solid"/>
          </a:ln>
        </p:spPr>
      </p:sp>
      <p:sp>
        <p:nvSpPr>
          <p:cNvPr id="65" name="Shape 63"/>
          <p:cNvSpPr/>
          <p:nvPr/>
        </p:nvSpPr>
        <p:spPr>
          <a:xfrm>
            <a:off x="6388456" y="5943600"/>
            <a:ext cx="5382616" cy="713232"/>
          </a:xfrm>
          <a:prstGeom prst="rect">
            <a:avLst/>
          </a:prstGeom>
          <a:solidFill>
            <a:srgbClr val="FBF3E4"/>
          </a:solidFill>
          <a:ln w="12700">
            <a:solidFill>
              <a:srgbClr val="FBF3E4"/>
            </a:solidFill>
            <a:prstDash val="solid"/>
          </a:ln>
        </p:spPr>
      </p:sp>
      <p:sp>
        <p:nvSpPr>
          <p:cNvPr id="66" name="Shape 64"/>
          <p:cNvSpPr/>
          <p:nvPr/>
        </p:nvSpPr>
        <p:spPr>
          <a:xfrm>
            <a:off x="6388456" y="5943600"/>
            <a:ext cx="36576" cy="713232"/>
          </a:xfrm>
          <a:prstGeom prst="rect">
            <a:avLst/>
          </a:prstGeom>
          <a:solidFill>
            <a:srgbClr val="8A5A1E"/>
          </a:solidFill>
          <a:ln w="12700">
            <a:solidFill>
              <a:srgbClr val="8A5A1E"/>
            </a:solidFill>
            <a:prstDash val="solid"/>
          </a:ln>
        </p:spPr>
      </p:sp>
      <p:sp>
        <p:nvSpPr>
          <p:cNvPr id="67" name="Text 65"/>
          <p:cNvSpPr txBox="1"/>
          <p:nvPr/>
        </p:nvSpPr>
        <p:spPr>
          <a:xfrm>
            <a:off x="6580480" y="6053328"/>
            <a:ext cx="5016856" cy="493776"/>
          </a:xfrm>
          <a:prstGeom prst="rect">
            <a:avLst/>
          </a:prstGeom>
          <a:noFill/>
          <a:ln/>
        </p:spPr>
        <p:txBody>
          <a:bodyPr wrap="square" lIns="0" tIns="0" rIns="0" bIns="0" rtlCol="0" anchor="ctr"/>
          <a:lstStyle/>
          <a:p>
            <a:pPr algn="l" indent="0" marL="0">
              <a:buNone/>
            </a:pPr>
            <a:r>
              <a:rPr lang="en-US" sz="1150" dirty="0">
                <a:solidFill>
                  <a:srgbClr val="14202B"/>
                </a:solidFill>
                <a:latin typeface="Calibri" pitchFamily="34" charset="0"/>
                <a:ea typeface="Calibri" pitchFamily="34" charset="-122"/>
                <a:cs typeface="Calibri" pitchFamily="34" charset="-120"/>
              </a:rPr>
              <a:t>När en saga är klar läser i stället varje par för sitt lyssnarpar. I pass 12 och 20 spelar ett annat par bara det som står.</a:t>
            </a:r>
            <a:endParaRPr lang="en-US" sz="1150" dirty="0"/>
          </a:p>
        </p:txBody>
      </p:sp>
      <p:sp>
        <p:nvSpPr>
          <p:cNvPr id="68" name="Text 66"/>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niclasfohlin.se/stodundervisning/skrivkurs-sagoboken/lathund</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Vi kör ett pass: Det värsta, sex steg</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ETT PASS · 2/4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Shape 5"/>
          <p:cNvSpPr/>
          <p:nvPr/>
        </p:nvSpPr>
        <p:spPr>
          <a:xfrm>
            <a:off x="5385816" y="621792"/>
            <a:ext cx="18288" cy="6035040"/>
          </a:xfrm>
          <a:prstGeom prst="rect">
            <a:avLst/>
          </a:prstGeom>
          <a:solidFill>
            <a:srgbClr val="14202B"/>
          </a:solidFill>
          <a:ln w="12700">
            <a:solidFill>
              <a:srgbClr val="14202B"/>
            </a:solidFill>
            <a:prstDash val="solid"/>
          </a:ln>
        </p:spPr>
      </p:sp>
      <p:sp>
        <p:nvSpPr>
          <p:cNvPr id="8" name="Text 6"/>
          <p:cNvSpPr txBox="1"/>
          <p:nvPr/>
        </p:nvSpPr>
        <p:spPr>
          <a:xfrm>
            <a:off x="420624" y="804672"/>
            <a:ext cx="49377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GRUPPEN · SEX ELEVER I ÅK 4, PASS 20</a:t>
            </a:r>
            <a:endParaRPr lang="en-US" sz="1200" dirty="0"/>
          </a:p>
        </p:txBody>
      </p:sp>
      <p:sp>
        <p:nvSpPr>
          <p:cNvPr id="9" name="Shape 7"/>
          <p:cNvSpPr/>
          <p:nvPr/>
        </p:nvSpPr>
        <p:spPr>
          <a:xfrm>
            <a:off x="420624" y="1097280"/>
            <a:ext cx="4818888" cy="3639312"/>
          </a:xfrm>
          <a:prstGeom prst="rect">
            <a:avLst/>
          </a:prstGeom>
          <a:solidFill>
            <a:srgbClr val="F8FAFC"/>
          </a:solidFill>
          <a:ln w="9525">
            <a:solidFill>
              <a:srgbClr val="E1E6EB"/>
            </a:solidFill>
            <a:prstDash val="solid"/>
          </a:ln>
        </p:spPr>
      </p:sp>
      <p:sp>
        <p:nvSpPr>
          <p:cNvPr id="10" name="Text 8"/>
          <p:cNvSpPr txBox="1"/>
          <p:nvPr/>
        </p:nvSpPr>
        <p:spPr>
          <a:xfrm>
            <a:off x="557784" y="1188720"/>
            <a:ext cx="4544568" cy="3493008"/>
          </a:xfrm>
          <a:prstGeom prst="rect">
            <a:avLst/>
          </a:prstGeom>
          <a:noFill/>
          <a:ln/>
        </p:spPr>
        <p:txBody>
          <a:bodyPr wrap="square" lIns="0" tIns="0" rIns="0" bIns="0" rtlCol="0" anchor="t"/>
          <a:lstStyle/>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Liam slår tärningarna, och gruppen berättar vid skyltarna. Alva och Omar läser lärarens lapp: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”Nu undrar jag: hur kommer hon upp?”</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Läraren läser ur Hans och Greta. Sedan skriver hen i sin saga och tänker högt: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”Trollet kom. Nej, jag tar det steg för steg. Bron knakade.”</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Gruppen känner igen draget Sakta ner.</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Paret bygger ut Det värsta med scenens lapp. Läraren säger: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”Skriv den meningen först.”</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Omar berättar: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”Prinsessan klättrade, men stenarna rasade.”</a:t>
            </a:r>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 Alva upprepar den och skriver. Vid minut 46 spelar paren varandras sagor och skriver en mening där spelarna står stilla.</a:t>
            </a:r>
            <a:endParaRPr lang="en-US" sz="1150" dirty="0"/>
          </a:p>
        </p:txBody>
      </p:sp>
      <p:sp>
        <p:nvSpPr>
          <p:cNvPr id="11" name="Shape 9"/>
          <p:cNvSpPr/>
          <p:nvPr/>
        </p:nvSpPr>
        <p:spPr>
          <a:xfrm>
            <a:off x="420624" y="4873752"/>
            <a:ext cx="4818888" cy="914400"/>
          </a:xfrm>
          <a:prstGeom prst="rect">
            <a:avLst/>
          </a:prstGeom>
          <a:solidFill>
            <a:srgbClr val="FBF3E4"/>
          </a:solidFill>
          <a:ln w="12700">
            <a:solidFill>
              <a:srgbClr val="FBF3E4"/>
            </a:solidFill>
            <a:prstDash val="solid"/>
          </a:ln>
        </p:spPr>
      </p:sp>
      <p:sp>
        <p:nvSpPr>
          <p:cNvPr id="12" name="Shape 10"/>
          <p:cNvSpPr/>
          <p:nvPr/>
        </p:nvSpPr>
        <p:spPr>
          <a:xfrm>
            <a:off x="420624" y="4873752"/>
            <a:ext cx="36576" cy="914400"/>
          </a:xfrm>
          <a:prstGeom prst="rect">
            <a:avLst/>
          </a:prstGeom>
          <a:solidFill>
            <a:srgbClr val="8A5A1E"/>
          </a:solidFill>
          <a:ln w="12700">
            <a:solidFill>
              <a:srgbClr val="8A5A1E"/>
            </a:solidFill>
            <a:prstDash val="solid"/>
          </a:ln>
        </p:spPr>
      </p:sp>
      <p:sp>
        <p:nvSpPr>
          <p:cNvPr id="13" name="Text 11"/>
          <p:cNvSpPr txBox="1"/>
          <p:nvPr/>
        </p:nvSpPr>
        <p:spPr>
          <a:xfrm>
            <a:off x="612648" y="4983480"/>
            <a:ext cx="4453128" cy="69494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DET JAG FÖRBEREDDE  </a:t>
            </a:r>
            <a:pPr algn="l" indent="0" marL="0">
              <a:buNone/>
            </a:pPr>
            <a:r>
              <a:rPr lang="en-US" sz="1200" dirty="0">
                <a:solidFill>
                  <a:srgbClr val="14202B"/>
                </a:solidFill>
                <a:latin typeface="Calibri" pitchFamily="34" charset="0"/>
                <a:ea typeface="Calibri" pitchFamily="34" charset="-122"/>
                <a:cs typeface="Calibri" pitchFamily="34" charset="-120"/>
              </a:rPr>
              <a:t>Jag läste boksagorna efter pass 19 och skrev en lapp i varje. Jag hittade draget i Hans och Greta. Sedan tänkte jag ut min nästa station.</a:t>
            </a:r>
            <a:endParaRPr lang="en-US" sz="1200" dirty="0"/>
          </a:p>
        </p:txBody>
      </p:sp>
      <p:sp>
        <p:nvSpPr>
          <p:cNvPr id="14" name="Shape 12"/>
          <p:cNvSpPr/>
          <p:nvPr/>
        </p:nvSpPr>
        <p:spPr>
          <a:xfrm>
            <a:off x="420624" y="5925312"/>
            <a:ext cx="4818888" cy="731520"/>
          </a:xfrm>
          <a:prstGeom prst="rect">
            <a:avLst/>
          </a:prstGeom>
          <a:solidFill>
            <a:srgbClr val="FBF3E4"/>
          </a:solidFill>
          <a:ln w="12700">
            <a:solidFill>
              <a:srgbClr val="FBF3E4"/>
            </a:solidFill>
            <a:prstDash val="solid"/>
          </a:ln>
        </p:spPr>
      </p:sp>
      <p:sp>
        <p:nvSpPr>
          <p:cNvPr id="15" name="Shape 13"/>
          <p:cNvSpPr/>
          <p:nvPr/>
        </p:nvSpPr>
        <p:spPr>
          <a:xfrm>
            <a:off x="420624" y="5925312"/>
            <a:ext cx="36576" cy="731520"/>
          </a:xfrm>
          <a:prstGeom prst="rect">
            <a:avLst/>
          </a:prstGeom>
          <a:solidFill>
            <a:srgbClr val="8A5A1E"/>
          </a:solidFill>
          <a:ln w="12700">
            <a:solidFill>
              <a:srgbClr val="8A5A1E"/>
            </a:solidFill>
            <a:prstDash val="solid"/>
          </a:ln>
        </p:spPr>
      </p:sp>
      <p:sp>
        <p:nvSpPr>
          <p:cNvPr id="16" name="Text 14"/>
          <p:cNvSpPr txBox="1"/>
          <p:nvPr/>
        </p:nvSpPr>
        <p:spPr>
          <a:xfrm>
            <a:off x="612648" y="6035040"/>
            <a:ext cx="4453128" cy="51206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KLAR TIDIGT  </a:t>
            </a:r>
            <a:pPr algn="l" indent="0" marL="0">
              <a:buNone/>
            </a:pPr>
            <a:r>
              <a:rPr lang="en-US" sz="1200" dirty="0">
                <a:solidFill>
                  <a:srgbClr val="14202B"/>
                </a:solidFill>
                <a:latin typeface="Calibri" pitchFamily="34" charset="0"/>
                <a:ea typeface="Calibri" pitchFamily="34" charset="-122"/>
                <a:cs typeface="Calibri" pitchFamily="34" charset="-120"/>
              </a:rPr>
              <a:t>Paret bygger ut en station med stationens drag.</a:t>
            </a:r>
            <a:endParaRPr lang="en-US" sz="1200" dirty="0"/>
          </a:p>
        </p:txBody>
      </p:sp>
      <p:sp>
        <p:nvSpPr>
          <p:cNvPr id="17" name="Text 15"/>
          <p:cNvSpPr txBox="1"/>
          <p:nvPr/>
        </p:nvSpPr>
        <p:spPr>
          <a:xfrm>
            <a:off x="5687568" y="804672"/>
            <a:ext cx="63093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60 MINUTER, DEL FÖR DEL</a:t>
            </a:r>
            <a:endParaRPr lang="en-US" sz="1200" dirty="0"/>
          </a:p>
        </p:txBody>
      </p:sp>
      <p:sp>
        <p:nvSpPr>
          <p:cNvPr id="18" name="Shape 16"/>
          <p:cNvSpPr/>
          <p:nvPr/>
        </p:nvSpPr>
        <p:spPr>
          <a:xfrm>
            <a:off x="5687568" y="1097280"/>
            <a:ext cx="6089904" cy="320040"/>
          </a:xfrm>
          <a:prstGeom prst="rect">
            <a:avLst/>
          </a:prstGeom>
          <a:solidFill>
            <a:srgbClr val="14202B"/>
          </a:solidFill>
          <a:ln w="12700">
            <a:solidFill>
              <a:srgbClr val="14202B"/>
            </a:solidFill>
            <a:prstDash val="solid"/>
          </a:ln>
        </p:spPr>
      </p:sp>
      <p:sp>
        <p:nvSpPr>
          <p:cNvPr id="19" name="Text 17"/>
          <p:cNvSpPr txBox="1"/>
          <p:nvPr/>
        </p:nvSpPr>
        <p:spPr>
          <a:xfrm>
            <a:off x="5824728" y="1161288"/>
            <a:ext cx="114300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TID</a:t>
            </a:r>
            <a:endParaRPr lang="en-US" sz="1200" dirty="0"/>
          </a:p>
        </p:txBody>
      </p:sp>
      <p:sp>
        <p:nvSpPr>
          <p:cNvPr id="20" name="Shape 18"/>
          <p:cNvSpPr/>
          <p:nvPr/>
        </p:nvSpPr>
        <p:spPr>
          <a:xfrm>
            <a:off x="7013448" y="1097280"/>
            <a:ext cx="9144" cy="320040"/>
          </a:xfrm>
          <a:prstGeom prst="rect">
            <a:avLst/>
          </a:prstGeom>
          <a:solidFill>
            <a:srgbClr val="4A5361"/>
          </a:solidFill>
          <a:ln w="12700">
            <a:solidFill>
              <a:srgbClr val="4A5361"/>
            </a:solidFill>
            <a:prstDash val="solid"/>
          </a:ln>
        </p:spPr>
      </p:sp>
      <p:sp>
        <p:nvSpPr>
          <p:cNvPr id="21" name="Text 19"/>
          <p:cNvSpPr txBox="1"/>
          <p:nvPr/>
        </p:nvSpPr>
        <p:spPr>
          <a:xfrm>
            <a:off x="7159752" y="1161288"/>
            <a:ext cx="4489704"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VAD HÄNDER</a:t>
            </a:r>
            <a:endParaRPr lang="en-US" sz="1200" dirty="0"/>
          </a:p>
        </p:txBody>
      </p:sp>
      <p:sp>
        <p:nvSpPr>
          <p:cNvPr id="22" name="Shape 20"/>
          <p:cNvSpPr/>
          <p:nvPr/>
        </p:nvSpPr>
        <p:spPr>
          <a:xfrm>
            <a:off x="5687568" y="1417320"/>
            <a:ext cx="1325880" cy="841502"/>
          </a:xfrm>
          <a:prstGeom prst="rect">
            <a:avLst/>
          </a:prstGeom>
          <a:solidFill>
            <a:srgbClr val="F3F6FA"/>
          </a:solidFill>
          <a:ln w="12700">
            <a:solidFill>
              <a:srgbClr val="F3F6FA"/>
            </a:solidFill>
            <a:prstDash val="solid"/>
          </a:ln>
        </p:spPr>
      </p:sp>
      <p:sp>
        <p:nvSpPr>
          <p:cNvPr id="23" name="Shape 21"/>
          <p:cNvSpPr/>
          <p:nvPr/>
        </p:nvSpPr>
        <p:spPr>
          <a:xfrm>
            <a:off x="7013448" y="1417320"/>
            <a:ext cx="9144" cy="841502"/>
          </a:xfrm>
          <a:prstGeom prst="rect">
            <a:avLst/>
          </a:prstGeom>
          <a:solidFill>
            <a:srgbClr val="E1E6EB"/>
          </a:solidFill>
          <a:ln w="12700">
            <a:solidFill>
              <a:srgbClr val="E1E6EB"/>
            </a:solidFill>
            <a:prstDash val="solid"/>
          </a:ln>
        </p:spPr>
      </p:sp>
      <p:sp>
        <p:nvSpPr>
          <p:cNvPr id="24" name="Text 22"/>
          <p:cNvSpPr txBox="1"/>
          <p:nvPr/>
        </p:nvSpPr>
        <p:spPr>
          <a:xfrm>
            <a:off x="5824728" y="1508760"/>
            <a:ext cx="1097280" cy="246888"/>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Före</a:t>
            </a:r>
            <a:endParaRPr lang="en-US" sz="1200" dirty="0"/>
          </a:p>
        </p:txBody>
      </p:sp>
      <p:sp>
        <p:nvSpPr>
          <p:cNvPr id="25" name="Text 23"/>
          <p:cNvSpPr txBox="1"/>
          <p:nvPr/>
        </p:nvSpPr>
        <p:spPr>
          <a:xfrm>
            <a:off x="7159752" y="1508760"/>
            <a:ext cx="4489704" cy="704342"/>
          </a:xfrm>
          <a:prstGeom prst="rect">
            <a:avLst/>
          </a:prstGeom>
          <a:noFill/>
          <a:ln/>
        </p:spPr>
        <p:txBody>
          <a:bodyPr wrap="square" lIns="0" tIns="0" rIns="0" bIns="0" rtlCol="0" anchor="t"/>
          <a:lstStyle/>
          <a:p>
            <a:pPr algn="l" indent="0" marL="0">
              <a:spcAft>
                <a:spcPts val="300"/>
              </a:spcAft>
              <a:buNone/>
            </a:pPr>
            <a:r>
              <a:rPr lang="en-US" sz="1200" b="1" dirty="0">
                <a:solidFill>
                  <a:srgbClr val="14202B"/>
                </a:solidFill>
                <a:latin typeface="Calibri" pitchFamily="34" charset="0"/>
                <a:ea typeface="Calibri" pitchFamily="34" charset="-122"/>
                <a:cs typeface="Calibri" pitchFamily="34" charset="-120"/>
              </a:rPr>
              <a:t>Förberedelse</a:t>
            </a:r>
            <a:endParaRPr lang="en-US" sz="1275" dirty="0"/>
          </a:p>
          <a:p>
            <a:pPr algn="l" indent="0" marL="0">
              <a:spcAft>
                <a:spcPts val="300"/>
              </a:spcAft>
              <a:buNone/>
            </a:pPr>
            <a:r>
              <a:rPr lang="en-US" sz="1200" dirty="0">
                <a:solidFill>
                  <a:srgbClr val="14202B"/>
                </a:solidFill>
                <a:latin typeface="Calibri" pitchFamily="34" charset="0"/>
                <a:ea typeface="Calibri" pitchFamily="34" charset="-122"/>
                <a:cs typeface="Calibri" pitchFamily="34" charset="-120"/>
              </a:rPr>
              <a:t>Läs boksagorna och skriv ditt svar. Tänk ut nästa station i din saga.</a:t>
            </a:r>
            <a:endParaRPr lang="en-US" sz="1275" dirty="0"/>
          </a:p>
        </p:txBody>
      </p:sp>
      <p:sp>
        <p:nvSpPr>
          <p:cNvPr id="26" name="Shape 24"/>
          <p:cNvSpPr/>
          <p:nvPr/>
        </p:nvSpPr>
        <p:spPr>
          <a:xfrm>
            <a:off x="5687568" y="2258822"/>
            <a:ext cx="1325880" cy="841502"/>
          </a:xfrm>
          <a:prstGeom prst="rect">
            <a:avLst/>
          </a:prstGeom>
          <a:solidFill>
            <a:srgbClr val="F3F6FA"/>
          </a:solidFill>
          <a:ln w="12700">
            <a:solidFill>
              <a:srgbClr val="F3F6FA"/>
            </a:solidFill>
            <a:prstDash val="solid"/>
          </a:ln>
        </p:spPr>
      </p:sp>
      <p:sp>
        <p:nvSpPr>
          <p:cNvPr id="27" name="Shape 25"/>
          <p:cNvSpPr/>
          <p:nvPr/>
        </p:nvSpPr>
        <p:spPr>
          <a:xfrm>
            <a:off x="5687568" y="2258822"/>
            <a:ext cx="6089904" cy="9144"/>
          </a:xfrm>
          <a:prstGeom prst="rect">
            <a:avLst/>
          </a:prstGeom>
          <a:solidFill>
            <a:srgbClr val="E1E6EB"/>
          </a:solidFill>
          <a:ln w="12700">
            <a:solidFill>
              <a:srgbClr val="E1E6EB"/>
            </a:solidFill>
            <a:prstDash val="solid"/>
          </a:ln>
        </p:spPr>
      </p:sp>
      <p:sp>
        <p:nvSpPr>
          <p:cNvPr id="28" name="Shape 26"/>
          <p:cNvSpPr/>
          <p:nvPr/>
        </p:nvSpPr>
        <p:spPr>
          <a:xfrm>
            <a:off x="7013448" y="2258822"/>
            <a:ext cx="9144" cy="841502"/>
          </a:xfrm>
          <a:prstGeom prst="rect">
            <a:avLst/>
          </a:prstGeom>
          <a:solidFill>
            <a:srgbClr val="E1E6EB"/>
          </a:solidFill>
          <a:ln w="12700">
            <a:solidFill>
              <a:srgbClr val="E1E6EB"/>
            </a:solidFill>
            <a:prstDash val="solid"/>
          </a:ln>
        </p:spPr>
      </p:sp>
      <p:sp>
        <p:nvSpPr>
          <p:cNvPr id="29" name="Text 27"/>
          <p:cNvSpPr txBox="1"/>
          <p:nvPr/>
        </p:nvSpPr>
        <p:spPr>
          <a:xfrm>
            <a:off x="5824728" y="2350262"/>
            <a:ext cx="1097280" cy="246888"/>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0–5</a:t>
            </a:r>
            <a:endParaRPr lang="en-US" sz="1200" dirty="0"/>
          </a:p>
        </p:txBody>
      </p:sp>
      <p:sp>
        <p:nvSpPr>
          <p:cNvPr id="30" name="Text 28"/>
          <p:cNvSpPr txBox="1"/>
          <p:nvPr/>
        </p:nvSpPr>
        <p:spPr>
          <a:xfrm>
            <a:off x="7159752" y="2350262"/>
            <a:ext cx="4489704" cy="704342"/>
          </a:xfrm>
          <a:prstGeom prst="rect">
            <a:avLst/>
          </a:prstGeom>
          <a:noFill/>
          <a:ln/>
        </p:spPr>
        <p:txBody>
          <a:bodyPr wrap="square" lIns="0" tIns="0" rIns="0" bIns="0" rtlCol="0" anchor="t"/>
          <a:lstStyle/>
          <a:p>
            <a:pPr algn="l" indent="0" marL="0">
              <a:spcAft>
                <a:spcPts val="300"/>
              </a:spcAft>
              <a:buNone/>
            </a:pPr>
            <a:r>
              <a:rPr lang="en-US" sz="1200" b="1" dirty="0">
                <a:solidFill>
                  <a:srgbClr val="14202B"/>
                </a:solidFill>
                <a:latin typeface="Calibri" pitchFamily="34" charset="0"/>
                <a:ea typeface="Calibri" pitchFamily="34" charset="-122"/>
                <a:cs typeface="Calibri" pitchFamily="34" charset="-120"/>
              </a:rPr>
              <a:t>1 · Sagostarten</a:t>
            </a:r>
            <a:endParaRPr lang="en-US" sz="1275" dirty="0"/>
          </a:p>
          <a:p>
            <a:pPr algn="l" indent="0" marL="0">
              <a:spcAft>
                <a:spcPts val="300"/>
              </a:spcAft>
              <a:buNone/>
            </a:pPr>
            <a:r>
              <a:rPr lang="en-US" sz="1200" dirty="0">
                <a:solidFill>
                  <a:srgbClr val="14202B"/>
                </a:solidFill>
                <a:latin typeface="Calibri" pitchFamily="34" charset="0"/>
                <a:ea typeface="Calibri" pitchFamily="34" charset="-122"/>
                <a:cs typeface="Calibri" pitchFamily="34" charset="-120"/>
              </a:rPr>
              <a:t>En elev slår tärningarna, och gruppen berättar vid skyltarna. ”Hur ska det gå?”</a:t>
            </a:r>
            <a:endParaRPr lang="en-US" sz="1275" dirty="0"/>
          </a:p>
        </p:txBody>
      </p:sp>
      <p:sp>
        <p:nvSpPr>
          <p:cNvPr id="31" name="Shape 29"/>
          <p:cNvSpPr/>
          <p:nvPr/>
        </p:nvSpPr>
        <p:spPr>
          <a:xfrm>
            <a:off x="5687568" y="3100324"/>
            <a:ext cx="1325880" cy="651002"/>
          </a:xfrm>
          <a:prstGeom prst="rect">
            <a:avLst/>
          </a:prstGeom>
          <a:solidFill>
            <a:srgbClr val="F3F6FA"/>
          </a:solidFill>
          <a:ln w="12700">
            <a:solidFill>
              <a:srgbClr val="F3F6FA"/>
            </a:solidFill>
            <a:prstDash val="solid"/>
          </a:ln>
        </p:spPr>
      </p:sp>
      <p:sp>
        <p:nvSpPr>
          <p:cNvPr id="32" name="Shape 30"/>
          <p:cNvSpPr/>
          <p:nvPr/>
        </p:nvSpPr>
        <p:spPr>
          <a:xfrm>
            <a:off x="5687568" y="3100324"/>
            <a:ext cx="6089904" cy="9144"/>
          </a:xfrm>
          <a:prstGeom prst="rect">
            <a:avLst/>
          </a:prstGeom>
          <a:solidFill>
            <a:srgbClr val="E1E6EB"/>
          </a:solidFill>
          <a:ln w="12700">
            <a:solidFill>
              <a:srgbClr val="E1E6EB"/>
            </a:solidFill>
            <a:prstDash val="solid"/>
          </a:ln>
        </p:spPr>
      </p:sp>
      <p:sp>
        <p:nvSpPr>
          <p:cNvPr id="33" name="Shape 31"/>
          <p:cNvSpPr/>
          <p:nvPr/>
        </p:nvSpPr>
        <p:spPr>
          <a:xfrm>
            <a:off x="7013448" y="3100324"/>
            <a:ext cx="9144" cy="651002"/>
          </a:xfrm>
          <a:prstGeom prst="rect">
            <a:avLst/>
          </a:prstGeom>
          <a:solidFill>
            <a:srgbClr val="E1E6EB"/>
          </a:solidFill>
          <a:ln w="12700">
            <a:solidFill>
              <a:srgbClr val="E1E6EB"/>
            </a:solidFill>
            <a:prstDash val="solid"/>
          </a:ln>
        </p:spPr>
      </p:sp>
      <p:sp>
        <p:nvSpPr>
          <p:cNvPr id="34" name="Text 32"/>
          <p:cNvSpPr txBox="1"/>
          <p:nvPr/>
        </p:nvSpPr>
        <p:spPr>
          <a:xfrm>
            <a:off x="5824728" y="3191764"/>
            <a:ext cx="1097280" cy="246888"/>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5–8</a:t>
            </a:r>
            <a:endParaRPr lang="en-US" sz="1200" dirty="0"/>
          </a:p>
        </p:txBody>
      </p:sp>
      <p:sp>
        <p:nvSpPr>
          <p:cNvPr id="35" name="Text 33"/>
          <p:cNvSpPr txBox="1"/>
          <p:nvPr/>
        </p:nvSpPr>
        <p:spPr>
          <a:xfrm>
            <a:off x="7159752" y="3191764"/>
            <a:ext cx="4489704" cy="513842"/>
          </a:xfrm>
          <a:prstGeom prst="rect">
            <a:avLst/>
          </a:prstGeom>
          <a:noFill/>
          <a:ln/>
        </p:spPr>
        <p:txBody>
          <a:bodyPr wrap="square" lIns="0" tIns="0" rIns="0" bIns="0" rtlCol="0" anchor="t"/>
          <a:lstStyle/>
          <a:p>
            <a:pPr algn="l" indent="0" marL="0">
              <a:spcAft>
                <a:spcPts val="300"/>
              </a:spcAft>
              <a:buNone/>
            </a:pPr>
            <a:r>
              <a:rPr lang="en-US" sz="1200" b="1" dirty="0">
                <a:solidFill>
                  <a:srgbClr val="14202B"/>
                </a:solidFill>
                <a:latin typeface="Calibri" pitchFamily="34" charset="0"/>
                <a:ea typeface="Calibri" pitchFamily="34" charset="-122"/>
                <a:cs typeface="Calibri" pitchFamily="34" charset="-120"/>
              </a:rPr>
              <a:t>2 · Där vi slutade</a:t>
            </a:r>
            <a:endParaRPr lang="en-US" sz="1275" dirty="0"/>
          </a:p>
          <a:p>
            <a:pPr algn="l" indent="0" marL="0">
              <a:spcAft>
                <a:spcPts val="300"/>
              </a:spcAft>
              <a:buNone/>
            </a:pPr>
            <a:r>
              <a:rPr lang="en-US" sz="1200" dirty="0">
                <a:solidFill>
                  <a:srgbClr val="14202B"/>
                </a:solidFill>
                <a:latin typeface="Calibri" pitchFamily="34" charset="0"/>
                <a:ea typeface="Calibri" pitchFamily="34" charset="-122"/>
                <a:cs typeface="Calibri" pitchFamily="34" charset="-120"/>
              </a:rPr>
              <a:t>Paret läser ditt svar. ”Vad svarar ni på lappen?”</a:t>
            </a:r>
            <a:endParaRPr lang="en-US" sz="1275" dirty="0"/>
          </a:p>
        </p:txBody>
      </p:sp>
      <p:sp>
        <p:nvSpPr>
          <p:cNvPr id="36" name="Shape 34"/>
          <p:cNvSpPr/>
          <p:nvPr/>
        </p:nvSpPr>
        <p:spPr>
          <a:xfrm>
            <a:off x="5687568" y="3751326"/>
            <a:ext cx="1325880" cy="1032002"/>
          </a:xfrm>
          <a:prstGeom prst="rect">
            <a:avLst/>
          </a:prstGeom>
          <a:solidFill>
            <a:srgbClr val="F3F6FA"/>
          </a:solidFill>
          <a:ln w="12700">
            <a:solidFill>
              <a:srgbClr val="F3F6FA"/>
            </a:solidFill>
            <a:prstDash val="solid"/>
          </a:ln>
        </p:spPr>
      </p:sp>
      <p:sp>
        <p:nvSpPr>
          <p:cNvPr id="37" name="Shape 35"/>
          <p:cNvSpPr/>
          <p:nvPr/>
        </p:nvSpPr>
        <p:spPr>
          <a:xfrm>
            <a:off x="5687568" y="3751326"/>
            <a:ext cx="6089904" cy="9144"/>
          </a:xfrm>
          <a:prstGeom prst="rect">
            <a:avLst/>
          </a:prstGeom>
          <a:solidFill>
            <a:srgbClr val="E1E6EB"/>
          </a:solidFill>
          <a:ln w="12700">
            <a:solidFill>
              <a:srgbClr val="E1E6EB"/>
            </a:solidFill>
            <a:prstDash val="solid"/>
          </a:ln>
        </p:spPr>
      </p:sp>
      <p:sp>
        <p:nvSpPr>
          <p:cNvPr id="38" name="Shape 36"/>
          <p:cNvSpPr/>
          <p:nvPr/>
        </p:nvSpPr>
        <p:spPr>
          <a:xfrm>
            <a:off x="7013448" y="3751326"/>
            <a:ext cx="9144" cy="1032002"/>
          </a:xfrm>
          <a:prstGeom prst="rect">
            <a:avLst/>
          </a:prstGeom>
          <a:solidFill>
            <a:srgbClr val="E1E6EB"/>
          </a:solidFill>
          <a:ln w="12700">
            <a:solidFill>
              <a:srgbClr val="E1E6EB"/>
            </a:solidFill>
            <a:prstDash val="solid"/>
          </a:ln>
        </p:spPr>
      </p:sp>
      <p:sp>
        <p:nvSpPr>
          <p:cNvPr id="39" name="Text 37"/>
          <p:cNvSpPr txBox="1"/>
          <p:nvPr/>
        </p:nvSpPr>
        <p:spPr>
          <a:xfrm>
            <a:off x="5824728" y="3842766"/>
            <a:ext cx="1097280" cy="246888"/>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8–16</a:t>
            </a:r>
            <a:endParaRPr lang="en-US" sz="1200" dirty="0"/>
          </a:p>
        </p:txBody>
      </p:sp>
      <p:sp>
        <p:nvSpPr>
          <p:cNvPr id="40" name="Text 38"/>
          <p:cNvSpPr txBox="1"/>
          <p:nvPr/>
        </p:nvSpPr>
        <p:spPr>
          <a:xfrm>
            <a:off x="7159752" y="3842766"/>
            <a:ext cx="4489704" cy="894842"/>
          </a:xfrm>
          <a:prstGeom prst="rect">
            <a:avLst/>
          </a:prstGeom>
          <a:noFill/>
          <a:ln/>
        </p:spPr>
        <p:txBody>
          <a:bodyPr wrap="square" lIns="0" tIns="0" rIns="0" bIns="0" rtlCol="0" anchor="t"/>
          <a:lstStyle/>
          <a:p>
            <a:pPr algn="l" indent="0" marL="0">
              <a:spcAft>
                <a:spcPts val="300"/>
              </a:spcAft>
              <a:buNone/>
            </a:pPr>
            <a:r>
              <a:rPr lang="en-US" sz="1200" b="1" dirty="0">
                <a:solidFill>
                  <a:srgbClr val="14202B"/>
                </a:solidFill>
                <a:latin typeface="Calibri" pitchFamily="34" charset="0"/>
                <a:ea typeface="Calibri" pitchFamily="34" charset="-122"/>
                <a:cs typeface="Calibri" pitchFamily="34" charset="-120"/>
              </a:rPr>
              <a:t>3 · Skrivdraget</a:t>
            </a:r>
            <a:endParaRPr lang="en-US" sz="1275" dirty="0"/>
          </a:p>
          <a:p>
            <a:pPr algn="l" indent="0" marL="0">
              <a:spcAft>
                <a:spcPts val="300"/>
              </a:spcAft>
              <a:buNone/>
            </a:pPr>
            <a:r>
              <a:rPr lang="en-US" sz="1200" dirty="0">
                <a:solidFill>
                  <a:srgbClr val="14202B"/>
                </a:solidFill>
                <a:latin typeface="Calibri" pitchFamily="34" charset="0"/>
                <a:ea typeface="Calibri" pitchFamily="34" charset="-122"/>
                <a:cs typeface="Calibri" pitchFamily="34" charset="-120"/>
              </a:rPr>
              <a:t>Du läser ur en modellsaga och skriver nästa station i din saga. Varje par säger en mening med draget. ”Vad kallar vi det här draget?”</a:t>
            </a:r>
            <a:endParaRPr lang="en-US" sz="1275" dirty="0"/>
          </a:p>
        </p:txBody>
      </p:sp>
      <p:sp>
        <p:nvSpPr>
          <p:cNvPr id="41" name="Shape 39"/>
          <p:cNvSpPr/>
          <p:nvPr/>
        </p:nvSpPr>
        <p:spPr>
          <a:xfrm>
            <a:off x="5687568" y="4783328"/>
            <a:ext cx="1325880" cy="1032002"/>
          </a:xfrm>
          <a:prstGeom prst="rect">
            <a:avLst/>
          </a:prstGeom>
          <a:solidFill>
            <a:srgbClr val="F3F6FA"/>
          </a:solidFill>
          <a:ln w="12700">
            <a:solidFill>
              <a:srgbClr val="F3F6FA"/>
            </a:solidFill>
            <a:prstDash val="solid"/>
          </a:ln>
        </p:spPr>
      </p:sp>
      <p:sp>
        <p:nvSpPr>
          <p:cNvPr id="42" name="Shape 40"/>
          <p:cNvSpPr/>
          <p:nvPr/>
        </p:nvSpPr>
        <p:spPr>
          <a:xfrm>
            <a:off x="5687568" y="4783328"/>
            <a:ext cx="6089904" cy="9144"/>
          </a:xfrm>
          <a:prstGeom prst="rect">
            <a:avLst/>
          </a:prstGeom>
          <a:solidFill>
            <a:srgbClr val="E1E6EB"/>
          </a:solidFill>
          <a:ln w="12700">
            <a:solidFill>
              <a:srgbClr val="E1E6EB"/>
            </a:solidFill>
            <a:prstDash val="solid"/>
          </a:ln>
        </p:spPr>
      </p:sp>
      <p:sp>
        <p:nvSpPr>
          <p:cNvPr id="43" name="Shape 41"/>
          <p:cNvSpPr/>
          <p:nvPr/>
        </p:nvSpPr>
        <p:spPr>
          <a:xfrm>
            <a:off x="7013448" y="4783328"/>
            <a:ext cx="9144" cy="1032002"/>
          </a:xfrm>
          <a:prstGeom prst="rect">
            <a:avLst/>
          </a:prstGeom>
          <a:solidFill>
            <a:srgbClr val="E1E6EB"/>
          </a:solidFill>
          <a:ln w="12700">
            <a:solidFill>
              <a:srgbClr val="E1E6EB"/>
            </a:solidFill>
            <a:prstDash val="solid"/>
          </a:ln>
        </p:spPr>
      </p:sp>
      <p:sp>
        <p:nvSpPr>
          <p:cNvPr id="44" name="Text 42"/>
          <p:cNvSpPr txBox="1"/>
          <p:nvPr/>
        </p:nvSpPr>
        <p:spPr>
          <a:xfrm>
            <a:off x="5824728" y="4874768"/>
            <a:ext cx="1097280" cy="246888"/>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16–50</a:t>
            </a:r>
            <a:endParaRPr lang="en-US" sz="1200" dirty="0"/>
          </a:p>
        </p:txBody>
      </p:sp>
      <p:sp>
        <p:nvSpPr>
          <p:cNvPr id="45" name="Text 43"/>
          <p:cNvSpPr txBox="1"/>
          <p:nvPr/>
        </p:nvSpPr>
        <p:spPr>
          <a:xfrm>
            <a:off x="7159752" y="4874768"/>
            <a:ext cx="4489704" cy="894842"/>
          </a:xfrm>
          <a:prstGeom prst="rect">
            <a:avLst/>
          </a:prstGeom>
          <a:noFill/>
          <a:ln/>
        </p:spPr>
        <p:txBody>
          <a:bodyPr wrap="square" lIns="0" tIns="0" rIns="0" bIns="0" rtlCol="0" anchor="t"/>
          <a:lstStyle/>
          <a:p>
            <a:pPr algn="l" indent="0" marL="0">
              <a:spcAft>
                <a:spcPts val="300"/>
              </a:spcAft>
              <a:buNone/>
            </a:pPr>
            <a:r>
              <a:rPr lang="en-US" sz="1200" b="1" dirty="0">
                <a:solidFill>
                  <a:srgbClr val="14202B"/>
                </a:solidFill>
                <a:latin typeface="Calibri" pitchFamily="34" charset="0"/>
                <a:ea typeface="Calibri" pitchFamily="34" charset="-122"/>
                <a:cs typeface="Calibri" pitchFamily="34" charset="-120"/>
              </a:rPr>
              <a:t>4 · Berätta och skriva</a:t>
            </a:r>
            <a:endParaRPr lang="en-US" sz="1275" dirty="0"/>
          </a:p>
          <a:p>
            <a:pPr algn="l" indent="0" marL="0">
              <a:spcAft>
                <a:spcPts val="300"/>
              </a:spcAft>
              <a:buNone/>
            </a:pPr>
            <a:r>
              <a:rPr lang="en-US" sz="1200" dirty="0">
                <a:solidFill>
                  <a:srgbClr val="14202B"/>
                </a:solidFill>
                <a:latin typeface="Calibri" pitchFamily="34" charset="0"/>
                <a:ea typeface="Calibri" pitchFamily="34" charset="-122"/>
                <a:cs typeface="Calibri" pitchFamily="34" charset="-120"/>
              </a:rPr>
              <a:t>Berättaren säger meningen, Skrivaren säger den igen och skriver, båda läser, och de byter kort. Vid minut 46 spelar ett annat par bara det som står. ”Börja med lappen.”</a:t>
            </a:r>
            <a:endParaRPr lang="en-US" sz="1275" dirty="0"/>
          </a:p>
        </p:txBody>
      </p:sp>
      <p:sp>
        <p:nvSpPr>
          <p:cNvPr id="46" name="Shape 44"/>
          <p:cNvSpPr/>
          <p:nvPr/>
        </p:nvSpPr>
        <p:spPr>
          <a:xfrm>
            <a:off x="5687568" y="5815330"/>
            <a:ext cx="1325880" cy="841502"/>
          </a:xfrm>
          <a:prstGeom prst="rect">
            <a:avLst/>
          </a:prstGeom>
          <a:solidFill>
            <a:srgbClr val="F3F6FA"/>
          </a:solidFill>
          <a:ln w="12700">
            <a:solidFill>
              <a:srgbClr val="F3F6FA"/>
            </a:solidFill>
            <a:prstDash val="solid"/>
          </a:ln>
        </p:spPr>
      </p:sp>
      <p:sp>
        <p:nvSpPr>
          <p:cNvPr id="47" name="Shape 45"/>
          <p:cNvSpPr/>
          <p:nvPr/>
        </p:nvSpPr>
        <p:spPr>
          <a:xfrm>
            <a:off x="5687568" y="5815330"/>
            <a:ext cx="6089904" cy="9144"/>
          </a:xfrm>
          <a:prstGeom prst="rect">
            <a:avLst/>
          </a:prstGeom>
          <a:solidFill>
            <a:srgbClr val="E1E6EB"/>
          </a:solidFill>
          <a:ln w="12700">
            <a:solidFill>
              <a:srgbClr val="E1E6EB"/>
            </a:solidFill>
            <a:prstDash val="solid"/>
          </a:ln>
        </p:spPr>
      </p:sp>
      <p:sp>
        <p:nvSpPr>
          <p:cNvPr id="48" name="Shape 46"/>
          <p:cNvSpPr/>
          <p:nvPr/>
        </p:nvSpPr>
        <p:spPr>
          <a:xfrm>
            <a:off x="7013448" y="5815330"/>
            <a:ext cx="9144" cy="841502"/>
          </a:xfrm>
          <a:prstGeom prst="rect">
            <a:avLst/>
          </a:prstGeom>
          <a:solidFill>
            <a:srgbClr val="E1E6EB"/>
          </a:solidFill>
          <a:ln w="12700">
            <a:solidFill>
              <a:srgbClr val="E1E6EB"/>
            </a:solidFill>
            <a:prstDash val="solid"/>
          </a:ln>
        </p:spPr>
      </p:sp>
      <p:sp>
        <p:nvSpPr>
          <p:cNvPr id="49" name="Text 47"/>
          <p:cNvSpPr txBox="1"/>
          <p:nvPr/>
        </p:nvSpPr>
        <p:spPr>
          <a:xfrm>
            <a:off x="5824728" y="5906770"/>
            <a:ext cx="1097280" cy="246888"/>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50–60</a:t>
            </a:r>
            <a:endParaRPr lang="en-US" sz="1200" dirty="0"/>
          </a:p>
        </p:txBody>
      </p:sp>
      <p:sp>
        <p:nvSpPr>
          <p:cNvPr id="50" name="Text 48"/>
          <p:cNvSpPr txBox="1"/>
          <p:nvPr/>
        </p:nvSpPr>
        <p:spPr>
          <a:xfrm>
            <a:off x="7159752" y="5906770"/>
            <a:ext cx="4489704" cy="704342"/>
          </a:xfrm>
          <a:prstGeom prst="rect">
            <a:avLst/>
          </a:prstGeom>
          <a:noFill/>
          <a:ln/>
        </p:spPr>
        <p:txBody>
          <a:bodyPr wrap="square" lIns="0" tIns="0" rIns="0" bIns="0" rtlCol="0" anchor="t"/>
          <a:lstStyle/>
          <a:p>
            <a:pPr algn="l" indent="0" marL="0">
              <a:spcAft>
                <a:spcPts val="300"/>
              </a:spcAft>
              <a:buNone/>
            </a:pPr>
            <a:r>
              <a:rPr lang="en-US" sz="1200" b="1" dirty="0">
                <a:solidFill>
                  <a:srgbClr val="14202B"/>
                </a:solidFill>
                <a:latin typeface="Calibri" pitchFamily="34" charset="0"/>
                <a:ea typeface="Calibri" pitchFamily="34" charset="-122"/>
                <a:cs typeface="Calibri" pitchFamily="34" charset="-120"/>
              </a:rPr>
              <a:t>5 · Läsarna lyssnar</a:t>
            </a:r>
            <a:endParaRPr lang="en-US" sz="1275" dirty="0"/>
          </a:p>
          <a:p>
            <a:pPr algn="l" indent="0" marL="0">
              <a:spcAft>
                <a:spcPts val="300"/>
              </a:spcAft>
              <a:buNone/>
            </a:pPr>
            <a:r>
              <a:rPr lang="en-US" sz="1200" dirty="0">
                <a:solidFill>
                  <a:srgbClr val="14202B"/>
                </a:solidFill>
                <a:latin typeface="Calibri" pitchFamily="34" charset="0"/>
                <a:ea typeface="Calibri" pitchFamily="34" charset="-122"/>
                <a:cs typeface="Calibri" pitchFamily="34" charset="-120"/>
              </a:rPr>
              <a:t>Efter spelet skriver paret en mening där spelarna stod stilla. ”Var stod ni stilla?”</a:t>
            </a:r>
            <a:endParaRPr lang="en-US" sz="1275" dirty="0"/>
          </a:p>
        </p:txBody>
      </p:sp>
      <p:sp>
        <p:nvSpPr>
          <p:cNvPr id="51" name="Shape 49"/>
          <p:cNvSpPr/>
          <p:nvPr/>
        </p:nvSpPr>
        <p:spPr>
          <a:xfrm>
            <a:off x="5687568" y="1097280"/>
            <a:ext cx="6089904" cy="5559552"/>
          </a:xfrm>
          <a:prstGeom prst="rect">
            <a:avLst/>
          </a:prstGeom>
          <a:ln w="12700">
            <a:solidFill>
              <a:srgbClr val="14202B"/>
            </a:solidFill>
            <a:prstDash val="solid"/>
          </a:ln>
        </p:spPr>
      </p:sp>
      <p:sp>
        <p:nvSpPr>
          <p:cNvPr id="52" name="Text 50"/>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niclasfohlin.se/stodundervisning/skrivkurs-sagoboken/lathund</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Sagans väg</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MALLEN · 3/4</a:t>
            </a:r>
            <a:endParaRPr lang="en-US" sz="1275" dirty="0"/>
          </a:p>
        </p:txBody>
      </p:sp>
      <p:sp>
        <p:nvSpPr>
          <p:cNvPr id="6" name="Shape 4"/>
          <p:cNvSpPr/>
          <p:nvPr/>
        </p:nvSpPr>
        <p:spPr>
          <a:xfrm>
            <a:off x="0" y="603504"/>
            <a:ext cx="12191695" cy="402336"/>
          </a:xfrm>
          <a:prstGeom prst="rect">
            <a:avLst/>
          </a:prstGeom>
          <a:solidFill>
            <a:srgbClr val="F3F6FA"/>
          </a:solidFill>
          <a:ln w="12700">
            <a:solidFill>
              <a:srgbClr val="F3F6FA"/>
            </a:solidFill>
            <a:prstDash val="solid"/>
          </a:ln>
        </p:spPr>
      </p:sp>
      <p:sp>
        <p:nvSpPr>
          <p:cNvPr id="7" name="Shape 5"/>
          <p:cNvSpPr/>
          <p:nvPr/>
        </p:nvSpPr>
        <p:spPr>
          <a:xfrm>
            <a:off x="0" y="987552"/>
            <a:ext cx="12191695" cy="18288"/>
          </a:xfrm>
          <a:prstGeom prst="rect">
            <a:avLst/>
          </a:prstGeom>
          <a:solidFill>
            <a:srgbClr val="14202B"/>
          </a:solidFill>
          <a:ln w="12700">
            <a:solidFill>
              <a:srgbClr val="14202B"/>
            </a:solidFill>
            <a:prstDash val="solid"/>
          </a:ln>
        </p:spPr>
      </p:sp>
      <p:sp>
        <p:nvSpPr>
          <p:cNvPr id="8" name="Text 6"/>
          <p:cNvSpPr txBox="1"/>
          <p:nvPr/>
        </p:nvSpPr>
        <p:spPr>
          <a:xfrm>
            <a:off x="192024" y="694944"/>
            <a:ext cx="658368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FYRA OCH SEX STEG, DRAGEN OCH DE ANDRA PASSEN</a:t>
            </a:r>
            <a:endParaRPr lang="en-US" sz="1200" dirty="0"/>
          </a:p>
        </p:txBody>
      </p:sp>
      <p:sp>
        <p:nvSpPr>
          <p:cNvPr id="9" name="Text 7"/>
          <p:cNvSpPr txBox="1"/>
          <p:nvPr/>
        </p:nvSpPr>
        <p:spPr>
          <a:xfrm>
            <a:off x="6035040" y="694944"/>
            <a:ext cx="5943600" cy="228600"/>
          </a:xfrm>
          <a:prstGeom prst="rect">
            <a:avLst/>
          </a:prstGeom>
          <a:noFill/>
          <a:ln/>
        </p:spPr>
        <p:txBody>
          <a:bodyPr wrap="square" lIns="0" tIns="0" rIns="0" bIns="0" rtlCol="0" anchor="t"/>
          <a:lstStyle/>
          <a:p>
            <a:pPr algn="r" indent="0" marL="0">
              <a:buNone/>
            </a:pPr>
            <a:endParaRPr lang="en-US" sz="1200" dirty="0"/>
          </a:p>
        </p:txBody>
      </p:sp>
      <p:sp>
        <p:nvSpPr>
          <p:cNvPr id="10" name="Text 8"/>
          <p:cNvSpPr txBox="1"/>
          <p:nvPr/>
        </p:nvSpPr>
        <p:spPr>
          <a:xfrm>
            <a:off x="192024" y="1143000"/>
            <a:ext cx="5766664"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SAGANS VÄG I FYRA STEG</a:t>
            </a:r>
            <a:endParaRPr lang="en-US" sz="1200" dirty="0"/>
          </a:p>
        </p:txBody>
      </p:sp>
      <p:sp>
        <p:nvSpPr>
          <p:cNvPr id="11" name="Shape 9"/>
          <p:cNvSpPr/>
          <p:nvPr/>
        </p:nvSpPr>
        <p:spPr>
          <a:xfrm>
            <a:off x="192024" y="1417320"/>
            <a:ext cx="5766664" cy="292608"/>
          </a:xfrm>
          <a:prstGeom prst="rect">
            <a:avLst/>
          </a:prstGeom>
          <a:solidFill>
            <a:srgbClr val="14202B"/>
          </a:solidFill>
          <a:ln w="12700">
            <a:solidFill>
              <a:srgbClr val="14202B"/>
            </a:solidFill>
            <a:prstDash val="solid"/>
          </a:ln>
        </p:spPr>
      </p:sp>
      <p:sp>
        <p:nvSpPr>
          <p:cNvPr id="12" name="Text 10"/>
          <p:cNvSpPr txBox="1"/>
          <p:nvPr/>
        </p:nvSpPr>
        <p:spPr>
          <a:xfrm>
            <a:off x="265176" y="1472184"/>
            <a:ext cx="1679926"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Stationen</a:t>
            </a:r>
            <a:endParaRPr lang="en-US" sz="1050" dirty="0"/>
          </a:p>
        </p:txBody>
      </p:sp>
      <p:sp>
        <p:nvSpPr>
          <p:cNvPr id="13" name="Text 11"/>
          <p:cNvSpPr txBox="1"/>
          <p:nvPr/>
        </p:nvSpPr>
        <p:spPr>
          <a:xfrm>
            <a:off x="2054830" y="1472184"/>
            <a:ext cx="1878777"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Startorden</a:t>
            </a:r>
            <a:endParaRPr lang="en-US" sz="1050" dirty="0"/>
          </a:p>
        </p:txBody>
      </p:sp>
      <p:sp>
        <p:nvSpPr>
          <p:cNvPr id="14" name="Text 12"/>
          <p:cNvSpPr txBox="1"/>
          <p:nvPr/>
        </p:nvSpPr>
        <p:spPr>
          <a:xfrm>
            <a:off x="4043335" y="1472184"/>
            <a:ext cx="1878777"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Frågan</a:t>
            </a:r>
            <a:endParaRPr lang="en-US" sz="1050" dirty="0"/>
          </a:p>
        </p:txBody>
      </p:sp>
      <p:sp>
        <p:nvSpPr>
          <p:cNvPr id="15" name="Shape 13"/>
          <p:cNvSpPr/>
          <p:nvPr/>
        </p:nvSpPr>
        <p:spPr>
          <a:xfrm>
            <a:off x="192024" y="1709928"/>
            <a:ext cx="5766664" cy="9144"/>
          </a:xfrm>
          <a:prstGeom prst="rect">
            <a:avLst/>
          </a:prstGeom>
          <a:solidFill>
            <a:srgbClr val="E1E6EB"/>
          </a:solidFill>
          <a:ln w="12700">
            <a:solidFill>
              <a:srgbClr val="E1E6EB"/>
            </a:solidFill>
            <a:prstDash val="solid"/>
          </a:ln>
        </p:spPr>
      </p:sp>
      <p:sp>
        <p:nvSpPr>
          <p:cNvPr id="16" name="Text 14"/>
          <p:cNvSpPr txBox="1"/>
          <p:nvPr/>
        </p:nvSpPr>
        <p:spPr>
          <a:xfrm>
            <a:off x="265176" y="1764792"/>
            <a:ext cx="1661638"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1 Hjälten</a:t>
            </a:r>
            <a:endParaRPr lang="en-US" sz="1100" dirty="0"/>
          </a:p>
        </p:txBody>
      </p:sp>
      <p:sp>
        <p:nvSpPr>
          <p:cNvPr id="17" name="Shape 15"/>
          <p:cNvSpPr/>
          <p:nvPr/>
        </p:nvSpPr>
        <p:spPr>
          <a:xfrm>
            <a:off x="1981678" y="1709928"/>
            <a:ext cx="9144" cy="458978"/>
          </a:xfrm>
          <a:prstGeom prst="rect">
            <a:avLst/>
          </a:prstGeom>
          <a:solidFill>
            <a:srgbClr val="E1E6EB"/>
          </a:solidFill>
          <a:ln w="12700">
            <a:solidFill>
              <a:srgbClr val="E1E6EB"/>
            </a:solidFill>
            <a:prstDash val="solid"/>
          </a:ln>
        </p:spPr>
      </p:sp>
      <p:sp>
        <p:nvSpPr>
          <p:cNvPr id="18" name="Text 16"/>
          <p:cNvSpPr txBox="1"/>
          <p:nvPr/>
        </p:nvSpPr>
        <p:spPr>
          <a:xfrm>
            <a:off x="2054830" y="1764792"/>
            <a:ext cx="1860489"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Det var en gång</a:t>
            </a:r>
            <a:endParaRPr lang="en-US" sz="1100" dirty="0"/>
          </a:p>
        </p:txBody>
      </p:sp>
      <p:sp>
        <p:nvSpPr>
          <p:cNvPr id="19" name="Shape 17"/>
          <p:cNvSpPr/>
          <p:nvPr/>
        </p:nvSpPr>
        <p:spPr>
          <a:xfrm>
            <a:off x="3970183" y="1709928"/>
            <a:ext cx="9144" cy="458978"/>
          </a:xfrm>
          <a:prstGeom prst="rect">
            <a:avLst/>
          </a:prstGeom>
          <a:solidFill>
            <a:srgbClr val="E1E6EB"/>
          </a:solidFill>
          <a:ln w="12700">
            <a:solidFill>
              <a:srgbClr val="E1E6EB"/>
            </a:solidFill>
            <a:prstDash val="solid"/>
          </a:ln>
        </p:spPr>
      </p:sp>
      <p:sp>
        <p:nvSpPr>
          <p:cNvPr id="20" name="Text 18"/>
          <p:cNvSpPr txBox="1"/>
          <p:nvPr/>
        </p:nvSpPr>
        <p:spPr>
          <a:xfrm>
            <a:off x="4043335" y="1764792"/>
            <a:ext cx="1860489"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Vem är hjälten, och vad vill hen?</a:t>
            </a:r>
            <a:endParaRPr lang="en-US" sz="1100" dirty="0"/>
          </a:p>
        </p:txBody>
      </p:sp>
      <p:sp>
        <p:nvSpPr>
          <p:cNvPr id="21" name="Shape 19"/>
          <p:cNvSpPr/>
          <p:nvPr/>
        </p:nvSpPr>
        <p:spPr>
          <a:xfrm>
            <a:off x="192024" y="2168906"/>
            <a:ext cx="5766664" cy="458978"/>
          </a:xfrm>
          <a:prstGeom prst="rect">
            <a:avLst/>
          </a:prstGeom>
          <a:solidFill>
            <a:srgbClr val="F8FAFC"/>
          </a:solidFill>
          <a:ln w="12700">
            <a:solidFill>
              <a:srgbClr val="F8FAFC"/>
            </a:solidFill>
            <a:prstDash val="solid"/>
          </a:ln>
        </p:spPr>
      </p:sp>
      <p:sp>
        <p:nvSpPr>
          <p:cNvPr id="22" name="Shape 20"/>
          <p:cNvSpPr/>
          <p:nvPr/>
        </p:nvSpPr>
        <p:spPr>
          <a:xfrm>
            <a:off x="192024" y="2168906"/>
            <a:ext cx="5766664" cy="9144"/>
          </a:xfrm>
          <a:prstGeom prst="rect">
            <a:avLst/>
          </a:prstGeom>
          <a:solidFill>
            <a:srgbClr val="E1E6EB"/>
          </a:solidFill>
          <a:ln w="12700">
            <a:solidFill>
              <a:srgbClr val="E1E6EB"/>
            </a:solidFill>
            <a:prstDash val="solid"/>
          </a:ln>
        </p:spPr>
      </p:sp>
      <p:sp>
        <p:nvSpPr>
          <p:cNvPr id="23" name="Text 21"/>
          <p:cNvSpPr txBox="1"/>
          <p:nvPr/>
        </p:nvSpPr>
        <p:spPr>
          <a:xfrm>
            <a:off x="265176" y="2223770"/>
            <a:ext cx="1661638"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2 Problemet</a:t>
            </a:r>
            <a:endParaRPr lang="en-US" sz="1100" dirty="0"/>
          </a:p>
        </p:txBody>
      </p:sp>
      <p:sp>
        <p:nvSpPr>
          <p:cNvPr id="24" name="Shape 22"/>
          <p:cNvSpPr/>
          <p:nvPr/>
        </p:nvSpPr>
        <p:spPr>
          <a:xfrm>
            <a:off x="1981678" y="2168906"/>
            <a:ext cx="9144" cy="458978"/>
          </a:xfrm>
          <a:prstGeom prst="rect">
            <a:avLst/>
          </a:prstGeom>
          <a:solidFill>
            <a:srgbClr val="E1E6EB"/>
          </a:solidFill>
          <a:ln w="12700">
            <a:solidFill>
              <a:srgbClr val="E1E6EB"/>
            </a:solidFill>
            <a:prstDash val="solid"/>
          </a:ln>
        </p:spPr>
      </p:sp>
      <p:sp>
        <p:nvSpPr>
          <p:cNvPr id="25" name="Text 23"/>
          <p:cNvSpPr txBox="1"/>
          <p:nvPr/>
        </p:nvSpPr>
        <p:spPr>
          <a:xfrm>
            <a:off x="2054830" y="2223770"/>
            <a:ext cx="1860489"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Men en dag</a:t>
            </a:r>
            <a:endParaRPr lang="en-US" sz="1100" dirty="0"/>
          </a:p>
        </p:txBody>
      </p:sp>
      <p:sp>
        <p:nvSpPr>
          <p:cNvPr id="26" name="Shape 24"/>
          <p:cNvSpPr/>
          <p:nvPr/>
        </p:nvSpPr>
        <p:spPr>
          <a:xfrm>
            <a:off x="3970183" y="2168906"/>
            <a:ext cx="9144" cy="458978"/>
          </a:xfrm>
          <a:prstGeom prst="rect">
            <a:avLst/>
          </a:prstGeom>
          <a:solidFill>
            <a:srgbClr val="E1E6EB"/>
          </a:solidFill>
          <a:ln w="12700">
            <a:solidFill>
              <a:srgbClr val="E1E6EB"/>
            </a:solidFill>
            <a:prstDash val="solid"/>
          </a:ln>
        </p:spPr>
      </p:sp>
      <p:sp>
        <p:nvSpPr>
          <p:cNvPr id="27" name="Text 25"/>
          <p:cNvSpPr txBox="1"/>
          <p:nvPr/>
        </p:nvSpPr>
        <p:spPr>
          <a:xfrm>
            <a:off x="4043335" y="2223770"/>
            <a:ext cx="1860489"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Vad står i vägen för det hen vill?</a:t>
            </a:r>
            <a:endParaRPr lang="en-US" sz="1100" dirty="0"/>
          </a:p>
        </p:txBody>
      </p:sp>
      <p:sp>
        <p:nvSpPr>
          <p:cNvPr id="28" name="Shape 26"/>
          <p:cNvSpPr/>
          <p:nvPr/>
        </p:nvSpPr>
        <p:spPr>
          <a:xfrm>
            <a:off x="192024" y="2627884"/>
            <a:ext cx="5766664" cy="9144"/>
          </a:xfrm>
          <a:prstGeom prst="rect">
            <a:avLst/>
          </a:prstGeom>
          <a:solidFill>
            <a:srgbClr val="E1E6EB"/>
          </a:solidFill>
          <a:ln w="12700">
            <a:solidFill>
              <a:srgbClr val="E1E6EB"/>
            </a:solidFill>
            <a:prstDash val="solid"/>
          </a:ln>
        </p:spPr>
      </p:sp>
      <p:sp>
        <p:nvSpPr>
          <p:cNvPr id="29" name="Text 27"/>
          <p:cNvSpPr txBox="1"/>
          <p:nvPr/>
        </p:nvSpPr>
        <p:spPr>
          <a:xfrm>
            <a:off x="265176" y="2682748"/>
            <a:ext cx="1661638"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3 Lösningen</a:t>
            </a:r>
            <a:endParaRPr lang="en-US" sz="1100" dirty="0"/>
          </a:p>
        </p:txBody>
      </p:sp>
      <p:sp>
        <p:nvSpPr>
          <p:cNvPr id="30" name="Shape 28"/>
          <p:cNvSpPr/>
          <p:nvPr/>
        </p:nvSpPr>
        <p:spPr>
          <a:xfrm>
            <a:off x="1981678" y="2627884"/>
            <a:ext cx="9144" cy="458978"/>
          </a:xfrm>
          <a:prstGeom prst="rect">
            <a:avLst/>
          </a:prstGeom>
          <a:solidFill>
            <a:srgbClr val="E1E6EB"/>
          </a:solidFill>
          <a:ln w="12700">
            <a:solidFill>
              <a:srgbClr val="E1E6EB"/>
            </a:solidFill>
            <a:prstDash val="solid"/>
          </a:ln>
        </p:spPr>
      </p:sp>
      <p:sp>
        <p:nvSpPr>
          <p:cNvPr id="31" name="Text 29"/>
          <p:cNvSpPr txBox="1"/>
          <p:nvPr/>
        </p:nvSpPr>
        <p:spPr>
          <a:xfrm>
            <a:off x="2054830" y="2682748"/>
            <a:ext cx="1860489"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Då</a:t>
            </a:r>
            <a:endParaRPr lang="en-US" sz="1100" dirty="0"/>
          </a:p>
        </p:txBody>
      </p:sp>
      <p:sp>
        <p:nvSpPr>
          <p:cNvPr id="32" name="Shape 30"/>
          <p:cNvSpPr/>
          <p:nvPr/>
        </p:nvSpPr>
        <p:spPr>
          <a:xfrm>
            <a:off x="3970183" y="2627884"/>
            <a:ext cx="9144" cy="458978"/>
          </a:xfrm>
          <a:prstGeom prst="rect">
            <a:avLst/>
          </a:prstGeom>
          <a:solidFill>
            <a:srgbClr val="E1E6EB"/>
          </a:solidFill>
          <a:ln w="12700">
            <a:solidFill>
              <a:srgbClr val="E1E6EB"/>
            </a:solidFill>
            <a:prstDash val="solid"/>
          </a:ln>
        </p:spPr>
      </p:sp>
      <p:sp>
        <p:nvSpPr>
          <p:cNvPr id="33" name="Text 31"/>
          <p:cNvSpPr txBox="1"/>
          <p:nvPr/>
        </p:nvSpPr>
        <p:spPr>
          <a:xfrm>
            <a:off x="4043335" y="2682748"/>
            <a:ext cx="1860489"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Hur löser hjälten problemet själv?</a:t>
            </a:r>
            <a:endParaRPr lang="en-US" sz="1100" dirty="0"/>
          </a:p>
        </p:txBody>
      </p:sp>
      <p:sp>
        <p:nvSpPr>
          <p:cNvPr id="34" name="Shape 32"/>
          <p:cNvSpPr/>
          <p:nvPr/>
        </p:nvSpPr>
        <p:spPr>
          <a:xfrm>
            <a:off x="192024" y="3086862"/>
            <a:ext cx="5766664" cy="458978"/>
          </a:xfrm>
          <a:prstGeom prst="rect">
            <a:avLst/>
          </a:prstGeom>
          <a:solidFill>
            <a:srgbClr val="F8FAFC"/>
          </a:solidFill>
          <a:ln w="12700">
            <a:solidFill>
              <a:srgbClr val="F8FAFC"/>
            </a:solidFill>
            <a:prstDash val="solid"/>
          </a:ln>
        </p:spPr>
      </p:sp>
      <p:sp>
        <p:nvSpPr>
          <p:cNvPr id="35" name="Shape 33"/>
          <p:cNvSpPr/>
          <p:nvPr/>
        </p:nvSpPr>
        <p:spPr>
          <a:xfrm>
            <a:off x="192024" y="3086862"/>
            <a:ext cx="5766664" cy="9144"/>
          </a:xfrm>
          <a:prstGeom prst="rect">
            <a:avLst/>
          </a:prstGeom>
          <a:solidFill>
            <a:srgbClr val="E1E6EB"/>
          </a:solidFill>
          <a:ln w="12700">
            <a:solidFill>
              <a:srgbClr val="E1E6EB"/>
            </a:solidFill>
            <a:prstDash val="solid"/>
          </a:ln>
        </p:spPr>
      </p:sp>
      <p:sp>
        <p:nvSpPr>
          <p:cNvPr id="36" name="Text 34"/>
          <p:cNvSpPr txBox="1"/>
          <p:nvPr/>
        </p:nvSpPr>
        <p:spPr>
          <a:xfrm>
            <a:off x="265176" y="3141726"/>
            <a:ext cx="1661638"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4 Landningen</a:t>
            </a:r>
            <a:endParaRPr lang="en-US" sz="1100" dirty="0"/>
          </a:p>
        </p:txBody>
      </p:sp>
      <p:sp>
        <p:nvSpPr>
          <p:cNvPr id="37" name="Shape 35"/>
          <p:cNvSpPr/>
          <p:nvPr/>
        </p:nvSpPr>
        <p:spPr>
          <a:xfrm>
            <a:off x="1981678" y="3086862"/>
            <a:ext cx="9144" cy="458978"/>
          </a:xfrm>
          <a:prstGeom prst="rect">
            <a:avLst/>
          </a:prstGeom>
          <a:solidFill>
            <a:srgbClr val="E1E6EB"/>
          </a:solidFill>
          <a:ln w="12700">
            <a:solidFill>
              <a:srgbClr val="E1E6EB"/>
            </a:solidFill>
            <a:prstDash val="solid"/>
          </a:ln>
        </p:spPr>
      </p:sp>
      <p:sp>
        <p:nvSpPr>
          <p:cNvPr id="38" name="Text 36"/>
          <p:cNvSpPr txBox="1"/>
          <p:nvPr/>
        </p:nvSpPr>
        <p:spPr>
          <a:xfrm>
            <a:off x="2054830" y="3141726"/>
            <a:ext cx="1860489"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Till slut</a:t>
            </a:r>
            <a:endParaRPr lang="en-US" sz="1100" dirty="0"/>
          </a:p>
        </p:txBody>
      </p:sp>
      <p:sp>
        <p:nvSpPr>
          <p:cNvPr id="39" name="Shape 37"/>
          <p:cNvSpPr/>
          <p:nvPr/>
        </p:nvSpPr>
        <p:spPr>
          <a:xfrm>
            <a:off x="3970183" y="3086862"/>
            <a:ext cx="9144" cy="458978"/>
          </a:xfrm>
          <a:prstGeom prst="rect">
            <a:avLst/>
          </a:prstGeom>
          <a:solidFill>
            <a:srgbClr val="E1E6EB"/>
          </a:solidFill>
          <a:ln w="12700">
            <a:solidFill>
              <a:srgbClr val="E1E6EB"/>
            </a:solidFill>
            <a:prstDash val="solid"/>
          </a:ln>
        </p:spPr>
      </p:sp>
      <p:sp>
        <p:nvSpPr>
          <p:cNvPr id="40" name="Text 38"/>
          <p:cNvSpPr txBox="1"/>
          <p:nvPr/>
        </p:nvSpPr>
        <p:spPr>
          <a:xfrm>
            <a:off x="4043335" y="3141726"/>
            <a:ext cx="1860489"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Fick hjälten det hen ville?</a:t>
            </a:r>
            <a:endParaRPr lang="en-US" sz="1100" dirty="0"/>
          </a:p>
        </p:txBody>
      </p:sp>
      <p:sp>
        <p:nvSpPr>
          <p:cNvPr id="41" name="Shape 39"/>
          <p:cNvSpPr/>
          <p:nvPr/>
        </p:nvSpPr>
        <p:spPr>
          <a:xfrm>
            <a:off x="192024" y="1417320"/>
            <a:ext cx="5766664" cy="2128520"/>
          </a:xfrm>
          <a:prstGeom prst="rect">
            <a:avLst/>
          </a:prstGeom>
          <a:ln w="12700">
            <a:solidFill>
              <a:srgbClr val="14202B"/>
            </a:solidFill>
            <a:prstDash val="solid"/>
          </a:ln>
        </p:spPr>
      </p:sp>
      <p:sp>
        <p:nvSpPr>
          <p:cNvPr id="42" name="Text 40"/>
          <p:cNvSpPr txBox="1"/>
          <p:nvPr/>
        </p:nvSpPr>
        <p:spPr>
          <a:xfrm>
            <a:off x="192024" y="3683000"/>
            <a:ext cx="5766664"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DE ANDRA PASSEN</a:t>
            </a:r>
            <a:endParaRPr lang="en-US" sz="1200" dirty="0"/>
          </a:p>
        </p:txBody>
      </p:sp>
      <p:sp>
        <p:nvSpPr>
          <p:cNvPr id="43" name="Shape 41"/>
          <p:cNvSpPr/>
          <p:nvPr/>
        </p:nvSpPr>
        <p:spPr>
          <a:xfrm>
            <a:off x="192024" y="3957320"/>
            <a:ext cx="5766664" cy="292608"/>
          </a:xfrm>
          <a:prstGeom prst="rect">
            <a:avLst/>
          </a:prstGeom>
          <a:solidFill>
            <a:srgbClr val="14202B"/>
          </a:solidFill>
          <a:ln w="12700">
            <a:solidFill>
              <a:srgbClr val="14202B"/>
            </a:solidFill>
            <a:prstDash val="solid"/>
          </a:ln>
        </p:spPr>
      </p:sp>
      <p:sp>
        <p:nvSpPr>
          <p:cNvPr id="44" name="Text 42"/>
          <p:cNvSpPr txBox="1"/>
          <p:nvPr/>
        </p:nvSpPr>
        <p:spPr>
          <a:xfrm>
            <a:off x="265176" y="4012184"/>
            <a:ext cx="1812493"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Passet</a:t>
            </a:r>
            <a:endParaRPr lang="en-US" sz="1050" dirty="0"/>
          </a:p>
        </p:txBody>
      </p:sp>
      <p:sp>
        <p:nvSpPr>
          <p:cNvPr id="45" name="Text 43"/>
          <p:cNvSpPr txBox="1"/>
          <p:nvPr/>
        </p:nvSpPr>
        <p:spPr>
          <a:xfrm>
            <a:off x="2187397" y="4012184"/>
            <a:ext cx="3734714"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Minut för minut</a:t>
            </a:r>
            <a:endParaRPr lang="en-US" sz="1050" dirty="0"/>
          </a:p>
        </p:txBody>
      </p:sp>
      <p:sp>
        <p:nvSpPr>
          <p:cNvPr id="46" name="Shape 44"/>
          <p:cNvSpPr/>
          <p:nvPr/>
        </p:nvSpPr>
        <p:spPr>
          <a:xfrm>
            <a:off x="192024" y="4249928"/>
            <a:ext cx="5766664" cy="9144"/>
          </a:xfrm>
          <a:prstGeom prst="rect">
            <a:avLst/>
          </a:prstGeom>
          <a:solidFill>
            <a:srgbClr val="E1E6EB"/>
          </a:solidFill>
          <a:ln w="12700">
            <a:solidFill>
              <a:srgbClr val="E1E6EB"/>
            </a:solidFill>
            <a:prstDash val="solid"/>
          </a:ln>
        </p:spPr>
      </p:sp>
      <p:sp>
        <p:nvSpPr>
          <p:cNvPr id="47" name="Text 45"/>
          <p:cNvSpPr txBox="1"/>
          <p:nvPr/>
        </p:nvSpPr>
        <p:spPr>
          <a:xfrm>
            <a:off x="265176" y="4304792"/>
            <a:ext cx="1794205" cy="56045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Berättarpass</a:t>
            </a:r>
            <a:endParaRPr lang="en-US" sz="1100" dirty="0"/>
          </a:p>
        </p:txBody>
      </p:sp>
      <p:sp>
        <p:nvSpPr>
          <p:cNvPr id="48" name="Shape 46"/>
          <p:cNvSpPr/>
          <p:nvPr/>
        </p:nvSpPr>
        <p:spPr>
          <a:xfrm>
            <a:off x="2114245" y="4249928"/>
            <a:ext cx="9144" cy="633603"/>
          </a:xfrm>
          <a:prstGeom prst="rect">
            <a:avLst/>
          </a:prstGeom>
          <a:solidFill>
            <a:srgbClr val="E1E6EB"/>
          </a:solidFill>
          <a:ln w="12700">
            <a:solidFill>
              <a:srgbClr val="E1E6EB"/>
            </a:solidFill>
            <a:prstDash val="solid"/>
          </a:ln>
        </p:spPr>
      </p:sp>
      <p:sp>
        <p:nvSpPr>
          <p:cNvPr id="49" name="Text 47"/>
          <p:cNvSpPr txBox="1"/>
          <p:nvPr/>
        </p:nvSpPr>
        <p:spPr>
          <a:xfrm>
            <a:off x="2187397" y="4304792"/>
            <a:ext cx="3716426" cy="56045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0–5 Sagostarten · 5–10 Sagan växer</a:t>
            </a:r>
            <a:endParaRPr lang="en-US" sz="1100" dirty="0"/>
          </a:p>
          <a:p>
            <a:pPr algn="l" indent="0" marL="0">
              <a:buNone/>
            </a:pPr>
            <a:r>
              <a:rPr lang="en-US" sz="1100" dirty="0">
                <a:solidFill>
                  <a:srgbClr val="14202B"/>
                </a:solidFill>
                <a:latin typeface="Calibri" pitchFamily="34" charset="0"/>
                <a:ea typeface="Calibri" pitchFamily="34" charset="-122"/>
                <a:cs typeface="Calibri" pitchFamily="34" charset="-120"/>
              </a:rPr>
              <a:t>10–27 Paren berättar · 27–45 Sagoteatern</a:t>
            </a:r>
            <a:endParaRPr lang="en-US" sz="1100" dirty="0"/>
          </a:p>
          <a:p>
            <a:pPr algn="l" indent="0" marL="0">
              <a:buNone/>
            </a:pPr>
            <a:r>
              <a:rPr lang="en-US" sz="1100" dirty="0">
                <a:solidFill>
                  <a:srgbClr val="14202B"/>
                </a:solidFill>
                <a:latin typeface="Calibri" pitchFamily="34" charset="0"/>
                <a:ea typeface="Calibri" pitchFamily="34" charset="-122"/>
                <a:cs typeface="Calibri" pitchFamily="34" charset="-120"/>
              </a:rPr>
              <a:t>45–60 Fånga sagan</a:t>
            </a:r>
            <a:endParaRPr lang="en-US" sz="1100" dirty="0"/>
          </a:p>
        </p:txBody>
      </p:sp>
      <p:sp>
        <p:nvSpPr>
          <p:cNvPr id="50" name="Shape 48"/>
          <p:cNvSpPr/>
          <p:nvPr/>
        </p:nvSpPr>
        <p:spPr>
          <a:xfrm>
            <a:off x="192024" y="4883531"/>
            <a:ext cx="5766664" cy="458978"/>
          </a:xfrm>
          <a:prstGeom prst="rect">
            <a:avLst/>
          </a:prstGeom>
          <a:solidFill>
            <a:srgbClr val="F8FAFC"/>
          </a:solidFill>
          <a:ln w="12700">
            <a:solidFill>
              <a:srgbClr val="F8FAFC"/>
            </a:solidFill>
            <a:prstDash val="solid"/>
          </a:ln>
        </p:spPr>
      </p:sp>
      <p:sp>
        <p:nvSpPr>
          <p:cNvPr id="51" name="Shape 49"/>
          <p:cNvSpPr/>
          <p:nvPr/>
        </p:nvSpPr>
        <p:spPr>
          <a:xfrm>
            <a:off x="192024" y="4883531"/>
            <a:ext cx="5766664" cy="9144"/>
          </a:xfrm>
          <a:prstGeom prst="rect">
            <a:avLst/>
          </a:prstGeom>
          <a:solidFill>
            <a:srgbClr val="E1E6EB"/>
          </a:solidFill>
          <a:ln w="12700">
            <a:solidFill>
              <a:srgbClr val="E1E6EB"/>
            </a:solidFill>
            <a:prstDash val="solid"/>
          </a:ln>
        </p:spPr>
      </p:sp>
      <p:sp>
        <p:nvSpPr>
          <p:cNvPr id="52" name="Text 50"/>
          <p:cNvSpPr txBox="1"/>
          <p:nvPr/>
        </p:nvSpPr>
        <p:spPr>
          <a:xfrm>
            <a:off x="265176" y="4938395"/>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Planeringspass</a:t>
            </a:r>
            <a:endParaRPr lang="en-US" sz="1100" dirty="0"/>
          </a:p>
        </p:txBody>
      </p:sp>
      <p:sp>
        <p:nvSpPr>
          <p:cNvPr id="53" name="Shape 51"/>
          <p:cNvSpPr/>
          <p:nvPr/>
        </p:nvSpPr>
        <p:spPr>
          <a:xfrm>
            <a:off x="2114245" y="4883531"/>
            <a:ext cx="9144" cy="458978"/>
          </a:xfrm>
          <a:prstGeom prst="rect">
            <a:avLst/>
          </a:prstGeom>
          <a:solidFill>
            <a:srgbClr val="E1E6EB"/>
          </a:solidFill>
          <a:ln w="12700">
            <a:solidFill>
              <a:srgbClr val="E1E6EB"/>
            </a:solidFill>
            <a:prstDash val="solid"/>
          </a:ln>
        </p:spPr>
      </p:sp>
      <p:sp>
        <p:nvSpPr>
          <p:cNvPr id="54" name="Text 52"/>
          <p:cNvSpPr txBox="1"/>
          <p:nvPr/>
        </p:nvSpPr>
        <p:spPr>
          <a:xfrm>
            <a:off x="2187397" y="4938395"/>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0–5 Sagostarten · 5–20 tärningarna och orden</a:t>
            </a:r>
            <a:endParaRPr lang="en-US" sz="1100" dirty="0"/>
          </a:p>
          <a:p>
            <a:pPr algn="l" indent="0" marL="0">
              <a:buNone/>
            </a:pPr>
            <a:r>
              <a:rPr lang="en-US" sz="1100" dirty="0">
                <a:solidFill>
                  <a:srgbClr val="14202B"/>
                </a:solidFill>
                <a:latin typeface="Calibri" pitchFamily="34" charset="0"/>
                <a:ea typeface="Calibri" pitchFamily="34" charset="-122"/>
                <a:cs typeface="Calibri" pitchFamily="34" charset="-120"/>
              </a:rPr>
              <a:t>20–50 vägen och berget · 50–60 två par berättar</a:t>
            </a:r>
            <a:endParaRPr lang="en-US" sz="1100" dirty="0"/>
          </a:p>
        </p:txBody>
      </p:sp>
      <p:sp>
        <p:nvSpPr>
          <p:cNvPr id="55" name="Shape 53"/>
          <p:cNvSpPr/>
          <p:nvPr/>
        </p:nvSpPr>
        <p:spPr>
          <a:xfrm>
            <a:off x="192024" y="5342509"/>
            <a:ext cx="5766664" cy="9144"/>
          </a:xfrm>
          <a:prstGeom prst="rect">
            <a:avLst/>
          </a:prstGeom>
          <a:solidFill>
            <a:srgbClr val="E1E6EB"/>
          </a:solidFill>
          <a:ln w="12700">
            <a:solidFill>
              <a:srgbClr val="E1E6EB"/>
            </a:solidFill>
            <a:prstDash val="solid"/>
          </a:ln>
        </p:spPr>
      </p:sp>
      <p:sp>
        <p:nvSpPr>
          <p:cNvPr id="56" name="Text 54"/>
          <p:cNvSpPr txBox="1"/>
          <p:nvPr/>
        </p:nvSpPr>
        <p:spPr>
          <a:xfrm>
            <a:off x="265176" y="5397373"/>
            <a:ext cx="1794205"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Bokpass</a:t>
            </a:r>
            <a:endParaRPr lang="en-US" sz="1100" dirty="0"/>
          </a:p>
        </p:txBody>
      </p:sp>
      <p:sp>
        <p:nvSpPr>
          <p:cNvPr id="57" name="Shape 55"/>
          <p:cNvSpPr/>
          <p:nvPr/>
        </p:nvSpPr>
        <p:spPr>
          <a:xfrm>
            <a:off x="2114245" y="5342509"/>
            <a:ext cx="9144" cy="458978"/>
          </a:xfrm>
          <a:prstGeom prst="rect">
            <a:avLst/>
          </a:prstGeom>
          <a:solidFill>
            <a:srgbClr val="E1E6EB"/>
          </a:solidFill>
          <a:ln w="12700">
            <a:solidFill>
              <a:srgbClr val="E1E6EB"/>
            </a:solidFill>
            <a:prstDash val="solid"/>
          </a:ln>
        </p:spPr>
      </p:sp>
      <p:sp>
        <p:nvSpPr>
          <p:cNvPr id="58" name="Text 56"/>
          <p:cNvSpPr txBox="1"/>
          <p:nvPr/>
        </p:nvSpPr>
        <p:spPr>
          <a:xfrm>
            <a:off x="2187397" y="5397373"/>
            <a:ext cx="3716426"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0–5 Sagostarten · 5–15 du visar uppgiften</a:t>
            </a:r>
            <a:endParaRPr lang="en-US" sz="1100" dirty="0"/>
          </a:p>
          <a:p>
            <a:pPr algn="l" indent="0" marL="0">
              <a:buNone/>
            </a:pPr>
            <a:r>
              <a:rPr lang="en-US" sz="1100" dirty="0">
                <a:solidFill>
                  <a:srgbClr val="14202B"/>
                </a:solidFill>
                <a:latin typeface="Calibri" pitchFamily="34" charset="0"/>
                <a:ea typeface="Calibri" pitchFamily="34" charset="-122"/>
                <a:cs typeface="Calibri" pitchFamily="34" charset="-120"/>
              </a:rPr>
              <a:t>15–50 paren arbetar · 50–60 ett par läser</a:t>
            </a:r>
            <a:endParaRPr lang="en-US" sz="1100" dirty="0"/>
          </a:p>
        </p:txBody>
      </p:sp>
      <p:sp>
        <p:nvSpPr>
          <p:cNvPr id="59" name="Shape 57"/>
          <p:cNvSpPr/>
          <p:nvPr/>
        </p:nvSpPr>
        <p:spPr>
          <a:xfrm>
            <a:off x="192024" y="3957320"/>
            <a:ext cx="5766664" cy="1844167"/>
          </a:xfrm>
          <a:prstGeom prst="rect">
            <a:avLst/>
          </a:prstGeom>
          <a:ln w="12700">
            <a:solidFill>
              <a:srgbClr val="14202B"/>
            </a:solidFill>
            <a:prstDash val="solid"/>
          </a:ln>
        </p:spPr>
      </p:sp>
      <p:sp>
        <p:nvSpPr>
          <p:cNvPr id="60" name="Text 58"/>
          <p:cNvSpPr txBox="1"/>
          <p:nvPr/>
        </p:nvSpPr>
        <p:spPr>
          <a:xfrm>
            <a:off x="6233008" y="1143000"/>
            <a:ext cx="5766664"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SAGANS VÄG I SEX STEG</a:t>
            </a:r>
            <a:endParaRPr lang="en-US" sz="1200" dirty="0"/>
          </a:p>
        </p:txBody>
      </p:sp>
      <p:sp>
        <p:nvSpPr>
          <p:cNvPr id="61" name="Shape 59"/>
          <p:cNvSpPr/>
          <p:nvPr/>
        </p:nvSpPr>
        <p:spPr>
          <a:xfrm>
            <a:off x="6233008" y="1417320"/>
            <a:ext cx="5766664" cy="292608"/>
          </a:xfrm>
          <a:prstGeom prst="rect">
            <a:avLst/>
          </a:prstGeom>
          <a:solidFill>
            <a:srgbClr val="14202B"/>
          </a:solidFill>
          <a:ln w="12700">
            <a:solidFill>
              <a:srgbClr val="14202B"/>
            </a:solidFill>
            <a:prstDash val="solid"/>
          </a:ln>
        </p:spPr>
      </p:sp>
      <p:sp>
        <p:nvSpPr>
          <p:cNvPr id="62" name="Text 60"/>
          <p:cNvSpPr txBox="1"/>
          <p:nvPr/>
        </p:nvSpPr>
        <p:spPr>
          <a:xfrm>
            <a:off x="6306160" y="1472184"/>
            <a:ext cx="1679926"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Stationen</a:t>
            </a:r>
            <a:endParaRPr lang="en-US" sz="1050" dirty="0"/>
          </a:p>
        </p:txBody>
      </p:sp>
      <p:sp>
        <p:nvSpPr>
          <p:cNvPr id="63" name="Text 61"/>
          <p:cNvSpPr txBox="1"/>
          <p:nvPr/>
        </p:nvSpPr>
        <p:spPr>
          <a:xfrm>
            <a:off x="8095814" y="1472184"/>
            <a:ext cx="1878777"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Startorden</a:t>
            </a:r>
            <a:endParaRPr lang="en-US" sz="1050" dirty="0"/>
          </a:p>
        </p:txBody>
      </p:sp>
      <p:sp>
        <p:nvSpPr>
          <p:cNvPr id="64" name="Text 62"/>
          <p:cNvSpPr txBox="1"/>
          <p:nvPr/>
        </p:nvSpPr>
        <p:spPr>
          <a:xfrm>
            <a:off x="10084319" y="1472184"/>
            <a:ext cx="1878777"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Frågan</a:t>
            </a:r>
            <a:endParaRPr lang="en-US" sz="1050" dirty="0"/>
          </a:p>
        </p:txBody>
      </p:sp>
      <p:sp>
        <p:nvSpPr>
          <p:cNvPr id="65" name="Shape 63"/>
          <p:cNvSpPr/>
          <p:nvPr/>
        </p:nvSpPr>
        <p:spPr>
          <a:xfrm>
            <a:off x="6233008" y="1709928"/>
            <a:ext cx="5766664" cy="9144"/>
          </a:xfrm>
          <a:prstGeom prst="rect">
            <a:avLst/>
          </a:prstGeom>
          <a:solidFill>
            <a:srgbClr val="E1E6EB"/>
          </a:solidFill>
          <a:ln w="12700">
            <a:solidFill>
              <a:srgbClr val="E1E6EB"/>
            </a:solidFill>
            <a:prstDash val="solid"/>
          </a:ln>
        </p:spPr>
      </p:sp>
      <p:sp>
        <p:nvSpPr>
          <p:cNvPr id="66" name="Text 64"/>
          <p:cNvSpPr txBox="1"/>
          <p:nvPr/>
        </p:nvSpPr>
        <p:spPr>
          <a:xfrm>
            <a:off x="6306160" y="1764792"/>
            <a:ext cx="1661638"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1 Hjälten</a:t>
            </a:r>
            <a:endParaRPr lang="en-US" sz="1100" dirty="0"/>
          </a:p>
        </p:txBody>
      </p:sp>
      <p:sp>
        <p:nvSpPr>
          <p:cNvPr id="67" name="Shape 65"/>
          <p:cNvSpPr/>
          <p:nvPr/>
        </p:nvSpPr>
        <p:spPr>
          <a:xfrm>
            <a:off x="8022662" y="1709928"/>
            <a:ext cx="9144" cy="458978"/>
          </a:xfrm>
          <a:prstGeom prst="rect">
            <a:avLst/>
          </a:prstGeom>
          <a:solidFill>
            <a:srgbClr val="E1E6EB"/>
          </a:solidFill>
          <a:ln w="12700">
            <a:solidFill>
              <a:srgbClr val="E1E6EB"/>
            </a:solidFill>
            <a:prstDash val="solid"/>
          </a:ln>
        </p:spPr>
      </p:sp>
      <p:sp>
        <p:nvSpPr>
          <p:cNvPr id="68" name="Text 66"/>
          <p:cNvSpPr txBox="1"/>
          <p:nvPr/>
        </p:nvSpPr>
        <p:spPr>
          <a:xfrm>
            <a:off x="8095814" y="1764792"/>
            <a:ext cx="1860489"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Det var en gång</a:t>
            </a:r>
            <a:endParaRPr lang="en-US" sz="1100" dirty="0"/>
          </a:p>
        </p:txBody>
      </p:sp>
      <p:sp>
        <p:nvSpPr>
          <p:cNvPr id="69" name="Shape 67"/>
          <p:cNvSpPr/>
          <p:nvPr/>
        </p:nvSpPr>
        <p:spPr>
          <a:xfrm>
            <a:off x="10011167" y="1709928"/>
            <a:ext cx="9144" cy="458978"/>
          </a:xfrm>
          <a:prstGeom prst="rect">
            <a:avLst/>
          </a:prstGeom>
          <a:solidFill>
            <a:srgbClr val="E1E6EB"/>
          </a:solidFill>
          <a:ln w="12700">
            <a:solidFill>
              <a:srgbClr val="E1E6EB"/>
            </a:solidFill>
            <a:prstDash val="solid"/>
          </a:ln>
        </p:spPr>
      </p:sp>
      <p:sp>
        <p:nvSpPr>
          <p:cNvPr id="70" name="Text 68"/>
          <p:cNvSpPr txBox="1"/>
          <p:nvPr/>
        </p:nvSpPr>
        <p:spPr>
          <a:xfrm>
            <a:off x="10084319" y="1764792"/>
            <a:ext cx="1860489"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Vem är hjälten, och vad önskar hen sig?</a:t>
            </a:r>
            <a:endParaRPr lang="en-US" sz="1100" dirty="0"/>
          </a:p>
        </p:txBody>
      </p:sp>
      <p:sp>
        <p:nvSpPr>
          <p:cNvPr id="71" name="Shape 69"/>
          <p:cNvSpPr/>
          <p:nvPr/>
        </p:nvSpPr>
        <p:spPr>
          <a:xfrm>
            <a:off x="6233008" y="2168906"/>
            <a:ext cx="5766664" cy="458978"/>
          </a:xfrm>
          <a:prstGeom prst="rect">
            <a:avLst/>
          </a:prstGeom>
          <a:solidFill>
            <a:srgbClr val="F8FAFC"/>
          </a:solidFill>
          <a:ln w="12700">
            <a:solidFill>
              <a:srgbClr val="F8FAFC"/>
            </a:solidFill>
            <a:prstDash val="solid"/>
          </a:ln>
        </p:spPr>
      </p:sp>
      <p:sp>
        <p:nvSpPr>
          <p:cNvPr id="72" name="Shape 70"/>
          <p:cNvSpPr/>
          <p:nvPr/>
        </p:nvSpPr>
        <p:spPr>
          <a:xfrm>
            <a:off x="6233008" y="2168906"/>
            <a:ext cx="5766664" cy="9144"/>
          </a:xfrm>
          <a:prstGeom prst="rect">
            <a:avLst/>
          </a:prstGeom>
          <a:solidFill>
            <a:srgbClr val="E1E6EB"/>
          </a:solidFill>
          <a:ln w="12700">
            <a:solidFill>
              <a:srgbClr val="E1E6EB"/>
            </a:solidFill>
            <a:prstDash val="solid"/>
          </a:ln>
        </p:spPr>
      </p:sp>
      <p:sp>
        <p:nvSpPr>
          <p:cNvPr id="73" name="Text 71"/>
          <p:cNvSpPr txBox="1"/>
          <p:nvPr/>
        </p:nvSpPr>
        <p:spPr>
          <a:xfrm>
            <a:off x="6306160" y="2223770"/>
            <a:ext cx="1661638"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2 Problemet</a:t>
            </a:r>
            <a:endParaRPr lang="en-US" sz="1100" dirty="0"/>
          </a:p>
        </p:txBody>
      </p:sp>
      <p:sp>
        <p:nvSpPr>
          <p:cNvPr id="74" name="Shape 72"/>
          <p:cNvSpPr/>
          <p:nvPr/>
        </p:nvSpPr>
        <p:spPr>
          <a:xfrm>
            <a:off x="8022662" y="2168906"/>
            <a:ext cx="9144" cy="458978"/>
          </a:xfrm>
          <a:prstGeom prst="rect">
            <a:avLst/>
          </a:prstGeom>
          <a:solidFill>
            <a:srgbClr val="E1E6EB"/>
          </a:solidFill>
          <a:ln w="12700">
            <a:solidFill>
              <a:srgbClr val="E1E6EB"/>
            </a:solidFill>
            <a:prstDash val="solid"/>
          </a:ln>
        </p:spPr>
      </p:sp>
      <p:sp>
        <p:nvSpPr>
          <p:cNvPr id="75" name="Text 73"/>
          <p:cNvSpPr txBox="1"/>
          <p:nvPr/>
        </p:nvSpPr>
        <p:spPr>
          <a:xfrm>
            <a:off x="8095814" y="2223770"/>
            <a:ext cx="1860489"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Men en dag</a:t>
            </a:r>
            <a:endParaRPr lang="en-US" sz="1100" dirty="0"/>
          </a:p>
        </p:txBody>
      </p:sp>
      <p:sp>
        <p:nvSpPr>
          <p:cNvPr id="76" name="Shape 74"/>
          <p:cNvSpPr/>
          <p:nvPr/>
        </p:nvSpPr>
        <p:spPr>
          <a:xfrm>
            <a:off x="10011167" y="2168906"/>
            <a:ext cx="9144" cy="458978"/>
          </a:xfrm>
          <a:prstGeom prst="rect">
            <a:avLst/>
          </a:prstGeom>
          <a:solidFill>
            <a:srgbClr val="E1E6EB"/>
          </a:solidFill>
          <a:ln w="12700">
            <a:solidFill>
              <a:srgbClr val="E1E6EB"/>
            </a:solidFill>
            <a:prstDash val="solid"/>
          </a:ln>
        </p:spPr>
      </p:sp>
      <p:sp>
        <p:nvSpPr>
          <p:cNvPr id="77" name="Text 75"/>
          <p:cNvSpPr txBox="1"/>
          <p:nvPr/>
        </p:nvSpPr>
        <p:spPr>
          <a:xfrm>
            <a:off x="10084319" y="2223770"/>
            <a:ext cx="1860489"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Vad står i vägen för önskan?</a:t>
            </a:r>
            <a:endParaRPr lang="en-US" sz="1100" dirty="0"/>
          </a:p>
        </p:txBody>
      </p:sp>
      <p:sp>
        <p:nvSpPr>
          <p:cNvPr id="78" name="Shape 76"/>
          <p:cNvSpPr/>
          <p:nvPr/>
        </p:nvSpPr>
        <p:spPr>
          <a:xfrm>
            <a:off x="6233008" y="2627884"/>
            <a:ext cx="5766664" cy="9144"/>
          </a:xfrm>
          <a:prstGeom prst="rect">
            <a:avLst/>
          </a:prstGeom>
          <a:solidFill>
            <a:srgbClr val="E1E6EB"/>
          </a:solidFill>
          <a:ln w="12700">
            <a:solidFill>
              <a:srgbClr val="E1E6EB"/>
            </a:solidFill>
            <a:prstDash val="solid"/>
          </a:ln>
        </p:spPr>
      </p:sp>
      <p:sp>
        <p:nvSpPr>
          <p:cNvPr id="79" name="Text 77"/>
          <p:cNvSpPr txBox="1"/>
          <p:nvPr/>
        </p:nvSpPr>
        <p:spPr>
          <a:xfrm>
            <a:off x="6306160" y="2682748"/>
            <a:ext cx="1661638"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3 Hjälparen</a:t>
            </a:r>
            <a:endParaRPr lang="en-US" sz="1100" dirty="0"/>
          </a:p>
        </p:txBody>
      </p:sp>
      <p:sp>
        <p:nvSpPr>
          <p:cNvPr id="80" name="Shape 78"/>
          <p:cNvSpPr/>
          <p:nvPr/>
        </p:nvSpPr>
        <p:spPr>
          <a:xfrm>
            <a:off x="8022662" y="2627884"/>
            <a:ext cx="9144" cy="458978"/>
          </a:xfrm>
          <a:prstGeom prst="rect">
            <a:avLst/>
          </a:prstGeom>
          <a:solidFill>
            <a:srgbClr val="E1E6EB"/>
          </a:solidFill>
          <a:ln w="12700">
            <a:solidFill>
              <a:srgbClr val="E1E6EB"/>
            </a:solidFill>
            <a:prstDash val="solid"/>
          </a:ln>
        </p:spPr>
      </p:sp>
      <p:sp>
        <p:nvSpPr>
          <p:cNvPr id="81" name="Text 79"/>
          <p:cNvSpPr txBox="1"/>
          <p:nvPr/>
        </p:nvSpPr>
        <p:spPr>
          <a:xfrm>
            <a:off x="8095814" y="2682748"/>
            <a:ext cx="1860489"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På vägen mötte</a:t>
            </a:r>
            <a:endParaRPr lang="en-US" sz="1100" dirty="0"/>
          </a:p>
        </p:txBody>
      </p:sp>
      <p:sp>
        <p:nvSpPr>
          <p:cNvPr id="82" name="Shape 80"/>
          <p:cNvSpPr/>
          <p:nvPr/>
        </p:nvSpPr>
        <p:spPr>
          <a:xfrm>
            <a:off x="10011167" y="2627884"/>
            <a:ext cx="9144" cy="458978"/>
          </a:xfrm>
          <a:prstGeom prst="rect">
            <a:avLst/>
          </a:prstGeom>
          <a:solidFill>
            <a:srgbClr val="E1E6EB"/>
          </a:solidFill>
          <a:ln w="12700">
            <a:solidFill>
              <a:srgbClr val="E1E6EB"/>
            </a:solidFill>
            <a:prstDash val="solid"/>
          </a:ln>
        </p:spPr>
      </p:sp>
      <p:sp>
        <p:nvSpPr>
          <p:cNvPr id="83" name="Text 81"/>
          <p:cNvSpPr txBox="1"/>
          <p:nvPr/>
        </p:nvSpPr>
        <p:spPr>
          <a:xfrm>
            <a:off x="10084319" y="2682748"/>
            <a:ext cx="1860489"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Vem hjälper hjälten, och vad får hjälten?</a:t>
            </a:r>
            <a:endParaRPr lang="en-US" sz="1100" dirty="0"/>
          </a:p>
        </p:txBody>
      </p:sp>
      <p:sp>
        <p:nvSpPr>
          <p:cNvPr id="84" name="Shape 82"/>
          <p:cNvSpPr/>
          <p:nvPr/>
        </p:nvSpPr>
        <p:spPr>
          <a:xfrm>
            <a:off x="6233008" y="3086862"/>
            <a:ext cx="5766664" cy="458978"/>
          </a:xfrm>
          <a:prstGeom prst="rect">
            <a:avLst/>
          </a:prstGeom>
          <a:solidFill>
            <a:srgbClr val="F8FAFC"/>
          </a:solidFill>
          <a:ln w="12700">
            <a:solidFill>
              <a:srgbClr val="F8FAFC"/>
            </a:solidFill>
            <a:prstDash val="solid"/>
          </a:ln>
        </p:spPr>
      </p:sp>
      <p:sp>
        <p:nvSpPr>
          <p:cNvPr id="85" name="Shape 83"/>
          <p:cNvSpPr/>
          <p:nvPr/>
        </p:nvSpPr>
        <p:spPr>
          <a:xfrm>
            <a:off x="6233008" y="3086862"/>
            <a:ext cx="5766664" cy="9144"/>
          </a:xfrm>
          <a:prstGeom prst="rect">
            <a:avLst/>
          </a:prstGeom>
          <a:solidFill>
            <a:srgbClr val="E1E6EB"/>
          </a:solidFill>
          <a:ln w="12700">
            <a:solidFill>
              <a:srgbClr val="E1E6EB"/>
            </a:solidFill>
            <a:prstDash val="solid"/>
          </a:ln>
        </p:spPr>
      </p:sp>
      <p:sp>
        <p:nvSpPr>
          <p:cNvPr id="86" name="Text 84"/>
          <p:cNvSpPr txBox="1"/>
          <p:nvPr/>
        </p:nvSpPr>
        <p:spPr>
          <a:xfrm>
            <a:off x="6306160" y="3141726"/>
            <a:ext cx="1661638"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4 Det värsta</a:t>
            </a:r>
            <a:endParaRPr lang="en-US" sz="1100" dirty="0"/>
          </a:p>
        </p:txBody>
      </p:sp>
      <p:sp>
        <p:nvSpPr>
          <p:cNvPr id="87" name="Shape 85"/>
          <p:cNvSpPr/>
          <p:nvPr/>
        </p:nvSpPr>
        <p:spPr>
          <a:xfrm>
            <a:off x="8022662" y="3086862"/>
            <a:ext cx="9144" cy="458978"/>
          </a:xfrm>
          <a:prstGeom prst="rect">
            <a:avLst/>
          </a:prstGeom>
          <a:solidFill>
            <a:srgbClr val="E1E6EB"/>
          </a:solidFill>
          <a:ln w="12700">
            <a:solidFill>
              <a:srgbClr val="E1E6EB"/>
            </a:solidFill>
            <a:prstDash val="solid"/>
          </a:ln>
        </p:spPr>
      </p:sp>
      <p:sp>
        <p:nvSpPr>
          <p:cNvPr id="88" name="Text 86"/>
          <p:cNvSpPr txBox="1"/>
          <p:nvPr/>
        </p:nvSpPr>
        <p:spPr>
          <a:xfrm>
            <a:off x="8095814" y="3141726"/>
            <a:ext cx="1860489"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Plötsligt</a:t>
            </a:r>
            <a:endParaRPr lang="en-US" sz="1100" dirty="0"/>
          </a:p>
        </p:txBody>
      </p:sp>
      <p:sp>
        <p:nvSpPr>
          <p:cNvPr id="89" name="Shape 87"/>
          <p:cNvSpPr/>
          <p:nvPr/>
        </p:nvSpPr>
        <p:spPr>
          <a:xfrm>
            <a:off x="10011167" y="3086862"/>
            <a:ext cx="9144" cy="458978"/>
          </a:xfrm>
          <a:prstGeom prst="rect">
            <a:avLst/>
          </a:prstGeom>
          <a:solidFill>
            <a:srgbClr val="E1E6EB"/>
          </a:solidFill>
          <a:ln w="12700">
            <a:solidFill>
              <a:srgbClr val="E1E6EB"/>
            </a:solidFill>
            <a:prstDash val="solid"/>
          </a:ln>
        </p:spPr>
      </p:sp>
      <p:sp>
        <p:nvSpPr>
          <p:cNvPr id="90" name="Text 88"/>
          <p:cNvSpPr txBox="1"/>
          <p:nvPr/>
        </p:nvSpPr>
        <p:spPr>
          <a:xfrm>
            <a:off x="10084319" y="3141726"/>
            <a:ext cx="1860489"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Hjälten försöker två gånger. Vad händer?</a:t>
            </a:r>
            <a:endParaRPr lang="en-US" sz="1100" dirty="0"/>
          </a:p>
        </p:txBody>
      </p:sp>
      <p:sp>
        <p:nvSpPr>
          <p:cNvPr id="91" name="Shape 89"/>
          <p:cNvSpPr/>
          <p:nvPr/>
        </p:nvSpPr>
        <p:spPr>
          <a:xfrm>
            <a:off x="6233008" y="3545840"/>
            <a:ext cx="5766664" cy="9144"/>
          </a:xfrm>
          <a:prstGeom prst="rect">
            <a:avLst/>
          </a:prstGeom>
          <a:solidFill>
            <a:srgbClr val="E1E6EB"/>
          </a:solidFill>
          <a:ln w="12700">
            <a:solidFill>
              <a:srgbClr val="E1E6EB"/>
            </a:solidFill>
            <a:prstDash val="solid"/>
          </a:ln>
        </p:spPr>
      </p:sp>
      <p:sp>
        <p:nvSpPr>
          <p:cNvPr id="92" name="Text 90"/>
          <p:cNvSpPr txBox="1"/>
          <p:nvPr/>
        </p:nvSpPr>
        <p:spPr>
          <a:xfrm>
            <a:off x="6306160" y="3600704"/>
            <a:ext cx="1661638"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5 Lösningen</a:t>
            </a:r>
            <a:endParaRPr lang="en-US" sz="1100" dirty="0"/>
          </a:p>
        </p:txBody>
      </p:sp>
      <p:sp>
        <p:nvSpPr>
          <p:cNvPr id="93" name="Shape 91"/>
          <p:cNvSpPr/>
          <p:nvPr/>
        </p:nvSpPr>
        <p:spPr>
          <a:xfrm>
            <a:off x="8022662" y="3545840"/>
            <a:ext cx="9144" cy="458978"/>
          </a:xfrm>
          <a:prstGeom prst="rect">
            <a:avLst/>
          </a:prstGeom>
          <a:solidFill>
            <a:srgbClr val="E1E6EB"/>
          </a:solidFill>
          <a:ln w="12700">
            <a:solidFill>
              <a:srgbClr val="E1E6EB"/>
            </a:solidFill>
            <a:prstDash val="solid"/>
          </a:ln>
        </p:spPr>
      </p:sp>
      <p:sp>
        <p:nvSpPr>
          <p:cNvPr id="94" name="Text 92"/>
          <p:cNvSpPr txBox="1"/>
          <p:nvPr/>
        </p:nvSpPr>
        <p:spPr>
          <a:xfrm>
            <a:off x="8095814" y="3600704"/>
            <a:ext cx="1860489"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Men då</a:t>
            </a:r>
            <a:endParaRPr lang="en-US" sz="1100" dirty="0"/>
          </a:p>
        </p:txBody>
      </p:sp>
      <p:sp>
        <p:nvSpPr>
          <p:cNvPr id="95" name="Shape 93"/>
          <p:cNvSpPr/>
          <p:nvPr/>
        </p:nvSpPr>
        <p:spPr>
          <a:xfrm>
            <a:off x="10011167" y="3545840"/>
            <a:ext cx="9144" cy="458978"/>
          </a:xfrm>
          <a:prstGeom prst="rect">
            <a:avLst/>
          </a:prstGeom>
          <a:solidFill>
            <a:srgbClr val="E1E6EB"/>
          </a:solidFill>
          <a:ln w="12700">
            <a:solidFill>
              <a:srgbClr val="E1E6EB"/>
            </a:solidFill>
            <a:prstDash val="solid"/>
          </a:ln>
        </p:spPr>
      </p:sp>
      <p:sp>
        <p:nvSpPr>
          <p:cNvPr id="96" name="Text 94"/>
          <p:cNvSpPr txBox="1"/>
          <p:nvPr/>
        </p:nvSpPr>
        <p:spPr>
          <a:xfrm>
            <a:off x="10084319" y="3600704"/>
            <a:ext cx="1860489"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Vad gör hjälten själv med det hen har fått?</a:t>
            </a:r>
            <a:endParaRPr lang="en-US" sz="1100" dirty="0"/>
          </a:p>
        </p:txBody>
      </p:sp>
      <p:sp>
        <p:nvSpPr>
          <p:cNvPr id="97" name="Shape 95"/>
          <p:cNvSpPr/>
          <p:nvPr/>
        </p:nvSpPr>
        <p:spPr>
          <a:xfrm>
            <a:off x="6233008" y="4004818"/>
            <a:ext cx="5766664" cy="458978"/>
          </a:xfrm>
          <a:prstGeom prst="rect">
            <a:avLst/>
          </a:prstGeom>
          <a:solidFill>
            <a:srgbClr val="F8FAFC"/>
          </a:solidFill>
          <a:ln w="12700">
            <a:solidFill>
              <a:srgbClr val="F8FAFC"/>
            </a:solidFill>
            <a:prstDash val="solid"/>
          </a:ln>
        </p:spPr>
      </p:sp>
      <p:sp>
        <p:nvSpPr>
          <p:cNvPr id="98" name="Shape 96"/>
          <p:cNvSpPr/>
          <p:nvPr/>
        </p:nvSpPr>
        <p:spPr>
          <a:xfrm>
            <a:off x="6233008" y="4004818"/>
            <a:ext cx="5766664" cy="9144"/>
          </a:xfrm>
          <a:prstGeom prst="rect">
            <a:avLst/>
          </a:prstGeom>
          <a:solidFill>
            <a:srgbClr val="E1E6EB"/>
          </a:solidFill>
          <a:ln w="12700">
            <a:solidFill>
              <a:srgbClr val="E1E6EB"/>
            </a:solidFill>
            <a:prstDash val="solid"/>
          </a:ln>
        </p:spPr>
      </p:sp>
      <p:sp>
        <p:nvSpPr>
          <p:cNvPr id="99" name="Text 97"/>
          <p:cNvSpPr txBox="1"/>
          <p:nvPr/>
        </p:nvSpPr>
        <p:spPr>
          <a:xfrm>
            <a:off x="6306160" y="4059682"/>
            <a:ext cx="1661638" cy="385826"/>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6 Landningen</a:t>
            </a:r>
            <a:endParaRPr lang="en-US" sz="1100" dirty="0"/>
          </a:p>
        </p:txBody>
      </p:sp>
      <p:sp>
        <p:nvSpPr>
          <p:cNvPr id="100" name="Shape 98"/>
          <p:cNvSpPr/>
          <p:nvPr/>
        </p:nvSpPr>
        <p:spPr>
          <a:xfrm>
            <a:off x="8022662" y="4004818"/>
            <a:ext cx="9144" cy="458978"/>
          </a:xfrm>
          <a:prstGeom prst="rect">
            <a:avLst/>
          </a:prstGeom>
          <a:solidFill>
            <a:srgbClr val="E1E6EB"/>
          </a:solidFill>
          <a:ln w="12700">
            <a:solidFill>
              <a:srgbClr val="E1E6EB"/>
            </a:solidFill>
            <a:prstDash val="solid"/>
          </a:ln>
        </p:spPr>
      </p:sp>
      <p:sp>
        <p:nvSpPr>
          <p:cNvPr id="101" name="Text 99"/>
          <p:cNvSpPr txBox="1"/>
          <p:nvPr/>
        </p:nvSpPr>
        <p:spPr>
          <a:xfrm>
            <a:off x="8095814" y="4059682"/>
            <a:ext cx="1860489"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Till slut</a:t>
            </a:r>
            <a:endParaRPr lang="en-US" sz="1100" dirty="0"/>
          </a:p>
        </p:txBody>
      </p:sp>
      <p:sp>
        <p:nvSpPr>
          <p:cNvPr id="102" name="Shape 100"/>
          <p:cNvSpPr/>
          <p:nvPr/>
        </p:nvSpPr>
        <p:spPr>
          <a:xfrm>
            <a:off x="10011167" y="4004818"/>
            <a:ext cx="9144" cy="458978"/>
          </a:xfrm>
          <a:prstGeom prst="rect">
            <a:avLst/>
          </a:prstGeom>
          <a:solidFill>
            <a:srgbClr val="E1E6EB"/>
          </a:solidFill>
          <a:ln w="12700">
            <a:solidFill>
              <a:srgbClr val="E1E6EB"/>
            </a:solidFill>
            <a:prstDash val="solid"/>
          </a:ln>
        </p:spPr>
      </p:sp>
      <p:sp>
        <p:nvSpPr>
          <p:cNvPr id="103" name="Text 101"/>
          <p:cNvSpPr txBox="1"/>
          <p:nvPr/>
        </p:nvSpPr>
        <p:spPr>
          <a:xfrm>
            <a:off x="10084319" y="4059682"/>
            <a:ext cx="1860489"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Fick hjälten sin önskan? Hur känns det nu?</a:t>
            </a:r>
            <a:endParaRPr lang="en-US" sz="1100" dirty="0"/>
          </a:p>
        </p:txBody>
      </p:sp>
      <p:sp>
        <p:nvSpPr>
          <p:cNvPr id="104" name="Shape 102"/>
          <p:cNvSpPr/>
          <p:nvPr/>
        </p:nvSpPr>
        <p:spPr>
          <a:xfrm>
            <a:off x="6233008" y="1417320"/>
            <a:ext cx="5766664" cy="3046476"/>
          </a:xfrm>
          <a:prstGeom prst="rect">
            <a:avLst/>
          </a:prstGeom>
          <a:ln w="12700">
            <a:solidFill>
              <a:srgbClr val="14202B"/>
            </a:solidFill>
            <a:prstDash val="solid"/>
          </a:ln>
        </p:spPr>
      </p:sp>
      <p:sp>
        <p:nvSpPr>
          <p:cNvPr id="105" name="Text 103"/>
          <p:cNvSpPr txBox="1"/>
          <p:nvPr/>
        </p:nvSpPr>
        <p:spPr>
          <a:xfrm>
            <a:off x="6233008" y="4600956"/>
            <a:ext cx="5766664"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DRAGEN</a:t>
            </a:r>
            <a:endParaRPr lang="en-US" sz="1200" dirty="0"/>
          </a:p>
        </p:txBody>
      </p:sp>
      <p:sp>
        <p:nvSpPr>
          <p:cNvPr id="106" name="Shape 104"/>
          <p:cNvSpPr/>
          <p:nvPr/>
        </p:nvSpPr>
        <p:spPr>
          <a:xfrm>
            <a:off x="6233008" y="4875276"/>
            <a:ext cx="5766664" cy="292608"/>
          </a:xfrm>
          <a:prstGeom prst="rect">
            <a:avLst/>
          </a:prstGeom>
          <a:solidFill>
            <a:srgbClr val="14202B"/>
          </a:solidFill>
          <a:ln w="12700">
            <a:solidFill>
              <a:srgbClr val="14202B"/>
            </a:solidFill>
            <a:prstDash val="solid"/>
          </a:ln>
        </p:spPr>
      </p:sp>
      <p:sp>
        <p:nvSpPr>
          <p:cNvPr id="107" name="Text 105"/>
          <p:cNvSpPr txBox="1"/>
          <p:nvPr/>
        </p:nvSpPr>
        <p:spPr>
          <a:xfrm>
            <a:off x="6306160" y="4930140"/>
            <a:ext cx="2621849"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Draget</a:t>
            </a:r>
            <a:endParaRPr lang="en-US" sz="1050" dirty="0"/>
          </a:p>
        </p:txBody>
      </p:sp>
      <p:sp>
        <p:nvSpPr>
          <p:cNvPr id="108" name="Text 106"/>
          <p:cNvSpPr txBox="1"/>
          <p:nvPr/>
        </p:nvSpPr>
        <p:spPr>
          <a:xfrm>
            <a:off x="9037737" y="4930140"/>
            <a:ext cx="2925358"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Passen</a:t>
            </a:r>
            <a:endParaRPr lang="en-US" sz="1050" dirty="0"/>
          </a:p>
        </p:txBody>
      </p:sp>
      <p:sp>
        <p:nvSpPr>
          <p:cNvPr id="109" name="Shape 107"/>
          <p:cNvSpPr/>
          <p:nvPr/>
        </p:nvSpPr>
        <p:spPr>
          <a:xfrm>
            <a:off x="6233008" y="5167884"/>
            <a:ext cx="5766664" cy="9144"/>
          </a:xfrm>
          <a:prstGeom prst="rect">
            <a:avLst/>
          </a:prstGeom>
          <a:solidFill>
            <a:srgbClr val="E1E6EB"/>
          </a:solidFill>
          <a:ln w="12700">
            <a:solidFill>
              <a:srgbClr val="E1E6EB"/>
            </a:solidFill>
            <a:prstDash val="solid"/>
          </a:ln>
        </p:spPr>
      </p:sp>
      <p:sp>
        <p:nvSpPr>
          <p:cNvPr id="110" name="Text 108"/>
          <p:cNvSpPr txBox="1"/>
          <p:nvPr/>
        </p:nvSpPr>
        <p:spPr>
          <a:xfrm>
            <a:off x="6306160" y="5222748"/>
            <a:ext cx="2603561"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Börja med vem, var och önskan</a:t>
            </a:r>
            <a:endParaRPr lang="en-US" sz="1100" dirty="0"/>
          </a:p>
        </p:txBody>
      </p:sp>
      <p:sp>
        <p:nvSpPr>
          <p:cNvPr id="111" name="Shape 109"/>
          <p:cNvSpPr/>
          <p:nvPr/>
        </p:nvSpPr>
        <p:spPr>
          <a:xfrm>
            <a:off x="8964585" y="5167884"/>
            <a:ext cx="9144" cy="284353"/>
          </a:xfrm>
          <a:prstGeom prst="rect">
            <a:avLst/>
          </a:prstGeom>
          <a:solidFill>
            <a:srgbClr val="E1E6EB"/>
          </a:solidFill>
          <a:ln w="12700">
            <a:solidFill>
              <a:srgbClr val="E1E6EB"/>
            </a:solidFill>
            <a:prstDash val="solid"/>
          </a:ln>
        </p:spPr>
      </p:sp>
      <p:sp>
        <p:nvSpPr>
          <p:cNvPr id="112" name="Text 110"/>
          <p:cNvSpPr txBox="1"/>
          <p:nvPr/>
        </p:nvSpPr>
        <p:spPr>
          <a:xfrm>
            <a:off x="9037737" y="5222748"/>
            <a:ext cx="2907070"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7 och 15</a:t>
            </a:r>
            <a:endParaRPr lang="en-US" sz="1100" dirty="0"/>
          </a:p>
        </p:txBody>
      </p:sp>
      <p:sp>
        <p:nvSpPr>
          <p:cNvPr id="113" name="Shape 111"/>
          <p:cNvSpPr/>
          <p:nvPr/>
        </p:nvSpPr>
        <p:spPr>
          <a:xfrm>
            <a:off x="6233008" y="5452237"/>
            <a:ext cx="5766664" cy="284353"/>
          </a:xfrm>
          <a:prstGeom prst="rect">
            <a:avLst/>
          </a:prstGeom>
          <a:solidFill>
            <a:srgbClr val="F8FAFC"/>
          </a:solidFill>
          <a:ln w="12700">
            <a:solidFill>
              <a:srgbClr val="F8FAFC"/>
            </a:solidFill>
            <a:prstDash val="solid"/>
          </a:ln>
        </p:spPr>
      </p:sp>
      <p:sp>
        <p:nvSpPr>
          <p:cNvPr id="114" name="Shape 112"/>
          <p:cNvSpPr/>
          <p:nvPr/>
        </p:nvSpPr>
        <p:spPr>
          <a:xfrm>
            <a:off x="6233008" y="5452237"/>
            <a:ext cx="5766664" cy="9144"/>
          </a:xfrm>
          <a:prstGeom prst="rect">
            <a:avLst/>
          </a:prstGeom>
          <a:solidFill>
            <a:srgbClr val="E1E6EB"/>
          </a:solidFill>
          <a:ln w="12700">
            <a:solidFill>
              <a:srgbClr val="E1E6EB"/>
            </a:solidFill>
            <a:prstDash val="solid"/>
          </a:ln>
        </p:spPr>
      </p:sp>
      <p:sp>
        <p:nvSpPr>
          <p:cNvPr id="115" name="Text 113"/>
          <p:cNvSpPr txBox="1"/>
          <p:nvPr/>
        </p:nvSpPr>
        <p:spPr>
          <a:xfrm>
            <a:off x="6306160" y="5507101"/>
            <a:ext cx="2603561"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Låt kroppen visa känslan</a:t>
            </a:r>
            <a:endParaRPr lang="en-US" sz="1100" dirty="0"/>
          </a:p>
        </p:txBody>
      </p:sp>
      <p:sp>
        <p:nvSpPr>
          <p:cNvPr id="116" name="Shape 114"/>
          <p:cNvSpPr/>
          <p:nvPr/>
        </p:nvSpPr>
        <p:spPr>
          <a:xfrm>
            <a:off x="8964585" y="5452237"/>
            <a:ext cx="9144" cy="284353"/>
          </a:xfrm>
          <a:prstGeom prst="rect">
            <a:avLst/>
          </a:prstGeom>
          <a:solidFill>
            <a:srgbClr val="E1E6EB"/>
          </a:solidFill>
          <a:ln w="12700">
            <a:solidFill>
              <a:srgbClr val="E1E6EB"/>
            </a:solidFill>
            <a:prstDash val="solid"/>
          </a:ln>
        </p:spPr>
      </p:sp>
      <p:sp>
        <p:nvSpPr>
          <p:cNvPr id="117" name="Text 115"/>
          <p:cNvSpPr txBox="1"/>
          <p:nvPr/>
        </p:nvSpPr>
        <p:spPr>
          <a:xfrm>
            <a:off x="9037737" y="5507101"/>
            <a:ext cx="2907070"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8 och 18</a:t>
            </a:r>
            <a:endParaRPr lang="en-US" sz="1100" dirty="0"/>
          </a:p>
        </p:txBody>
      </p:sp>
      <p:sp>
        <p:nvSpPr>
          <p:cNvPr id="118" name="Shape 116"/>
          <p:cNvSpPr/>
          <p:nvPr/>
        </p:nvSpPr>
        <p:spPr>
          <a:xfrm>
            <a:off x="6233008" y="5736590"/>
            <a:ext cx="5766664" cy="9144"/>
          </a:xfrm>
          <a:prstGeom prst="rect">
            <a:avLst/>
          </a:prstGeom>
          <a:solidFill>
            <a:srgbClr val="E1E6EB"/>
          </a:solidFill>
          <a:ln w="12700">
            <a:solidFill>
              <a:srgbClr val="E1E6EB"/>
            </a:solidFill>
            <a:prstDash val="solid"/>
          </a:ln>
        </p:spPr>
      </p:sp>
      <p:sp>
        <p:nvSpPr>
          <p:cNvPr id="119" name="Text 117"/>
          <p:cNvSpPr txBox="1"/>
          <p:nvPr/>
        </p:nvSpPr>
        <p:spPr>
          <a:xfrm>
            <a:off x="6306160" y="5791454"/>
            <a:ext cx="2603561"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En replik</a:t>
            </a:r>
            <a:endParaRPr lang="en-US" sz="1100" dirty="0"/>
          </a:p>
        </p:txBody>
      </p:sp>
      <p:sp>
        <p:nvSpPr>
          <p:cNvPr id="120" name="Shape 118"/>
          <p:cNvSpPr/>
          <p:nvPr/>
        </p:nvSpPr>
        <p:spPr>
          <a:xfrm>
            <a:off x="8964585" y="5736590"/>
            <a:ext cx="9144" cy="284353"/>
          </a:xfrm>
          <a:prstGeom prst="rect">
            <a:avLst/>
          </a:prstGeom>
          <a:solidFill>
            <a:srgbClr val="E1E6EB"/>
          </a:solidFill>
          <a:ln w="12700">
            <a:solidFill>
              <a:srgbClr val="E1E6EB"/>
            </a:solidFill>
            <a:prstDash val="solid"/>
          </a:ln>
        </p:spPr>
      </p:sp>
      <p:sp>
        <p:nvSpPr>
          <p:cNvPr id="121" name="Text 119"/>
          <p:cNvSpPr txBox="1"/>
          <p:nvPr/>
        </p:nvSpPr>
        <p:spPr>
          <a:xfrm>
            <a:off x="9037737" y="5791454"/>
            <a:ext cx="2907070"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9, i sex steg också 19</a:t>
            </a:r>
            <a:endParaRPr lang="en-US" sz="1100" dirty="0"/>
          </a:p>
        </p:txBody>
      </p:sp>
      <p:sp>
        <p:nvSpPr>
          <p:cNvPr id="122" name="Shape 120"/>
          <p:cNvSpPr/>
          <p:nvPr/>
        </p:nvSpPr>
        <p:spPr>
          <a:xfrm>
            <a:off x="6233008" y="6020943"/>
            <a:ext cx="5766664" cy="284353"/>
          </a:xfrm>
          <a:prstGeom prst="rect">
            <a:avLst/>
          </a:prstGeom>
          <a:solidFill>
            <a:srgbClr val="F8FAFC"/>
          </a:solidFill>
          <a:ln w="12700">
            <a:solidFill>
              <a:srgbClr val="F8FAFC"/>
            </a:solidFill>
            <a:prstDash val="solid"/>
          </a:ln>
        </p:spPr>
      </p:sp>
      <p:sp>
        <p:nvSpPr>
          <p:cNvPr id="123" name="Shape 121"/>
          <p:cNvSpPr/>
          <p:nvPr/>
        </p:nvSpPr>
        <p:spPr>
          <a:xfrm>
            <a:off x="6233008" y="6020943"/>
            <a:ext cx="5766664" cy="9144"/>
          </a:xfrm>
          <a:prstGeom prst="rect">
            <a:avLst/>
          </a:prstGeom>
          <a:solidFill>
            <a:srgbClr val="E1E6EB"/>
          </a:solidFill>
          <a:ln w="12700">
            <a:solidFill>
              <a:srgbClr val="E1E6EB"/>
            </a:solidFill>
            <a:prstDash val="solid"/>
          </a:ln>
        </p:spPr>
      </p:sp>
      <p:sp>
        <p:nvSpPr>
          <p:cNvPr id="124" name="Text 122"/>
          <p:cNvSpPr txBox="1"/>
          <p:nvPr/>
        </p:nvSpPr>
        <p:spPr>
          <a:xfrm>
            <a:off x="6306160" y="6075807"/>
            <a:ext cx="2603561"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Sakta ner vid det värsta</a:t>
            </a:r>
            <a:endParaRPr lang="en-US" sz="1100" dirty="0"/>
          </a:p>
        </p:txBody>
      </p:sp>
      <p:sp>
        <p:nvSpPr>
          <p:cNvPr id="125" name="Shape 123"/>
          <p:cNvSpPr/>
          <p:nvPr/>
        </p:nvSpPr>
        <p:spPr>
          <a:xfrm>
            <a:off x="8964585" y="6020943"/>
            <a:ext cx="9144" cy="284353"/>
          </a:xfrm>
          <a:prstGeom prst="rect">
            <a:avLst/>
          </a:prstGeom>
          <a:solidFill>
            <a:srgbClr val="E1E6EB"/>
          </a:solidFill>
          <a:ln w="12700">
            <a:solidFill>
              <a:srgbClr val="E1E6EB"/>
            </a:solidFill>
            <a:prstDash val="solid"/>
          </a:ln>
        </p:spPr>
      </p:sp>
      <p:sp>
        <p:nvSpPr>
          <p:cNvPr id="126" name="Text 124"/>
          <p:cNvSpPr txBox="1"/>
          <p:nvPr/>
        </p:nvSpPr>
        <p:spPr>
          <a:xfrm>
            <a:off x="9037737" y="6075807"/>
            <a:ext cx="2907070"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20, i sex steg också 10</a:t>
            </a:r>
            <a:endParaRPr lang="en-US" sz="1100" dirty="0"/>
          </a:p>
        </p:txBody>
      </p:sp>
      <p:sp>
        <p:nvSpPr>
          <p:cNvPr id="127" name="Shape 125"/>
          <p:cNvSpPr/>
          <p:nvPr/>
        </p:nvSpPr>
        <p:spPr>
          <a:xfrm>
            <a:off x="6233008" y="6305296"/>
            <a:ext cx="5766664" cy="9144"/>
          </a:xfrm>
          <a:prstGeom prst="rect">
            <a:avLst/>
          </a:prstGeom>
          <a:solidFill>
            <a:srgbClr val="E1E6EB"/>
          </a:solidFill>
          <a:ln w="12700">
            <a:solidFill>
              <a:srgbClr val="E1E6EB"/>
            </a:solidFill>
            <a:prstDash val="solid"/>
          </a:ln>
        </p:spPr>
      </p:sp>
      <p:sp>
        <p:nvSpPr>
          <p:cNvPr id="128" name="Text 126"/>
          <p:cNvSpPr txBox="1"/>
          <p:nvPr/>
        </p:nvSpPr>
        <p:spPr>
          <a:xfrm>
            <a:off x="6306160" y="6360160"/>
            <a:ext cx="2603561"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Knyt ihop slutet med önskan</a:t>
            </a:r>
            <a:endParaRPr lang="en-US" sz="1100" dirty="0"/>
          </a:p>
        </p:txBody>
      </p:sp>
      <p:sp>
        <p:nvSpPr>
          <p:cNvPr id="129" name="Shape 127"/>
          <p:cNvSpPr/>
          <p:nvPr/>
        </p:nvSpPr>
        <p:spPr>
          <a:xfrm>
            <a:off x="8964585" y="6305296"/>
            <a:ext cx="9144" cy="284353"/>
          </a:xfrm>
          <a:prstGeom prst="rect">
            <a:avLst/>
          </a:prstGeom>
          <a:solidFill>
            <a:srgbClr val="E1E6EB"/>
          </a:solidFill>
          <a:ln w="12700">
            <a:solidFill>
              <a:srgbClr val="E1E6EB"/>
            </a:solidFill>
            <a:prstDash val="solid"/>
          </a:ln>
        </p:spPr>
      </p:sp>
      <p:sp>
        <p:nvSpPr>
          <p:cNvPr id="130" name="Text 128"/>
          <p:cNvSpPr txBox="1"/>
          <p:nvPr/>
        </p:nvSpPr>
        <p:spPr>
          <a:xfrm>
            <a:off x="9037737" y="6360160"/>
            <a:ext cx="2907070"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10 och 21, 11 och 21 i sex steg</a:t>
            </a:r>
            <a:endParaRPr lang="en-US" sz="1100" dirty="0"/>
          </a:p>
        </p:txBody>
      </p:sp>
      <p:sp>
        <p:nvSpPr>
          <p:cNvPr id="131" name="Shape 129"/>
          <p:cNvSpPr/>
          <p:nvPr/>
        </p:nvSpPr>
        <p:spPr>
          <a:xfrm>
            <a:off x="6233008" y="4875276"/>
            <a:ext cx="5766664" cy="1714373"/>
          </a:xfrm>
          <a:prstGeom prst="rect">
            <a:avLst/>
          </a:prstGeom>
          <a:ln w="12700">
            <a:solidFill>
              <a:srgbClr val="14202B"/>
            </a:solidFill>
            <a:prstDash val="solid"/>
          </a:ln>
        </p:spPr>
      </p:sp>
      <p:sp>
        <p:nvSpPr>
          <p:cNvPr id="132" name="Text 130"/>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niclasfohlin.se/stodundervisning/skrivkurs-sagoboken/lathund</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Vad du behöver för kursen</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MATERIAL · 4/4</a:t>
            </a:r>
            <a:endParaRPr lang="en-US" sz="1275" dirty="0"/>
          </a:p>
        </p:txBody>
      </p:sp>
      <p:sp>
        <p:nvSpPr>
          <p:cNvPr id="6" name="Shape 4"/>
          <p:cNvSpPr/>
          <p:nvPr/>
        </p:nvSpPr>
        <p:spPr>
          <a:xfrm>
            <a:off x="0" y="603504"/>
            <a:ext cx="12191695" cy="1143000"/>
          </a:xfrm>
          <a:prstGeom prst="rect">
            <a:avLst/>
          </a:prstGeom>
          <a:solidFill>
            <a:srgbClr val="F3F6FA"/>
          </a:solidFill>
          <a:ln w="12700">
            <a:solidFill>
              <a:srgbClr val="F3F6FA"/>
            </a:solidFill>
            <a:prstDash val="solid"/>
          </a:ln>
        </p:spPr>
      </p:sp>
      <p:sp>
        <p:nvSpPr>
          <p:cNvPr id="7" name="Shape 5"/>
          <p:cNvSpPr/>
          <p:nvPr/>
        </p:nvSpPr>
        <p:spPr>
          <a:xfrm>
            <a:off x="0" y="1728216"/>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MODELLSAGANS KRAV 1</a:t>
            </a:r>
            <a:endParaRPr lang="en-US" sz="1200" dirty="0"/>
          </a:p>
        </p:txBody>
      </p:sp>
      <p:sp>
        <p:nvSpPr>
          <p:cNvPr id="9" name="Text 7"/>
          <p:cNvSpPr txBox="1"/>
          <p:nvPr/>
        </p:nvSpPr>
        <p:spPr>
          <a:xfrm>
            <a:off x="42062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Hjälten önskar något</a:t>
            </a:r>
            <a:endParaRPr lang="en-US" sz="1425" dirty="0"/>
          </a:p>
        </p:txBody>
      </p:sp>
      <p:sp>
        <p:nvSpPr>
          <p:cNvPr id="10" name="Text 8"/>
          <p:cNvSpPr txBox="1"/>
          <p:nvPr/>
        </p:nvSpPr>
        <p:spPr>
          <a:xfrm>
            <a:off x="42062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Önskan syns tidigt och sagan handlar om den</a:t>
            </a:r>
            <a:endParaRPr lang="en-US" sz="1200" dirty="0"/>
          </a:p>
        </p:txBody>
      </p:sp>
      <p:sp>
        <p:nvSpPr>
          <p:cNvPr id="11" name="Shape 9"/>
          <p:cNvSpPr/>
          <p:nvPr/>
        </p:nvSpPr>
        <p:spPr>
          <a:xfrm>
            <a:off x="4106570" y="603504"/>
            <a:ext cx="9144" cy="1124712"/>
          </a:xfrm>
          <a:prstGeom prst="rect">
            <a:avLst/>
          </a:prstGeom>
          <a:solidFill>
            <a:srgbClr val="E1E6EB"/>
          </a:solidFill>
          <a:ln w="12700">
            <a:solidFill>
              <a:srgbClr val="E1E6EB"/>
            </a:solidFill>
            <a:prstDash val="solid"/>
          </a:ln>
        </p:spPr>
      </p:sp>
      <p:sp>
        <p:nvSpPr>
          <p:cNvPr id="12" name="Text 10"/>
          <p:cNvSpPr txBox="1"/>
          <p:nvPr/>
        </p:nvSpPr>
        <p:spPr>
          <a:xfrm>
            <a:off x="434431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MODELLSAGANS KRAV 2</a:t>
            </a:r>
            <a:endParaRPr lang="en-US" sz="1200" dirty="0"/>
          </a:p>
        </p:txBody>
      </p:sp>
      <p:sp>
        <p:nvSpPr>
          <p:cNvPr id="13" name="Text 11"/>
          <p:cNvSpPr txBox="1"/>
          <p:nvPr/>
        </p:nvSpPr>
        <p:spPr>
          <a:xfrm>
            <a:off x="434431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Problemet växer</a:t>
            </a:r>
            <a:endParaRPr lang="en-US" sz="1425" dirty="0"/>
          </a:p>
        </p:txBody>
      </p:sp>
      <p:sp>
        <p:nvSpPr>
          <p:cNvPr id="14" name="Text 12"/>
          <p:cNvSpPr txBox="1"/>
          <p:nvPr/>
        </p:nvSpPr>
        <p:spPr>
          <a:xfrm>
            <a:off x="434431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Det blir gärna värre tre gånger, som i folksagorna</a:t>
            </a:r>
            <a:endParaRPr lang="en-US" sz="1200" dirty="0"/>
          </a:p>
        </p:txBody>
      </p:sp>
      <p:sp>
        <p:nvSpPr>
          <p:cNvPr id="15" name="Shape 13"/>
          <p:cNvSpPr/>
          <p:nvPr/>
        </p:nvSpPr>
        <p:spPr>
          <a:xfrm>
            <a:off x="8030261" y="603504"/>
            <a:ext cx="9144" cy="1124712"/>
          </a:xfrm>
          <a:prstGeom prst="rect">
            <a:avLst/>
          </a:prstGeom>
          <a:solidFill>
            <a:srgbClr val="E1E6EB"/>
          </a:solidFill>
          <a:ln w="12700">
            <a:solidFill>
              <a:srgbClr val="E1E6EB"/>
            </a:solidFill>
            <a:prstDash val="solid"/>
          </a:ln>
        </p:spPr>
      </p:sp>
      <p:sp>
        <p:nvSpPr>
          <p:cNvPr id="16" name="Text 14"/>
          <p:cNvSpPr txBox="1"/>
          <p:nvPr/>
        </p:nvSpPr>
        <p:spPr>
          <a:xfrm>
            <a:off x="8268005"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MODELLSAGANS KRAV 3</a:t>
            </a:r>
            <a:endParaRPr lang="en-US" sz="1200" dirty="0"/>
          </a:p>
        </p:txBody>
      </p:sp>
      <p:sp>
        <p:nvSpPr>
          <p:cNvPr id="17" name="Text 15"/>
          <p:cNvSpPr txBox="1"/>
          <p:nvPr/>
        </p:nvSpPr>
        <p:spPr>
          <a:xfrm>
            <a:off x="8268005"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Hjälten löser det själv</a:t>
            </a:r>
            <a:endParaRPr lang="en-US" sz="1425" dirty="0"/>
          </a:p>
        </p:txBody>
      </p:sp>
      <p:sp>
        <p:nvSpPr>
          <p:cNvPr id="18" name="Text 16"/>
          <p:cNvSpPr txBox="1"/>
          <p:nvPr/>
        </p:nvSpPr>
        <p:spPr>
          <a:xfrm>
            <a:off x="8268005"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Hjälparen ger något, men hjälten gör det svåra</a:t>
            </a:r>
            <a:endParaRPr lang="en-US" sz="1200" dirty="0"/>
          </a:p>
        </p:txBody>
      </p:sp>
      <p:sp>
        <p:nvSpPr>
          <p:cNvPr id="19" name="Shape 17"/>
          <p:cNvSpPr/>
          <p:nvPr/>
        </p:nvSpPr>
        <p:spPr>
          <a:xfrm>
            <a:off x="6345936" y="1746504"/>
            <a:ext cx="18288" cy="4910328"/>
          </a:xfrm>
          <a:prstGeom prst="rect">
            <a:avLst/>
          </a:prstGeom>
          <a:solidFill>
            <a:srgbClr val="14202B"/>
          </a:solidFill>
          <a:ln w="12700">
            <a:solidFill>
              <a:srgbClr val="14202B"/>
            </a:solidFill>
            <a:prstDash val="solid"/>
          </a:ln>
        </p:spPr>
      </p:sp>
      <p:sp>
        <p:nvSpPr>
          <p:cNvPr id="20" name="Text 18"/>
          <p:cNvSpPr txBox="1"/>
          <p:nvPr/>
        </p:nvSpPr>
        <p:spPr>
          <a:xfrm>
            <a:off x="420624" y="1892808"/>
            <a:ext cx="576072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VAR MATERIALET FINNS</a:t>
            </a:r>
            <a:endParaRPr lang="en-US" sz="1200" dirty="0"/>
          </a:p>
        </p:txBody>
      </p:sp>
      <p:sp>
        <p:nvSpPr>
          <p:cNvPr id="21" name="Text 19"/>
          <p:cNvSpPr txBox="1"/>
          <p:nvPr/>
        </p:nvSpPr>
        <p:spPr>
          <a:xfrm>
            <a:off x="420624" y="2157984"/>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Metodens sida.</a:t>
            </a:r>
            <a:pPr algn="l" indent="0" marL="0">
              <a:buNone/>
            </a:pPr>
            <a:r>
              <a:rPr lang="en-US" sz="1225" dirty="0">
                <a:solidFill>
                  <a:srgbClr val="14202B"/>
                </a:solidFill>
                <a:latin typeface="Calibri" pitchFamily="34" charset="0"/>
                <a:ea typeface="Calibri" pitchFamily="34" charset="-122"/>
                <a:cs typeface="Calibri" pitchFamily="34" charset="-120"/>
              </a:rPr>
              <a:t> Under Kursens material står veckorna, Två texter, återkopplingen, modellsagorna, bladen och korten.</a:t>
            </a:r>
            <a:endParaRPr lang="en-US" sz="1225" dirty="0"/>
          </a:p>
        </p:txBody>
      </p:sp>
      <p:sp>
        <p:nvSpPr>
          <p:cNvPr id="22" name="Text 20"/>
          <p:cNvSpPr txBox="1"/>
          <p:nvPr/>
        </p:nvSpPr>
        <p:spPr>
          <a:xfrm>
            <a:off x="420624" y="2674938"/>
            <a:ext cx="5669280" cy="851027"/>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Planeringsmallarna.</a:t>
            </a:r>
            <a:pPr algn="l" indent="0" marL="0">
              <a:buNone/>
            </a:pPr>
            <a:r>
              <a:rPr lang="en-US" sz="1225" dirty="0">
                <a:solidFill>
                  <a:srgbClr val="14202B"/>
                </a:solidFill>
                <a:latin typeface="Calibri" pitchFamily="34" charset="0"/>
                <a:ea typeface="Calibri" pitchFamily="34" charset="-122"/>
                <a:cs typeface="Calibri" pitchFamily="34" charset="-120"/>
              </a:rPr>
              <a:t> Där finns veckornas sidor, vägskyltarna, Sagans väg, Vår saga, Spänningsberget, Hjältens kort, tärningarna, frågekorten, rollkorten, Det här tar vi med oss, bokens sidor, Sagokollen och Parets väg att skriva ut, varje blad för sig.</a:t>
            </a:r>
            <a:endParaRPr lang="en-US" sz="1225" dirty="0"/>
          </a:p>
        </p:txBody>
      </p:sp>
      <p:sp>
        <p:nvSpPr>
          <p:cNvPr id="23" name="Text 21"/>
          <p:cNvSpPr txBox="1"/>
          <p:nvPr/>
        </p:nvSpPr>
        <p:spPr>
          <a:xfrm>
            <a:off x="420624" y="3580829"/>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Skriver paret på dator?</a:t>
            </a:r>
            <a:pPr algn="l" indent="0" marL="0">
              <a:buNone/>
            </a:pPr>
            <a:r>
              <a:rPr lang="en-US" sz="1225" dirty="0">
                <a:solidFill>
                  <a:srgbClr val="14202B"/>
                </a:solidFill>
                <a:latin typeface="Calibri" pitchFamily="34" charset="0"/>
                <a:ea typeface="Calibri" pitchFamily="34" charset="-122"/>
                <a:cs typeface="Calibri" pitchFamily="34" charset="-120"/>
              </a:rPr>
              <a:t> Gör ett delat dokument med stationerna som rubriker, och stäng av stavningskontrollen fram till bokpassen.</a:t>
            </a:r>
            <a:endParaRPr lang="en-US" sz="1225" dirty="0"/>
          </a:p>
        </p:txBody>
      </p:sp>
      <p:sp>
        <p:nvSpPr>
          <p:cNvPr id="24" name="Text 22"/>
          <p:cNvSpPr txBox="1"/>
          <p:nvPr/>
        </p:nvSpPr>
        <p:spPr>
          <a:xfrm>
            <a:off x="420624" y="4097782"/>
            <a:ext cx="5669280" cy="438277"/>
          </a:xfrm>
          <a:prstGeom prst="rect">
            <a:avLst/>
          </a:prstGeom>
          <a:noFill/>
          <a:ln/>
        </p:spPr>
        <p:txBody>
          <a:bodyPr wrap="square" lIns="0" tIns="0" rIns="0" bIns="0" rtlCol="0" anchor="t"/>
          <a:lstStyle/>
          <a:p>
            <a:pPr algn="l" indent="0" marL="0">
              <a:buNone/>
            </a:pPr>
            <a:r>
              <a:rPr lang="en-US" sz="1150" dirty="0">
                <a:solidFill>
                  <a:srgbClr val="4B5866"/>
                </a:solidFill>
                <a:latin typeface="Calibri" pitchFamily="34" charset="0"/>
                <a:ea typeface="Calibri" pitchFamily="34" charset="-122"/>
                <a:cs typeface="Calibri" pitchFamily="34" charset="-120"/>
              </a:rPr>
              <a:t>Boka barnen före kursen, och skriv ut tärningarna på tjockt papper före pass 4.</a:t>
            </a:r>
            <a:endParaRPr lang="en-US" sz="1150" dirty="0"/>
          </a:p>
        </p:txBody>
      </p:sp>
      <p:sp>
        <p:nvSpPr>
          <p:cNvPr id="25" name="Shape 23"/>
          <p:cNvSpPr/>
          <p:nvPr/>
        </p:nvSpPr>
        <p:spPr>
          <a:xfrm>
            <a:off x="420624" y="4728083"/>
            <a:ext cx="5641848" cy="1928749"/>
          </a:xfrm>
          <a:prstGeom prst="rect">
            <a:avLst/>
          </a:prstGeom>
          <a:solidFill>
            <a:srgbClr val="FFFFFF"/>
          </a:solidFill>
          <a:ln w="12700">
            <a:solidFill>
              <a:srgbClr val="14202B"/>
            </a:solidFill>
            <a:prstDash val="solid"/>
          </a:ln>
        </p:spPr>
      </p:sp>
      <p:sp>
        <p:nvSpPr>
          <p:cNvPr id="26" name="Shape 24"/>
          <p:cNvSpPr/>
          <p:nvPr/>
        </p:nvSpPr>
        <p:spPr>
          <a:xfrm>
            <a:off x="429768" y="4737227"/>
            <a:ext cx="5623560" cy="310896"/>
          </a:xfrm>
          <a:prstGeom prst="rect">
            <a:avLst/>
          </a:prstGeom>
          <a:solidFill>
            <a:srgbClr val="14202B"/>
          </a:solidFill>
          <a:ln w="12700">
            <a:solidFill>
              <a:srgbClr val="14202B"/>
            </a:solidFill>
            <a:prstDash val="solid"/>
          </a:ln>
        </p:spPr>
      </p:sp>
      <p:sp>
        <p:nvSpPr>
          <p:cNvPr id="27" name="Text 25"/>
          <p:cNvSpPr txBox="1"/>
          <p:nvPr/>
        </p:nvSpPr>
        <p:spPr>
          <a:xfrm>
            <a:off x="557784" y="4792091"/>
            <a:ext cx="5367528"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PÅ BORDET NÄR PASSET BÖRJAR</a:t>
            </a:r>
            <a:endParaRPr lang="en-US" sz="1200" dirty="0"/>
          </a:p>
        </p:txBody>
      </p:sp>
      <p:sp>
        <p:nvSpPr>
          <p:cNvPr id="28" name="Text 26"/>
          <p:cNvSpPr txBox="1"/>
          <p:nvPr/>
        </p:nvSpPr>
        <p:spPr>
          <a:xfrm>
            <a:off x="557784" y="5148707"/>
            <a:ext cx="2697480" cy="490516"/>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Läspassen: skyltarna längs repet och dagens saga</a:t>
            </a:r>
            <a:endParaRPr lang="en-US" sz="1200" dirty="0"/>
          </a:p>
        </p:txBody>
      </p:sp>
      <p:sp>
        <p:nvSpPr>
          <p:cNvPr id="29" name="Text 27"/>
          <p:cNvSpPr txBox="1"/>
          <p:nvPr/>
        </p:nvSpPr>
        <p:spPr>
          <a:xfrm>
            <a:off x="3328416" y="5148707"/>
            <a:ext cx="2697480" cy="490516"/>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Planeringspassen: tärningarna, Sagans väg och berget</a:t>
            </a:r>
            <a:endParaRPr lang="en-US" sz="1200" dirty="0"/>
          </a:p>
        </p:txBody>
      </p:sp>
      <p:sp>
        <p:nvSpPr>
          <p:cNvPr id="30" name="Text 28"/>
          <p:cNvSpPr txBox="1"/>
          <p:nvPr/>
        </p:nvSpPr>
        <p:spPr>
          <a:xfrm>
            <a:off x="557784" y="5639223"/>
            <a:ext cx="2697480" cy="490516"/>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Berättarpassen: skyltarna, korten, lappar, lådan och bladet</a:t>
            </a:r>
            <a:endParaRPr lang="en-US" sz="1200" dirty="0"/>
          </a:p>
        </p:txBody>
      </p:sp>
      <p:sp>
        <p:nvSpPr>
          <p:cNvPr id="31" name="Text 29"/>
          <p:cNvSpPr txBox="1"/>
          <p:nvPr/>
        </p:nvSpPr>
        <p:spPr>
          <a:xfrm>
            <a:off x="3328416" y="5639223"/>
            <a:ext cx="2697480" cy="490516"/>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Skrivpassen: bladet, berget, korten och Det här tar vi med oss</a:t>
            </a:r>
            <a:endParaRPr lang="en-US" sz="1200" dirty="0"/>
          </a:p>
        </p:txBody>
      </p:sp>
      <p:sp>
        <p:nvSpPr>
          <p:cNvPr id="32" name="Text 30"/>
          <p:cNvSpPr txBox="1"/>
          <p:nvPr/>
        </p:nvSpPr>
        <p:spPr>
          <a:xfrm>
            <a:off x="557784" y="6129740"/>
            <a:ext cx="2697480" cy="490516"/>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Bokpassen: Bokens sida och bladet Författarna</a:t>
            </a:r>
            <a:endParaRPr lang="en-US" sz="1200" dirty="0"/>
          </a:p>
        </p:txBody>
      </p:sp>
      <p:sp>
        <p:nvSpPr>
          <p:cNvPr id="33" name="Shape 31"/>
          <p:cNvSpPr/>
          <p:nvPr/>
        </p:nvSpPr>
        <p:spPr>
          <a:xfrm>
            <a:off x="6647688" y="1892808"/>
            <a:ext cx="5120640" cy="2260346"/>
          </a:xfrm>
          <a:prstGeom prst="rect">
            <a:avLst/>
          </a:prstGeom>
          <a:solidFill>
            <a:srgbClr val="FFFFFF"/>
          </a:solidFill>
          <a:ln w="12700">
            <a:solidFill>
              <a:srgbClr val="14202B"/>
            </a:solidFill>
            <a:prstDash val="solid"/>
          </a:ln>
        </p:spPr>
      </p:sp>
      <p:sp>
        <p:nvSpPr>
          <p:cNvPr id="34" name="Shape 32"/>
          <p:cNvSpPr/>
          <p:nvPr/>
        </p:nvSpPr>
        <p:spPr>
          <a:xfrm>
            <a:off x="6656832" y="1901952"/>
            <a:ext cx="5102352" cy="310896"/>
          </a:xfrm>
          <a:prstGeom prst="rect">
            <a:avLst/>
          </a:prstGeom>
          <a:solidFill>
            <a:srgbClr val="14202B"/>
          </a:solidFill>
          <a:ln w="12700">
            <a:solidFill>
              <a:srgbClr val="14202B"/>
            </a:solidFill>
            <a:prstDash val="solid"/>
          </a:ln>
        </p:spPr>
      </p:sp>
      <p:sp>
        <p:nvSpPr>
          <p:cNvPr id="35" name="Text 33"/>
          <p:cNvSpPr txBox="1"/>
          <p:nvPr/>
        </p:nvSpPr>
        <p:spPr>
          <a:xfrm>
            <a:off x="6784848" y="1956816"/>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CHECKLISTA INFÖR KURSEN</a:t>
            </a:r>
            <a:endParaRPr lang="en-US" sz="1200" dirty="0"/>
          </a:p>
        </p:txBody>
      </p:sp>
      <p:sp>
        <p:nvSpPr>
          <p:cNvPr id="36" name="Text 34"/>
          <p:cNvSpPr txBox="1"/>
          <p:nvPr/>
        </p:nvSpPr>
        <p:spPr>
          <a:xfrm>
            <a:off x="6793992" y="2313432"/>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Bett om ett yngre barn till varje par.</a:t>
            </a:r>
            <a:endParaRPr lang="en-US" sz="1100" dirty="0"/>
          </a:p>
        </p:txBody>
      </p:sp>
      <p:sp>
        <p:nvSpPr>
          <p:cNvPr id="37" name="Text 35"/>
          <p:cNvSpPr txBox="1"/>
          <p:nvPr/>
        </p:nvSpPr>
        <p:spPr>
          <a:xfrm>
            <a:off x="6793992" y="2578608"/>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Bokat pass 3, pass 22 och boksläppet.</a:t>
            </a:r>
            <a:endParaRPr lang="en-US" sz="1100" dirty="0"/>
          </a:p>
        </p:txBody>
      </p:sp>
      <p:sp>
        <p:nvSpPr>
          <p:cNvPr id="38" name="Text 36"/>
          <p:cNvSpPr txBox="1"/>
          <p:nvPr/>
        </p:nvSpPr>
        <p:spPr>
          <a:xfrm>
            <a:off x="6793992" y="2843784"/>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Frågat hemmen om namn och bilder i boken.</a:t>
            </a:r>
            <a:endParaRPr lang="en-US" sz="1100" dirty="0"/>
          </a:p>
        </p:txBody>
      </p:sp>
      <p:sp>
        <p:nvSpPr>
          <p:cNvPr id="39" name="Text 37"/>
          <p:cNvSpPr txBox="1"/>
          <p:nvPr/>
        </p:nvSpPr>
        <p:spPr>
          <a:xfrm>
            <a:off x="6793992" y="3108960"/>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Gjort Sagokollen veckan före.</a:t>
            </a:r>
            <a:endParaRPr lang="en-US" sz="1100" dirty="0"/>
          </a:p>
        </p:txBody>
      </p:sp>
      <p:sp>
        <p:nvSpPr>
          <p:cNvPr id="40" name="Text 38"/>
          <p:cNvSpPr txBox="1"/>
          <p:nvPr/>
        </p:nvSpPr>
        <p:spPr>
          <a:xfrm>
            <a:off x="6793992" y="3374136"/>
            <a:ext cx="4937760" cy="38582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Skrivit ut vägskyltarna och tagit fram låda, block och rep, allt i två satser med fem eller sex par.</a:t>
            </a:r>
            <a:endParaRPr lang="en-US" sz="1100" dirty="0"/>
          </a:p>
        </p:txBody>
      </p:sp>
      <p:sp>
        <p:nvSpPr>
          <p:cNvPr id="41" name="Text 39"/>
          <p:cNvSpPr txBox="1"/>
          <p:nvPr/>
        </p:nvSpPr>
        <p:spPr>
          <a:xfrm>
            <a:off x="6793992" y="3759962"/>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Gjort berättartärningarna före pass 4.</a:t>
            </a:r>
            <a:endParaRPr lang="en-US" sz="1100" dirty="0"/>
          </a:p>
        </p:txBody>
      </p:sp>
      <p:sp>
        <p:nvSpPr>
          <p:cNvPr id="42" name="Shape 40"/>
          <p:cNvSpPr/>
          <p:nvPr/>
        </p:nvSpPr>
        <p:spPr>
          <a:xfrm>
            <a:off x="6647688" y="4354322"/>
            <a:ext cx="5120640" cy="2302510"/>
          </a:xfrm>
          <a:prstGeom prst="rect">
            <a:avLst/>
          </a:prstGeom>
          <a:solidFill>
            <a:srgbClr val="FFFFFF"/>
          </a:solidFill>
          <a:ln w="12700">
            <a:solidFill>
              <a:srgbClr val="14202B"/>
            </a:solidFill>
            <a:prstDash val="solid"/>
          </a:ln>
        </p:spPr>
      </p:sp>
      <p:sp>
        <p:nvSpPr>
          <p:cNvPr id="43" name="Shape 41"/>
          <p:cNvSpPr/>
          <p:nvPr/>
        </p:nvSpPr>
        <p:spPr>
          <a:xfrm>
            <a:off x="6656832" y="4363466"/>
            <a:ext cx="5102352" cy="310896"/>
          </a:xfrm>
          <a:prstGeom prst="rect">
            <a:avLst/>
          </a:prstGeom>
          <a:solidFill>
            <a:srgbClr val="14202B"/>
          </a:solidFill>
          <a:ln w="12700">
            <a:solidFill>
              <a:srgbClr val="14202B"/>
            </a:solidFill>
            <a:prstDash val="solid"/>
          </a:ln>
        </p:spPr>
      </p:sp>
      <p:sp>
        <p:nvSpPr>
          <p:cNvPr id="44" name="Text 42"/>
          <p:cNvSpPr txBox="1"/>
          <p:nvPr/>
        </p:nvSpPr>
        <p:spPr>
          <a:xfrm>
            <a:off x="6784848" y="4418330"/>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UPPFÖLJNING</a:t>
            </a:r>
            <a:endParaRPr lang="en-US" sz="1200" dirty="0"/>
          </a:p>
        </p:txBody>
      </p:sp>
      <p:sp>
        <p:nvSpPr>
          <p:cNvPr id="45" name="Text 43"/>
          <p:cNvSpPr txBox="1"/>
          <p:nvPr/>
        </p:nvSpPr>
        <p:spPr>
          <a:xfrm>
            <a:off x="6793992" y="4774946"/>
            <a:ext cx="4846320" cy="401003"/>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Före kursen:</a:t>
            </a:r>
            <a:pPr algn="l" indent="0" marL="0">
              <a:buNone/>
            </a:pPr>
            <a:r>
              <a:rPr lang="en-US" sz="975" dirty="0">
                <a:solidFill>
                  <a:srgbClr val="14202B"/>
                </a:solidFill>
                <a:latin typeface="Calibri" pitchFamily="34" charset="0"/>
                <a:ea typeface="Calibri" pitchFamily="34" charset="-122"/>
                <a:cs typeface="Calibri" pitchFamily="34" charset="-120"/>
              </a:rPr>
              <a:t> Sagokollen med en bild: i fyra steg berättar eleven sagan för dig, i sex steg skriver hen den i 15 minuter.</a:t>
            </a:r>
            <a:endParaRPr lang="en-US" sz="975" dirty="0"/>
          </a:p>
        </p:txBody>
      </p:sp>
      <p:sp>
        <p:nvSpPr>
          <p:cNvPr id="46" name="Text 44"/>
          <p:cNvSpPr txBox="1"/>
          <p:nvPr/>
        </p:nvSpPr>
        <p:spPr>
          <a:xfrm>
            <a:off x="6793992" y="5230813"/>
            <a:ext cx="4846320" cy="401003"/>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Pass 13–23:</a:t>
            </a:r>
            <a:pPr algn="l" indent="0" marL="0">
              <a:buNone/>
            </a:pPr>
            <a:r>
              <a:rPr lang="en-US" sz="975" dirty="0">
                <a:solidFill>
                  <a:srgbClr val="14202B"/>
                </a:solidFill>
                <a:latin typeface="Calibri" pitchFamily="34" charset="0"/>
                <a:ea typeface="Calibri" pitchFamily="34" charset="-122"/>
                <a:cs typeface="Calibri" pitchFamily="34" charset="-120"/>
              </a:rPr>
              <a:t> Parets väg visar det paret lade till, om det kom med och parets drag.</a:t>
            </a:r>
            <a:endParaRPr lang="en-US" sz="975" dirty="0"/>
          </a:p>
        </p:txBody>
      </p:sp>
      <p:sp>
        <p:nvSpPr>
          <p:cNvPr id="47" name="Text 45"/>
          <p:cNvSpPr txBox="1"/>
          <p:nvPr/>
        </p:nvSpPr>
        <p:spPr>
          <a:xfrm>
            <a:off x="6793992" y="5686679"/>
            <a:ext cx="4846320" cy="401003"/>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Sist i kursen:</a:t>
            </a:r>
            <a:pPr algn="l" indent="0" marL="0">
              <a:buNone/>
            </a:pPr>
            <a:r>
              <a:rPr lang="en-US" sz="975" dirty="0">
                <a:solidFill>
                  <a:srgbClr val="14202B"/>
                </a:solidFill>
                <a:latin typeface="Calibri" pitchFamily="34" charset="0"/>
                <a:ea typeface="Calibri" pitchFamily="34" charset="-122"/>
                <a:cs typeface="Calibri" pitchFamily="34" charset="-120"/>
              </a:rPr>
              <a:t> Sagokollen med en ny bild, i pass 25 och 27 i fyra steg och i pass 26 i sex steg.</a:t>
            </a:r>
            <a:endParaRPr lang="en-US" sz="975" dirty="0"/>
          </a:p>
        </p:txBody>
      </p:sp>
      <p:sp>
        <p:nvSpPr>
          <p:cNvPr id="48" name="Text 46"/>
          <p:cNvSpPr txBox="1"/>
          <p:nvPr/>
        </p:nvSpPr>
        <p:spPr>
          <a:xfrm>
            <a:off x="6793992" y="6142546"/>
            <a:ext cx="4846320" cy="401003"/>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Varje pass:</a:t>
            </a:r>
            <a:pPr algn="l" indent="0" marL="0">
              <a:buNone/>
            </a:pPr>
            <a:r>
              <a:rPr lang="en-US" sz="975" dirty="0">
                <a:solidFill>
                  <a:srgbClr val="14202B"/>
                </a:solidFill>
                <a:latin typeface="Calibri" pitchFamily="34" charset="0"/>
                <a:ea typeface="Calibri" pitchFamily="34" charset="-122"/>
                <a:cs typeface="Calibri" pitchFamily="34" charset="-120"/>
              </a:rPr>
              <a:t> Från pass 13 skriver du på Parets väg vad varje par behöver nästa pass.</a:t>
            </a:r>
            <a:endParaRPr lang="en-US" sz="975" dirty="0"/>
          </a:p>
        </p:txBody>
      </p:sp>
      <p:sp>
        <p:nvSpPr>
          <p:cNvPr id="49" name="Text 47"/>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niclasfohlin.se/stodundervisning/skrivkurs-sagoboken/lathund</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niclasfohlin.se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Lathund: Skrivkurs: sagoboken</dc:title>
  <dc:subject>Gruppen läser sagor och hittar sagans väg i fyra eller sex steg: hjälten önskar sig något, ett problem står i vägen och växer, och hjälten löser det själv. Sedan gör gruppen en saga tillsammans och paren sina egna. Eleverna berättar och spelar sina sagor innan de skriver dem. Kursen slutar med en tryckt sagobok.</dc:subject>
  <dc:creator>Niclas Fohlin</dc:creator>
  <cp:lastModifiedBy>Niclas Fohlin</cp:lastModifiedBy>
  <cp:revision>1</cp:revision>
  <dcterms:created xsi:type="dcterms:W3CDTF">2026-10-28T00:00:00Z</dcterms:created>
  <dcterms:modified xsi:type="dcterms:W3CDTF">2026-10-28T00:00:00Z</dcterms:modified>
</cp:coreProperties>
</file>