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Skrivkurs: värdeskapande skrivande, filmerna: Så gör gruppen med draget, När läraren skriver på tavlan, Läsarens prov. © Niclas Fohlin · niclasfohlin.se/stodundervisning/skrivkurs-vardeskapande/lathund Bilderna i filmerna: Fluent Emoji, © Microsoft Corporation, MIT-licens.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Skrivkurs: värdeskapande skrivande, metoden. En skrivkurs i liten grupp där elever i åk 4–9 skriver något som en verklig läsare ska använda: en skattjakt för yngre barn eller en guide för dem som är nya på skolan. Varje vecka lånar gruppen ett skrivdrag ur en mentortext, och läsarna prövar texterna mitt i kursen. © Niclas Fohlin · niclasfohlin.se/stodundervisning/skrivkurs-vardeskapande/lathund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Skrivkurs: värdeskapande skrivande, ett pass del för del med ett exempel. © Niclas Fohlin · niclasfohlin.se/stodundervisning/skrivkurs-vardeskapande/lathund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Skrivkurs: värdeskapande skrivande, mallen som används under passet. © Niclas Fohlin · niclasfohlin.se/stodundervisning/skrivkurs-vardeskapande/lathund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Skrivkurs: värdeskapande skrivande, materialet: krav, var det finns, vad som ligger på bordet, checklistan och uppföljningen. © Niclas Fohlin · niclasfohlin.se/stodundervisning/skrivkurs-vardeskapande/lathund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0" Type="http://schemas.openxmlformats.org/officeDocument/2006/relationships/hyperlink" Target="https://niclasfohlin.se/stodundervisning/skrivkurs-vardeskapande/lathund" TargetMode="External"/><Relationship Id="rId1" Type="http://schemas.openxmlformats.org/officeDocument/2006/relationships/video" Target="../media/media-1-1.mp4"/><Relationship Id="rId2" Type="http://schemas.microsoft.com/office/2007/relationships/media" Target="../media/media-1-1.mp4"/><Relationship Id="rId3" Type="http://schemas.openxmlformats.org/officeDocument/2006/relationships/image" Target="../media/image-1-3.png"/><Relationship Id="rId4" Type="http://schemas.openxmlformats.org/officeDocument/2006/relationships/video" Target="../media/media-1-4.mp4"/><Relationship Id="rId5" Type="http://schemas.microsoft.com/office/2007/relationships/media" Target="../media/media-1-4.mp4"/><Relationship Id="rId6" Type="http://schemas.openxmlformats.org/officeDocument/2006/relationships/image" Target="../media/image-1-6.png"/><Relationship Id="rId7" Type="http://schemas.openxmlformats.org/officeDocument/2006/relationships/video" Target="../media/media-1-7.mp4"/><Relationship Id="rId8" Type="http://schemas.microsoft.com/office/2007/relationships/media" Target="../media/media-1-7.mp4"/><Relationship Id="rId9" Type="http://schemas.openxmlformats.org/officeDocument/2006/relationships/image" Target="../media/image-1-9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Skrivkurs: värdeskapande skrivande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FILMERNA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 rot="5400000">
            <a:off x="425196" y="790956"/>
            <a:ext cx="137160" cy="118872"/>
          </a:xfrm>
          <a:prstGeom prst="triangle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749808"/>
            <a:ext cx="338114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 1 · 28 SEKUNDER</a:t>
            </a:r>
            <a:endParaRPr lang="en-US" sz="1200" dirty="0"/>
          </a:p>
        </p:txBody>
      </p:sp>
      <p:pic>
        <p:nvPicPr>
          <p:cNvPr id="8" name="Media 0" descr="Så gör gruppen med draget, filmen: Gruppen läser gåtan som läsare. Omar säger: ”Simhallen!” Läraren frågar: ”Står ordet simhall någonstans?” Paren stryker under orden som avslöjar platsen. Mira säger: ”Den säger hur det är där!” Draget får ett namn. Läraren skriver: ”Säg allt utom namnet.” Mira skriver sin ledtråd, och Selma läser den som en åttaåring. Mira skriver: ”Här har vi gympa.” Selma säger: ”Gympasalen! Det står ju där.” Mira stryker gympa och skriver att bollarna studsar. Mira skriver: ”Här studsar bollarna mot väggen.”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20624" y="1051560"/>
            <a:ext cx="3600602" cy="2025339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20624" y="3625539"/>
            <a:ext cx="3600602" cy="263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Så gör gruppen med draget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420624" y="3980377"/>
            <a:ext cx="3600602" cy="2310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Omar gissar. Läraren frågar om ordet simhall står där.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 stryker under orden. Mira säger vad orden gör.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 ger draget ett namn. Selma gissar direkt.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Mira stryker ordet och skriver att bollarna studsar.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 rot="5400000">
            <a:off x="4300118" y="790956"/>
            <a:ext cx="137160" cy="118872"/>
          </a:xfrm>
          <a:prstGeom prst="triangle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515002" y="749808"/>
            <a:ext cx="338114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 2 · 27 SEKUNDER</a:t>
            </a:r>
            <a:endParaRPr lang="en-US" sz="1200" dirty="0"/>
          </a:p>
        </p:txBody>
      </p:sp>
      <p:pic>
        <p:nvPicPr>
          <p:cNvPr id="13" name="Media 1" descr="När läraren skriver på tavlan, filmen: Läraren skriver en mening och tänker högt. Läraren skriver: ”Här är det tyst.” Läraren säger: ”Nej, det kan vara många ställen. Jag stryker.” Läraren skriver i stället en ny mening. Läraren skriver: ”Här får du låna men aldrig köpa.” Omar föreslår en mening. Omar säger: ”Här lånar du böcker på biblioteket.” Läraren skriver: ”Här lånar du böcker på biblioteket.” Meningen säger platsens namn. Läraren säger: ”Biblioteket är namnet. Hur säger vi det utan namnet?” Omar säger: ”Här finns tusen böcker.” Läraren skriver: ”Här finns tusen böcker.”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95546" y="1051560"/>
            <a:ext cx="3600602" cy="2025339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295546" y="3625539"/>
            <a:ext cx="3600602" cy="263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När läraren skriver på tavlan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4295546" y="3980377"/>
            <a:ext cx="3600602" cy="2310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skriver på tavlan och tänker högt.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Meningen är för vag, så läraren stryker och skriver om.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Omar föreslår, och läraren ringar in namnet.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frågar, och Omar säger det utan namnet.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 rot="5400000">
            <a:off x="8175041" y="790956"/>
            <a:ext cx="137160" cy="118872"/>
          </a:xfrm>
          <a:prstGeom prst="triangle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8389925" y="749808"/>
            <a:ext cx="338114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 3 · 28 SEKUNDER</a:t>
            </a:r>
            <a:endParaRPr lang="en-US" sz="1200" dirty="0"/>
          </a:p>
        </p:txBody>
      </p:sp>
      <p:pic>
        <p:nvPicPr>
          <p:cNvPr id="18" name="Media 2" descr="Läsarens prov, filmen: Lina är ny på skolan och följer Omars väg med fingret. Fingret stannar vid den första affären. Omar säger inget. Omar sätter ett streck där fingret stannade. Omar frågar: ”Var blev det svårt?” Lina säger: ”Vid affären. Jag såg två.” Omar stryker affären och skriver vilken. Omar skriver: ”vid den gula kiosken.” Lina läser igen. Hon går förbi bageriet och svänger vid kiosken. Lina säger: ”Där är simhallen!”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0469" y="1051560"/>
            <a:ext cx="3600602" cy="2025339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170469" y="3625539"/>
            <a:ext cx="3600602" cy="263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Läsarens prov</a:t>
            </a:r>
            <a:endParaRPr lang="en-US" sz="1700" dirty="0"/>
          </a:p>
        </p:txBody>
      </p:sp>
      <p:sp>
        <p:nvSpPr>
          <p:cNvPr id="20" name="Text 15"/>
          <p:cNvSpPr txBox="1"/>
          <p:nvPr/>
        </p:nvSpPr>
        <p:spPr>
          <a:xfrm>
            <a:off x="8170469" y="3980377"/>
            <a:ext cx="3600602" cy="2310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Lina, som är ny, följer vägen med fingret.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Fingret stannar vid bageriet. Omar säger inget.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Omar sätter ett streck och frågar var det blev svårt.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Omar skriver in kiosken, och Lina hittar fram.</a:t>
            </a:r>
            <a:endParaRPr lang="en-US" sz="1400" dirty="0"/>
          </a:p>
        </p:txBody>
      </p:sp>
      <p:sp>
        <p:nvSpPr>
          <p:cNvPr id="21" name="Text 16"/>
          <p:cNvSpPr txBox="1"/>
          <p:nvPr/>
        </p:nvSpPr>
        <p:spPr>
          <a:xfrm>
            <a:off x="420624" y="6345936"/>
            <a:ext cx="11350447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Klicka på en film för att spela den. Spelar filmen inte här? Se den på </a:t>
            </a:r>
            <a:pPr indent="0" marL="0">
              <a:buNone/>
            </a:pPr>
            <a:r>
              <a:rPr lang="en-US" sz="1100" u="sng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niclasfohlin.se/stodundervisning/skrivkurs-vardeskapande/lathund</a:t>
            </a:r>
            <a:endParaRPr lang="en-US" sz="1100" dirty="0"/>
          </a:p>
        </p:txBody>
      </p:sp>
      <p:sp>
        <p:nvSpPr>
          <p:cNvPr id="22" name="Text 17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niclasfohlin.se/stodundervisning/skrivkurs-vardeskapande/lathund</a:t>
            </a:r>
            <a:endParaRPr lang="en-US" sz="7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 fullScrn="1"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 fullScrn="1"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 fullScrn="1"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Skrivkurs: värdeskapande skrivande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METODEN · 1/4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749808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335024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PASSLÄNGD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20624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minuter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125648" y="603504"/>
            <a:ext cx="9144" cy="73152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363392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GRUPP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3363392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Fyra till tio elever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68416" y="603504"/>
            <a:ext cx="9144" cy="73152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06160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FREKVENS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306160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till tre pass i veckan i fem till sex veckor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011183" y="603504"/>
            <a:ext cx="9144" cy="73152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248927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INNEHÅLL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9248927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text i veckan till en verklig läsare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086704" y="1353312"/>
            <a:ext cx="18288" cy="530352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20624" y="1508760"/>
            <a:ext cx="55197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SÅ FUNGERAR INSATSEN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20624" y="1792224"/>
            <a:ext cx="5519776" cy="1819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Lärarledd skrivkurs för åk 4–9 i en blandad grupp. Eleverna skriver en skattjakt för yngre barn eller en guide för dem som är nya på skolan. De verkliga läsarna prövar texterna mitt i kursen och använder dem sista veckan.</a:t>
            </a:r>
            <a:endParaRPr lang="en-US" sz="12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 läser mentortexten, pekar ut ett skrivdrag och lånar det till sin text. Eleven säger texten för en kamrat innan hen skriver, och en annan läser som läsaren. Dag 2 läser ni mentortexten igen och svarar på allas början. Mina drag samlar det eleven tar med sig.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20624" y="3703320"/>
            <a:ext cx="5382616" cy="1726438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29768" y="3712464"/>
            <a:ext cx="5364328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57784" y="3767328"/>
            <a:ext cx="51082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TRE SAKER ATT HÅLLA FAST VID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57784" y="4087368"/>
            <a:ext cx="5144872" cy="488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Ett skrivdrag i taget.</a:t>
            </a:r>
            <a:pPr algn="l" indent="0" marL="0">
              <a:buNone/>
            </a:pPr>
            <a:r>
              <a:rPr lang="en-US" sz="12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 text rymmer mycket, men är allt i fokus är inget i fokus.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557784" y="4575683"/>
            <a:ext cx="5144872" cy="488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Draget lånar vi, innehållet är vårt.</a:t>
            </a:r>
            <a:pPr algn="l" indent="0" marL="0">
              <a:buNone/>
            </a:pPr>
            <a:r>
              <a:rPr lang="en-US" sz="12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Eleven behåller sitt innehåll och prövar mentortextens drag.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557784" y="5063998"/>
            <a:ext cx="51448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Texterna ska nå sin läsare.</a:t>
            </a:r>
            <a:pPr algn="l" indent="0" marL="0">
              <a:buNone/>
            </a:pPr>
            <a:r>
              <a:rPr lang="en-US" sz="12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Eleven ser läsaren ta emot texten.</a:t>
            </a:r>
            <a:endParaRPr lang="en-US" sz="1250" dirty="0"/>
          </a:p>
        </p:txBody>
      </p:sp>
      <p:sp>
        <p:nvSpPr>
          <p:cNvPr id="28" name="Text 26"/>
          <p:cNvSpPr txBox="1"/>
          <p:nvPr/>
        </p:nvSpPr>
        <p:spPr>
          <a:xfrm>
            <a:off x="420624" y="5566918"/>
            <a:ext cx="55197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ARBETSFORM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20624" y="5822950"/>
            <a:ext cx="5519776" cy="7881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Gemensamt (läraren leder) → läraren visar (eleverna tänker) → i par och enskilt (eleven säger texten för en kamrat, läraren stödjer) → i par och gemensamt (en annan läser som läsaren, några läser upp)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388456" y="1508760"/>
            <a:ext cx="53826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 FEM DELARNA · DAG 1 OCH DAG 2 · EXEMPELFRASER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388456" y="1792224"/>
            <a:ext cx="5382616" cy="320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525616" y="185623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7988656" y="1792224"/>
            <a:ext cx="9144" cy="320040"/>
          </a:xfrm>
          <a:prstGeom prst="rect">
            <a:avLst/>
          </a:prstGeom>
          <a:solidFill>
            <a:srgbClr val="4A5361"/>
          </a:solidFill>
          <a:ln w="12700">
            <a:solidFill>
              <a:srgbClr val="4A5361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134960" y="1856232"/>
            <a:ext cx="35080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EXEMPELFRASER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388456" y="2112264"/>
            <a:ext cx="1600200" cy="855269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988656" y="2112264"/>
            <a:ext cx="9144" cy="855269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525616" y="220370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Läs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6525616" y="2468880"/>
            <a:ext cx="1371600" cy="471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0–⁠8 min · dag 2: 0–8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8134960" y="2203704"/>
            <a:ext cx="3508096" cy="7181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”Vad handlar texten om?”</a:t>
            </a:r>
            <a:endParaRPr lang="en-US" sz="1275" dirty="0"/>
          </a:p>
        </p:txBody>
      </p:sp>
      <p:sp>
        <p:nvSpPr>
          <p:cNvPr id="40" name="Shape 38"/>
          <p:cNvSpPr/>
          <p:nvPr/>
        </p:nvSpPr>
        <p:spPr>
          <a:xfrm>
            <a:off x="6388456" y="2967533"/>
            <a:ext cx="1600200" cy="855269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388456" y="2967533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988656" y="2967533"/>
            <a:ext cx="9144" cy="855269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6525616" y="3058973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Hitta draget</a:t>
            </a:r>
            <a:endParaRPr lang="en-US" sz="1200" dirty="0"/>
          </a:p>
        </p:txBody>
      </p:sp>
      <p:sp>
        <p:nvSpPr>
          <p:cNvPr id="44" name="Text 42"/>
          <p:cNvSpPr txBox="1"/>
          <p:nvPr/>
        </p:nvSpPr>
        <p:spPr>
          <a:xfrm>
            <a:off x="6525616" y="3324149"/>
            <a:ext cx="1371600" cy="471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8–⁠17 min · dag 2: 8–12</a:t>
            </a:r>
            <a:endParaRPr lang="en-US" sz="1050" dirty="0"/>
          </a:p>
        </p:txBody>
      </p:sp>
      <p:sp>
        <p:nvSpPr>
          <p:cNvPr id="45" name="Text 43"/>
          <p:cNvSpPr txBox="1"/>
          <p:nvPr/>
        </p:nvSpPr>
        <p:spPr>
          <a:xfrm>
            <a:off x="8134960" y="3058973"/>
            <a:ext cx="3508096" cy="7181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”Vad gör den första meningen med oss som läsare?”</a:t>
            </a:r>
            <a:endParaRPr lang="en-US" sz="1275" dirty="0"/>
          </a:p>
        </p:txBody>
      </p:sp>
      <p:sp>
        <p:nvSpPr>
          <p:cNvPr id="46" name="Shape 44"/>
          <p:cNvSpPr/>
          <p:nvPr/>
        </p:nvSpPr>
        <p:spPr>
          <a:xfrm>
            <a:off x="6388456" y="3822802"/>
            <a:ext cx="1600200" cy="989381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388456" y="3822802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988656" y="3822802"/>
            <a:ext cx="9144" cy="989381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6525616" y="3914242"/>
            <a:ext cx="13716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Läraren skriver</a:t>
            </a:r>
            <a:endParaRPr lang="en-US" sz="1200" dirty="0"/>
          </a:p>
        </p:txBody>
      </p:sp>
      <p:sp>
        <p:nvSpPr>
          <p:cNvPr id="50" name="Text 48"/>
          <p:cNvSpPr txBox="1"/>
          <p:nvPr/>
        </p:nvSpPr>
        <p:spPr>
          <a:xfrm>
            <a:off x="6525616" y="4313530"/>
            <a:ext cx="1371600" cy="471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17–⁠27 min · dag 2: 12–17</a:t>
            </a:r>
            <a:endParaRPr lang="en-US" sz="1050" dirty="0"/>
          </a:p>
        </p:txBody>
      </p:sp>
      <p:sp>
        <p:nvSpPr>
          <p:cNvPr id="51" name="Text 49"/>
          <p:cNvSpPr txBox="1"/>
          <p:nvPr/>
        </p:nvSpPr>
        <p:spPr>
          <a:xfrm>
            <a:off x="8134960" y="3914242"/>
            <a:ext cx="3508096" cy="852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”Vilket gammalt drag passar här, och vilket inte?”</a:t>
            </a:r>
            <a:endParaRPr lang="en-US" sz="1275" dirty="0"/>
          </a:p>
        </p:txBody>
      </p:sp>
      <p:sp>
        <p:nvSpPr>
          <p:cNvPr id="52" name="Shape 50"/>
          <p:cNvSpPr/>
          <p:nvPr/>
        </p:nvSpPr>
        <p:spPr>
          <a:xfrm>
            <a:off x="6388456" y="4812182"/>
            <a:ext cx="1600200" cy="989381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388456" y="4812182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988656" y="4812182"/>
            <a:ext cx="9144" cy="989381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6525616" y="4903622"/>
            <a:ext cx="13716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Eleverna skriver</a:t>
            </a:r>
            <a:endParaRPr lang="en-US" sz="1200" dirty="0"/>
          </a:p>
        </p:txBody>
      </p:sp>
      <p:sp>
        <p:nvSpPr>
          <p:cNvPr id="56" name="Text 54"/>
          <p:cNvSpPr txBox="1"/>
          <p:nvPr/>
        </p:nvSpPr>
        <p:spPr>
          <a:xfrm>
            <a:off x="6525616" y="5302910"/>
            <a:ext cx="1371600" cy="471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27–⁠50 min · dag 2: 17–45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8134960" y="4903622"/>
            <a:ext cx="3508096" cy="852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”Här gör du som mentortexten.”</a:t>
            </a:r>
            <a:endParaRPr lang="en-US" sz="1275" dirty="0"/>
          </a:p>
        </p:txBody>
      </p:sp>
      <p:sp>
        <p:nvSpPr>
          <p:cNvPr id="58" name="Shape 56"/>
          <p:cNvSpPr/>
          <p:nvPr/>
        </p:nvSpPr>
        <p:spPr>
          <a:xfrm>
            <a:off x="6388456" y="5801563"/>
            <a:ext cx="1600200" cy="855269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6388456" y="5801563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7988656" y="5801563"/>
            <a:ext cx="9144" cy="855269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1" name="Text 59"/>
          <p:cNvSpPr txBox="1"/>
          <p:nvPr/>
        </p:nvSpPr>
        <p:spPr>
          <a:xfrm>
            <a:off x="6525616" y="5893003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Jämför</a:t>
            </a:r>
            <a:endParaRPr lang="en-US" sz="1200" dirty="0"/>
          </a:p>
        </p:txBody>
      </p:sp>
      <p:sp>
        <p:nvSpPr>
          <p:cNvPr id="62" name="Text 60"/>
          <p:cNvSpPr txBox="1"/>
          <p:nvPr/>
        </p:nvSpPr>
        <p:spPr>
          <a:xfrm>
            <a:off x="6525616" y="6158179"/>
            <a:ext cx="1371600" cy="471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50–⁠60 min · dag 2: 45–60</a:t>
            </a:r>
            <a:endParaRPr lang="en-US" sz="1050" dirty="0"/>
          </a:p>
        </p:txBody>
      </p:sp>
      <p:sp>
        <p:nvSpPr>
          <p:cNvPr id="63" name="Text 61"/>
          <p:cNvSpPr txBox="1"/>
          <p:nvPr/>
        </p:nvSpPr>
        <p:spPr>
          <a:xfrm>
            <a:off x="8134960" y="5893003"/>
            <a:ext cx="3508096" cy="7181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”Läs ledtråden som en åttaåring. Vart går du?”</a:t>
            </a:r>
            <a:endParaRPr lang="en-US" sz="1275" dirty="0"/>
          </a:p>
        </p:txBody>
      </p:sp>
      <p:sp>
        <p:nvSpPr>
          <p:cNvPr id="64" name="Shape 62"/>
          <p:cNvSpPr/>
          <p:nvPr/>
        </p:nvSpPr>
        <p:spPr>
          <a:xfrm>
            <a:off x="6388456" y="1792224"/>
            <a:ext cx="5382616" cy="4864608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65" name="Text 63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niclasfohlin.se/stodundervisning/skrivkurs-vardeskapande/lathund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kör ett pass: Skattjakten vecka 2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ETT PASS · 2/4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85816" y="621792"/>
            <a:ext cx="18288" cy="6035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804672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GRUPPEN · FEM ELEVER, ÅK 5, SKATTJAKT FÖR ÅK 2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20624" y="1097280"/>
            <a:ext cx="4818888" cy="3471672"/>
          </a:xfrm>
          <a:prstGeom prst="rect">
            <a:avLst/>
          </a:prstGeom>
          <a:solidFill>
            <a:srgbClr val="F8FAFC"/>
          </a:solidFill>
          <a:ln w="9525">
            <a:solidFill>
              <a:srgbClr val="E1E6E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57784" y="1188720"/>
            <a:ext cx="4544568" cy="3325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texter: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”I vilken hittar du platsen?”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”I den andra”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säger Selma. Omar gissar gåtan, och läraren frågar: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”Står ordet simhall någonstans?”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Paren stryker under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”klor”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och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”kommer ut blöt”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Draget får ett namn: säg allt utom namnet.</a:t>
            </a:r>
            <a:endParaRPr lang="en-US" sz="11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Hugo läser Mina drag och väljer bort sitt gamla drag. Läraren tänker högt och ändrar sin ledtråd: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”Här får du låna men aldrig köpa.”</a:t>
            </a:r>
            <a:endParaRPr lang="en-US" sz="11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Kommunicera säger var och en sin ledtråd bakom en pärm, och en kamrat pekar bland fotona. Hugo fastnar tills läraren tyst frågar vad man gör på hans plats.</a:t>
            </a:r>
            <a:endParaRPr lang="en-US" sz="11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Selma har inte hört Miras ledtråd och gissar direkt. Mira stryker ordet gympa. Hugo kom igång, noterar läraren.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20624" y="4706112"/>
            <a:ext cx="4818888" cy="1082040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0624" y="4706112"/>
            <a:ext cx="36576" cy="1082040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12648" y="4815840"/>
            <a:ext cx="4453128" cy="862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DET JAG FÖRBEREDDE  </a:t>
            </a:r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Jag kopierade de två texterna och gåtan, en per par, och gjorde gåtan stor för tavlan. Jag skrev min ledtråd, lade lagens remsor i mapparna och tog fram fotona och två pärmar till Kommunicera.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20624" y="5925312"/>
            <a:ext cx="4818888" cy="731520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20624" y="5925312"/>
            <a:ext cx="36576" cy="731520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12648" y="6035040"/>
            <a:ext cx="44531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KLAR TIDIGT  </a:t>
            </a:r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 ledtråden för en kamrat som gissar, och skriv in det som fattades.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687568" y="804672"/>
            <a:ext cx="6309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DAG 1, DEL FÖR DEL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687568" y="1097280"/>
            <a:ext cx="6089904" cy="320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824728" y="1161288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TID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013448" y="1097280"/>
            <a:ext cx="9144" cy="320040"/>
          </a:xfrm>
          <a:prstGeom prst="rect">
            <a:avLst/>
          </a:prstGeom>
          <a:solidFill>
            <a:srgbClr val="4A5361"/>
          </a:solidFill>
          <a:ln w="12700">
            <a:solidFill>
              <a:srgbClr val="4A536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159752" y="1161288"/>
            <a:ext cx="44897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VAD HÄNDER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687568" y="1417320"/>
            <a:ext cx="1325880" cy="104790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013448" y="1417320"/>
            <a:ext cx="9144" cy="104790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824728" y="1508760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0–8</a:t>
            </a:r>
            <a:endParaRPr lang="en-US" sz="1275" dirty="0"/>
          </a:p>
        </p:txBody>
      </p:sp>
      <p:sp>
        <p:nvSpPr>
          <p:cNvPr id="25" name="Text 23"/>
          <p:cNvSpPr txBox="1"/>
          <p:nvPr/>
        </p:nvSpPr>
        <p:spPr>
          <a:xfrm>
            <a:off x="7159752" y="1508760"/>
            <a:ext cx="4489704" cy="9107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Läs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texter om fritids. ”I vilken hittar du platsen?” Frågorna.</a:t>
            </a:r>
            <a:endParaRPr lang="en-US" sz="1275" dirty="0"/>
          </a:p>
        </p:txBody>
      </p:sp>
      <p:sp>
        <p:nvSpPr>
          <p:cNvPr id="26" name="Shape 24"/>
          <p:cNvSpPr/>
          <p:nvPr/>
        </p:nvSpPr>
        <p:spPr>
          <a:xfrm>
            <a:off x="5687568" y="2465222"/>
            <a:ext cx="1325880" cy="104790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687568" y="2465222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013448" y="2465222"/>
            <a:ext cx="9144" cy="104790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824728" y="2556662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8–17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>
            <a:off x="7159752" y="2556662"/>
            <a:ext cx="4489704" cy="9107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Hitta draget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Gåtan som den tredje. Paren markerar. Draget får ett namn.</a:t>
            </a:r>
            <a:endParaRPr lang="en-US" sz="1275" dirty="0"/>
          </a:p>
        </p:txBody>
      </p:sp>
      <p:sp>
        <p:nvSpPr>
          <p:cNvPr id="31" name="Shape 29"/>
          <p:cNvSpPr/>
          <p:nvPr/>
        </p:nvSpPr>
        <p:spPr>
          <a:xfrm>
            <a:off x="5687568" y="3513125"/>
            <a:ext cx="1325880" cy="104790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687568" y="3513125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013448" y="3513125"/>
            <a:ext cx="9144" cy="104790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5824728" y="3604565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17–27</a:t>
            </a:r>
            <a:endParaRPr lang="en-US" sz="1275" dirty="0"/>
          </a:p>
        </p:txBody>
      </p:sp>
      <p:sp>
        <p:nvSpPr>
          <p:cNvPr id="35" name="Text 33"/>
          <p:cNvSpPr txBox="1"/>
          <p:nvPr/>
        </p:nvSpPr>
        <p:spPr>
          <a:xfrm>
            <a:off x="7159752" y="3604565"/>
            <a:ext cx="4489704" cy="9107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Läraren skriver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behöver läsaren? Uppgiften och Mina drag. Din ledtråd om biblioteket. Tänk högt och stryk.</a:t>
            </a:r>
            <a:endParaRPr lang="en-US" sz="1275" dirty="0"/>
          </a:p>
        </p:txBody>
      </p:sp>
      <p:sp>
        <p:nvSpPr>
          <p:cNvPr id="36" name="Shape 34"/>
          <p:cNvSpPr/>
          <p:nvPr/>
        </p:nvSpPr>
        <p:spPr>
          <a:xfrm>
            <a:off x="5687568" y="4561027"/>
            <a:ext cx="1325880" cy="104790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687568" y="4561027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013448" y="4561027"/>
            <a:ext cx="9144" cy="104790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5824728" y="4652467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27–50</a:t>
            </a:r>
            <a:endParaRPr lang="en-US" sz="1275" dirty="0"/>
          </a:p>
        </p:txBody>
      </p:sp>
      <p:sp>
        <p:nvSpPr>
          <p:cNvPr id="40" name="Text 38"/>
          <p:cNvSpPr txBox="1"/>
          <p:nvPr/>
        </p:nvSpPr>
        <p:spPr>
          <a:xfrm>
            <a:off x="7159752" y="4652467"/>
            <a:ext cx="4489704" cy="9107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Eleverna skriver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Kommunicera 27–33 med fotona. Sedan skriver alla. Fastnar någon, fråga vad man gör på platsen.</a:t>
            </a:r>
            <a:endParaRPr lang="en-US" sz="1275" dirty="0"/>
          </a:p>
        </p:txBody>
      </p:sp>
      <p:sp>
        <p:nvSpPr>
          <p:cNvPr id="41" name="Shape 39"/>
          <p:cNvSpPr/>
          <p:nvPr/>
        </p:nvSpPr>
        <p:spPr>
          <a:xfrm>
            <a:off x="5687568" y="5608930"/>
            <a:ext cx="1325880" cy="104790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687568" y="5608930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013448" y="5608930"/>
            <a:ext cx="9144" cy="104790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5824728" y="5700370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50–60</a:t>
            </a:r>
            <a:endParaRPr lang="en-US" sz="1275" dirty="0"/>
          </a:p>
        </p:txBody>
      </p:sp>
      <p:sp>
        <p:nvSpPr>
          <p:cNvPr id="45" name="Text 43"/>
          <p:cNvSpPr txBox="1"/>
          <p:nvPr/>
        </p:nvSpPr>
        <p:spPr>
          <a:xfrm>
            <a:off x="7159752" y="5700370"/>
            <a:ext cx="4489704" cy="9107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Jämför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annan gissar som en åttaåring. Eleven ändrar. Tre som vill läser upp.</a:t>
            </a:r>
            <a:endParaRPr lang="en-US" sz="1275" dirty="0"/>
          </a:p>
        </p:txBody>
      </p:sp>
      <p:sp>
        <p:nvSpPr>
          <p:cNvPr id="46" name="Shape 44"/>
          <p:cNvSpPr/>
          <p:nvPr/>
        </p:nvSpPr>
        <p:spPr>
          <a:xfrm>
            <a:off x="5687568" y="1097280"/>
            <a:ext cx="6089904" cy="5559552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niclasfohlin.se/stodundervisning/skrivkurs-vardeskapande/lathund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Tavlan under passet: mentortexten och lärarens text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MALLEN · 3/4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402336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987552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92024" y="694944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MENTORTEXTEN TILL VÄNSTER, LÄRARENS TEXT TILL HÖGER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6035040" y="694944"/>
            <a:ext cx="5943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VECKA: ______  LÄSAREN: ______________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192024" y="1143000"/>
            <a:ext cx="5766664" cy="886968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92024" y="1143000"/>
            <a:ext cx="36576" cy="886968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84048" y="1252728"/>
            <a:ext cx="5400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Draget heter: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384048" y="1810512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33008" y="1143000"/>
            <a:ext cx="5766664" cy="886968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33008" y="1143000"/>
            <a:ext cx="36576" cy="886968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25032" y="1252728"/>
            <a:ext cx="5400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Dagens uppgift: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25032" y="1810512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192024" y="2167128"/>
            <a:ext cx="57895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4F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 </a:t>
            </a:r>
            <a:pPr algn="l" indent="0" marL="0">
              <a:buNone/>
            </a:pPr>
            <a:r>
              <a:rPr lang="en-US" sz="13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Mentortexten</a:t>
            </a:r>
            <a:pPr algn="l" indent="0" marL="0">
              <a:buNone/>
            </a:pPr>
            <a:r>
              <a:rPr lang="en-US" sz="105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”Vad gör texten med läsaren?”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192024" y="2551176"/>
            <a:ext cx="5789524" cy="1371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92024" y="2862072"/>
            <a:ext cx="578952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92024" y="3154680"/>
            <a:ext cx="578952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92024" y="3447288"/>
            <a:ext cx="578952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92024" y="3739896"/>
            <a:ext cx="578952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92024" y="4032504"/>
            <a:ext cx="578952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92024" y="4325112"/>
            <a:ext cx="578952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210148" y="2167128"/>
            <a:ext cx="57895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4F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  </a:t>
            </a:r>
            <a:pPr algn="l" indent="0" marL="0">
              <a:buNone/>
            </a:pPr>
            <a:r>
              <a:rPr lang="en-US" sz="13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Lärarens text</a:t>
            </a:r>
            <a:pPr algn="l" indent="0" marL="0">
              <a:buNone/>
            </a:pPr>
            <a:r>
              <a:rPr lang="en-US" sz="105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”Hur gör vi samma sak för vår läsare?”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6210148" y="2551176"/>
            <a:ext cx="5789524" cy="1371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210148" y="2862072"/>
            <a:ext cx="578952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210148" y="3154680"/>
            <a:ext cx="578952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210148" y="3447288"/>
            <a:ext cx="578952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210148" y="3739896"/>
            <a:ext cx="578952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210148" y="4032504"/>
            <a:ext cx="578952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210148" y="4325112"/>
            <a:ext cx="578952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92024" y="4608576"/>
            <a:ext cx="5766664" cy="1408176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92024" y="4608576"/>
            <a:ext cx="36576" cy="1408176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384048" y="4718304"/>
            <a:ext cx="54009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Jämför</a:t>
            </a:r>
            <a:pPr algn="l" indent="0" marL="0">
              <a:buNone/>
            </a:pPr>
            <a:r>
              <a:rPr lang="en-US" sz="11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Dag 1: Var stannar läsaren? Dag 2: Gör vi som mentortexten?</a:t>
            </a:r>
            <a:endParaRPr lang="en-US" sz="1250" dirty="0"/>
          </a:p>
        </p:txBody>
      </p:sp>
      <p:sp>
        <p:nvSpPr>
          <p:cNvPr id="37" name="Shape 35"/>
          <p:cNvSpPr/>
          <p:nvPr/>
        </p:nvSpPr>
        <p:spPr>
          <a:xfrm>
            <a:off x="384048" y="5504688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84048" y="5797296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6233008" y="4608576"/>
            <a:ext cx="5766664" cy="464820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233008" y="4608576"/>
            <a:ext cx="36576" cy="464820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6425032" y="4718304"/>
            <a:ext cx="5400904" cy="245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Draget lånar vi, innehållet är vårt.</a:t>
            </a:r>
            <a:endParaRPr lang="en-US" sz="1200" dirty="0"/>
          </a:p>
        </p:txBody>
      </p:sp>
      <p:sp>
        <p:nvSpPr>
          <p:cNvPr id="42" name="Text 40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niclasfohlin.se/stodundervisning/skrivkurs-vardeskapande/lathund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du behöver för skrivkursen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MATERIAL · 4/4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114300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28216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704088"/>
            <a:ext cx="35579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TEXTKRAV 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20624" y="932688"/>
            <a:ext cx="35579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Kort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420624" y="1188720"/>
            <a:ext cx="35122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till fem meningar, en inledning eller ett stycke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106570" y="603504"/>
            <a:ext cx="9144" cy="112471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344314" y="704088"/>
            <a:ext cx="35579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TEXTKRAV 2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344314" y="932688"/>
            <a:ext cx="35579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Samma skrivhandling</a:t>
            </a:r>
            <a:endParaRPr lang="en-US" sz="1425" dirty="0"/>
          </a:p>
        </p:txBody>
      </p:sp>
      <p:sp>
        <p:nvSpPr>
          <p:cNvPr id="14" name="Text 12"/>
          <p:cNvSpPr txBox="1"/>
          <p:nvPr/>
        </p:nvSpPr>
        <p:spPr>
          <a:xfrm>
            <a:off x="4344314" y="1188720"/>
            <a:ext cx="35122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gör det som elevernas text ska göra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030261" y="603504"/>
            <a:ext cx="9144" cy="112471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68005" y="704088"/>
            <a:ext cx="35579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TEXTKRAV 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8268005" y="932688"/>
            <a:ext cx="35579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Ett synligt drag</a:t>
            </a:r>
            <a:endParaRPr lang="en-US" sz="1425" dirty="0"/>
          </a:p>
        </p:txBody>
      </p:sp>
      <p:sp>
        <p:nvSpPr>
          <p:cNvPr id="18" name="Text 16"/>
          <p:cNvSpPr txBox="1"/>
          <p:nvPr/>
        </p:nvSpPr>
        <p:spPr>
          <a:xfrm>
            <a:off x="8268005" y="1188720"/>
            <a:ext cx="35122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Draget går att peka på i en mening eller två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345936" y="1746504"/>
            <a:ext cx="18288" cy="491032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20624" y="1892808"/>
            <a:ext cx="5760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VAR TEXTERNA OCH LÄSARNA FINNS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20624" y="2157984"/>
            <a:ext cx="5669280" cy="46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Skattjakten.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Veckornas sidor, med mentortexterna, två texter, Kommunicera och korten.</a:t>
            </a:r>
            <a:endParaRPr lang="en-US" sz="1225" dirty="0"/>
          </a:p>
        </p:txBody>
      </p:sp>
      <p:sp>
        <p:nvSpPr>
          <p:cNvPr id="22" name="Text 20"/>
          <p:cNvSpPr txBox="1"/>
          <p:nvPr/>
        </p:nvSpPr>
        <p:spPr>
          <a:xfrm>
            <a:off x="420624" y="2674938"/>
            <a:ext cx="5669280" cy="46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Guideboken.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Veckornas sidor, med mentortexterna, två texter och Kommunicera.</a:t>
            </a:r>
            <a:endParaRPr lang="en-US" sz="1225" dirty="0"/>
          </a:p>
        </p:txBody>
      </p:sp>
      <p:sp>
        <p:nvSpPr>
          <p:cNvPr id="23" name="Text 21"/>
          <p:cNvSpPr txBox="1"/>
          <p:nvPr/>
        </p:nvSpPr>
        <p:spPr>
          <a:xfrm>
            <a:off x="420624" y="3191891"/>
            <a:ext cx="5669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Läsarna.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Boka dem före kursen. Se tabellen Läsarna och tillfället.</a:t>
            </a:r>
            <a:endParaRPr lang="en-US" sz="1225" dirty="0"/>
          </a:p>
        </p:txBody>
      </p:sp>
      <p:sp>
        <p:nvSpPr>
          <p:cNvPr id="24" name="Text 22"/>
          <p:cNvSpPr txBox="1"/>
          <p:nvPr/>
        </p:nvSpPr>
        <p:spPr>
          <a:xfrm>
            <a:off x="420624" y="3630803"/>
            <a:ext cx="5669280" cy="46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Eget projekt.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Tom plan. Välj mentortexter som gör samma skrivhandling som elevernas.</a:t>
            </a:r>
            <a:endParaRPr lang="en-US" sz="1225" dirty="0"/>
          </a:p>
        </p:txBody>
      </p:sp>
      <p:sp>
        <p:nvSpPr>
          <p:cNvPr id="25" name="Text 23"/>
          <p:cNvSpPr txBox="1"/>
          <p:nvPr/>
        </p:nvSpPr>
        <p:spPr>
          <a:xfrm>
            <a:off x="420624" y="4147757"/>
            <a:ext cx="5669280" cy="438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Projektplanerna, veckornas sidor och bladen finns under Projekten i metodbeskrivningen och i planeringsmallarna (Word).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420624" y="4778058"/>
            <a:ext cx="5641848" cy="1878774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29768" y="4787202"/>
            <a:ext cx="5623560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57784" y="4842066"/>
            <a:ext cx="53675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PÅ BORDET NÄR PASSET BÖRJAR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557784" y="5198682"/>
            <a:ext cx="2697480" cy="4738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Veckans mentortext, en kopia per par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3328416" y="5198682"/>
            <a:ext cx="2697480" cy="4738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texter, i två veckor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557784" y="5672540"/>
            <a:ext cx="2697480" cy="4738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Pennor, skrivbok och Frågebanken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3328416" y="5672540"/>
            <a:ext cx="2697480" cy="4738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Mina drag och Kortet till skribenten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557784" y="6146398"/>
            <a:ext cx="2697480" cy="4738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Fotona eller kartan, och pärmar, vecka 2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3328416" y="6146398"/>
            <a:ext cx="2697480" cy="4738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Mentortexten stor på tavlan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647688" y="1892808"/>
            <a:ext cx="5120640" cy="2622296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656832" y="1901952"/>
            <a:ext cx="5102352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784848" y="1956816"/>
            <a:ext cx="4846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CHECKLISTA INFÖR PASSET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6793992" y="2313432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Läst veckans sida och vet när läsarna kommer.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6793992" y="2578608"/>
            <a:ext cx="4937760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Kopierat veckans texter, en per par, och gjort mentortexten stor.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6793992" y="2964434"/>
            <a:ext cx="4937760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Förberett en smal fråga om draget, och bestämt paren eller triorna.</a:t>
            </a:r>
            <a:endParaRPr lang="en-US" sz="1100" dirty="0"/>
          </a:p>
        </p:txBody>
      </p:sp>
      <p:sp>
        <p:nvSpPr>
          <p:cNvPr id="41" name="Text 39"/>
          <p:cNvSpPr txBox="1"/>
          <p:nvPr/>
        </p:nvSpPr>
        <p:spPr>
          <a:xfrm>
            <a:off x="6793992" y="3350260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Skrivit min text om biblioteket med draget, och dagens uppgift.</a:t>
            </a:r>
            <a:endParaRPr lang="en-US" sz="1100" dirty="0"/>
          </a:p>
        </p:txBody>
      </p:sp>
      <p:sp>
        <p:nvSpPr>
          <p:cNvPr id="42" name="Text 40"/>
          <p:cNvSpPr txBox="1"/>
          <p:nvPr/>
        </p:nvSpPr>
        <p:spPr>
          <a:xfrm>
            <a:off x="6793992" y="3615436"/>
            <a:ext cx="4937760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Inför dag 2: läst allas början och skrivit två versioner till Två sätt.</a:t>
            </a:r>
            <a:endParaRPr lang="en-US" sz="1100" dirty="0"/>
          </a:p>
        </p:txBody>
      </p:sp>
      <p:sp>
        <p:nvSpPr>
          <p:cNvPr id="43" name="Text 41"/>
          <p:cNvSpPr txBox="1"/>
          <p:nvPr/>
        </p:nvSpPr>
        <p:spPr>
          <a:xfrm>
            <a:off x="6793992" y="4001262"/>
            <a:ext cx="4937760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Inför läsarens prov och renskriften: strukit under felstavade ord.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6647688" y="4716272"/>
            <a:ext cx="5120640" cy="1940560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656832" y="4725416"/>
            <a:ext cx="5102352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6784848" y="4780280"/>
            <a:ext cx="4846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UPPFÖLJNING</a:t>
            </a:r>
            <a:endParaRPr lang="en-US" sz="1200" dirty="0"/>
          </a:p>
        </p:txBody>
      </p:sp>
      <p:sp>
        <p:nvSpPr>
          <p:cNvPr id="47" name="Text 45"/>
          <p:cNvSpPr txBox="1"/>
          <p:nvPr/>
        </p:nvSpPr>
        <p:spPr>
          <a:xfrm>
            <a:off x="6793992" y="5136896"/>
            <a:ext cx="4846320" cy="254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Vecka 1, dag 2:</a:t>
            </a:r>
            <a:pPr algn="l" indent="0" marL="0">
              <a:buNone/>
            </a:pPr>
            <a:r>
              <a:rPr lang="en-US" sz="10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 text på tio minuter om en plats, utan stöd.</a:t>
            </a:r>
            <a:endParaRPr lang="en-US" sz="1025" dirty="0"/>
          </a:p>
        </p:txBody>
      </p:sp>
      <p:sp>
        <p:nvSpPr>
          <p:cNvPr id="48" name="Text 46"/>
          <p:cNvSpPr txBox="1"/>
          <p:nvPr/>
        </p:nvSpPr>
        <p:spPr>
          <a:xfrm>
            <a:off x="6793992" y="5445919"/>
            <a:ext cx="4846320" cy="254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Sista veckan, dag 1:</a:t>
            </a:r>
            <a:pPr algn="l" indent="0" marL="0">
              <a:buNone/>
            </a:pPr>
            <a:r>
              <a:rPr lang="en-US" sz="10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Samma uppgift. Hittar en kamrat rätt i båda?</a:t>
            </a:r>
            <a:endParaRPr lang="en-US" sz="1025" dirty="0"/>
          </a:p>
        </p:txBody>
      </p:sp>
      <p:sp>
        <p:nvSpPr>
          <p:cNvPr id="49" name="Text 47"/>
          <p:cNvSpPr txBox="1"/>
          <p:nvPr/>
        </p:nvSpPr>
        <p:spPr>
          <a:xfrm>
            <a:off x="6793992" y="5754941"/>
            <a:ext cx="4846320" cy="416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Efter mötet:</a:t>
            </a:r>
            <a:pPr algn="l" indent="0" marL="0">
              <a:buNone/>
            </a:pPr>
            <a:r>
              <a:rPr lang="en-US" sz="10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Hittade kamraten rätt direkt i texten efter, och säger eleven själv vad en ny mentortext gör och med vilket drag, är hen klar.</a:t>
            </a:r>
            <a:endParaRPr lang="en-US" sz="1025" dirty="0"/>
          </a:p>
        </p:txBody>
      </p:sp>
      <p:sp>
        <p:nvSpPr>
          <p:cNvPr id="50" name="Text 48"/>
          <p:cNvSpPr txBox="1"/>
          <p:nvPr/>
        </p:nvSpPr>
        <p:spPr>
          <a:xfrm>
            <a:off x="6793992" y="6226683"/>
            <a:ext cx="4846320" cy="254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Varje pass:</a:t>
            </a:r>
            <a:pPr algn="l" indent="0" marL="0">
              <a:buNone/>
            </a:pPr>
            <a:r>
              <a:rPr lang="en-US" sz="10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Notera vem som använde draget och vem som behöver stöd.</a:t>
            </a:r>
            <a:endParaRPr lang="en-US" sz="1025" dirty="0"/>
          </a:p>
        </p:txBody>
      </p:sp>
      <p:sp>
        <p:nvSpPr>
          <p:cNvPr id="51" name="Text 49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niclasfohlin.se/stodundervisning/skrivkurs-vardeskapande/lathund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niclasfohlin.se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Lathund: Skrivkurs: värdeskapande skrivande</dc:title>
  <dc:subject>En skrivkurs i liten grupp där elever i åk 4–9 skriver något som en verklig läsare ska använda: en skattjakt för yngre barn eller en guide för dem som är nya på skolan. Varje vecka lånar gruppen ett skrivdrag ur en mentortext, och läsarna prövar texterna mitt i kursen.</dc:subject>
  <dc:creator>Niclas Fohlin</dc:creator>
  <cp:lastModifiedBy>Niclas Fohlin</cp:lastModifiedBy>
  <cp:revision>1</cp:revision>
  <dcterms:created xsi:type="dcterms:W3CDTF">2026-10-28T00:00:00Z</dcterms:created>
  <dcterms:modified xsi:type="dcterms:W3CDTF">2026-10-28T00:00:00Z</dcterms:modified>
</cp:coreProperties>
</file>