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Textsamtal i grupp, filmerna: Så tänker du högt vid stoppet, Veckans cykel: från det du hör till det du visar, Pass 2: samtalet vid stoppet. © Niclas Fohlin · niclasfohlin.se/stodundervisning/textsamtal-i-grupp/lathund Bilderna i filmerna: Fluent Emoji, © Microsoft Corporation, MIT-licens.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Textsamtal i grupp, metoden. Eleverna lär sig läsa mellan raderna genom att samtala om korta texter. De säger vad de tror och visar sin ledtråd, bygger vidare på varandras tankar och prövar nya idéer mot texten. De har varit med om olika saker och får därför svara olika. Metoden har tre nivåer, och på varje nivå finns texter med frågor. © Niclas Fohlin · niclasfohlin.se/stodundervisning/textsamtal-i-grupp/lathund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Textsamtal i grupp, ett pass del för del med ett exempel. © Niclas Fohlin · niclasfohlin.se/stodundervisning/textsamtal-i-grupp/lathund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Textsamtal i grupp, mallen som används under passet. © Niclas Fohlin · niclasfohlin.se/stodundervisning/textsamtal-i-grupp/lathund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Textsamtal i grupp, materialet: krav, var det finns, vad som ligger på bordet, checklistan och uppföljningen. © Niclas Fohlin · niclasfohlin.se/stodundervisning/textsamtal-i-grupp/lathund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0" Type="http://schemas.openxmlformats.org/officeDocument/2006/relationships/hyperlink" Target="https://niclasfohlin.se/stodundervisning/textsamtal-i-grupp/lathund" TargetMode="External"/><Relationship Id="rId1" Type="http://schemas.openxmlformats.org/officeDocument/2006/relationships/video" Target="../media/media-1-1.mp4"/><Relationship Id="rId2" Type="http://schemas.microsoft.com/office/2007/relationships/media" Target="../media/media-1-1.mp4"/><Relationship Id="rId3" Type="http://schemas.openxmlformats.org/officeDocument/2006/relationships/image" Target="../media/image-1-3.png"/><Relationship Id="rId4" Type="http://schemas.openxmlformats.org/officeDocument/2006/relationships/video" Target="../media/media-1-4.mp4"/><Relationship Id="rId5" Type="http://schemas.microsoft.com/office/2007/relationships/media" Target="../media/media-1-4.mp4"/><Relationship Id="rId6" Type="http://schemas.openxmlformats.org/officeDocument/2006/relationships/image" Target="../media/image-1-6.png"/><Relationship Id="rId7" Type="http://schemas.openxmlformats.org/officeDocument/2006/relationships/video" Target="../media/media-1-7.mp4"/><Relationship Id="rId8" Type="http://schemas.microsoft.com/office/2007/relationships/media" Target="../media/media-1-7.mp4"/><Relationship Id="rId9" Type="http://schemas.openxmlformats.org/officeDocument/2006/relationships/image" Target="../media/image-1-9.png"/><Relationship Id="rId11" Type="http://schemas.openxmlformats.org/officeDocument/2006/relationships/slideLayout" Target="../slideLayouts/slideLayout1.xml"/><Relationship Id="rId1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Textsamtal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FILMERNA</a:t>
            </a:r>
            <a:endParaRPr lang="en-US" sz="1275" dirty="0"/>
          </a:p>
        </p:txBody>
      </p:sp>
      <p:sp>
        <p:nvSpPr>
          <p:cNvPr id="6" name="Shape 4"/>
          <p:cNvSpPr/>
          <p:nvPr/>
        </p:nvSpPr>
        <p:spPr>
          <a:xfrm rot="5400000">
            <a:off x="425196" y="790956"/>
            <a:ext cx="137160" cy="118872"/>
          </a:xfrm>
          <a:prstGeom prst="triangle">
            <a:avLst/>
          </a:prstGeom>
          <a:solidFill>
            <a:srgbClr val="8A5A1E"/>
          </a:solidFill>
          <a:ln w="12700">
            <a:solidFill>
              <a:srgbClr val="8A5A1E"/>
            </a:solidFill>
            <a:prstDash val="solid"/>
          </a:ln>
        </p:spPr>
      </p:sp>
      <p:sp>
        <p:nvSpPr>
          <p:cNvPr id="7" name="Text 5"/>
          <p:cNvSpPr txBox="1"/>
          <p:nvPr/>
        </p:nvSpPr>
        <p:spPr>
          <a:xfrm>
            <a:off x="640080"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1 · 30 SEKUNDER</a:t>
            </a:r>
            <a:endParaRPr lang="en-US" sz="1200" dirty="0"/>
          </a:p>
        </p:txBody>
      </p:sp>
      <p:pic>
        <p:nvPicPr>
          <p:cNvPr id="8" name="Media 0" descr="Så tänker du högt vid stoppet, filmen: I pass 1 stannar läraren vid stoppet. Läraren säger: ”Vänta, här står inte vem som tog bullarna.” Läraren stryker under två ledtrådar. Läraren säger: ”Det står mormors stol, och hans händer är rena. Jag vet att den som äter bullar får kladdiga fingrar, och att man sätter sig där man äter. Alltså tror jag att det inte var lillebror.” Läraren läser vidare. Eleven säger: ”Jag tror att det var mormor! Hon torkar munnen.”">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420624" y="1051560"/>
            <a:ext cx="3600602" cy="2025339"/>
          </a:xfrm>
          <a:prstGeom prst="rect">
            <a:avLst/>
          </a:prstGeom>
        </p:spPr>
      </p:pic>
      <p:sp>
        <p:nvSpPr>
          <p:cNvPr id="9" name="Text 6"/>
          <p:cNvSpPr txBox="1"/>
          <p:nvPr/>
        </p:nvSpPr>
        <p:spPr>
          <a:xfrm>
            <a:off x="420624"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Så tänker du högt vid stoppet</a:t>
            </a:r>
            <a:endParaRPr lang="en-US" sz="1700" dirty="0"/>
          </a:p>
        </p:txBody>
      </p:sp>
      <p:sp>
        <p:nvSpPr>
          <p:cNvPr id="10" name="Text 7"/>
          <p:cNvSpPr txBox="1"/>
          <p:nvPr/>
        </p:nvSpPr>
        <p:spPr>
          <a:xfrm>
            <a:off x="420624"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Det står inte vem som tog bullarna, så läraren stannar.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stryker under två ledtrådar och slår ihop dem.</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drar slutsatsen att det inte var lillebror.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Läraren bjuder in, och en elev säger vad hen tror.</a:t>
            </a:r>
            <a:endParaRPr lang="en-US" sz="1400" dirty="0"/>
          </a:p>
        </p:txBody>
      </p:sp>
      <p:sp>
        <p:nvSpPr>
          <p:cNvPr id="11" name="Shape 8"/>
          <p:cNvSpPr/>
          <p:nvPr/>
        </p:nvSpPr>
        <p:spPr>
          <a:xfrm rot="5400000">
            <a:off x="4300118" y="790956"/>
            <a:ext cx="137160" cy="118872"/>
          </a:xfrm>
          <a:prstGeom prst="triangle">
            <a:avLst/>
          </a:prstGeom>
          <a:solidFill>
            <a:srgbClr val="8A5A1E"/>
          </a:solidFill>
          <a:ln w="12700">
            <a:solidFill>
              <a:srgbClr val="8A5A1E"/>
            </a:solidFill>
            <a:prstDash val="solid"/>
          </a:ln>
        </p:spPr>
      </p:sp>
      <p:sp>
        <p:nvSpPr>
          <p:cNvPr id="12" name="Text 9"/>
          <p:cNvSpPr txBox="1"/>
          <p:nvPr/>
        </p:nvSpPr>
        <p:spPr>
          <a:xfrm>
            <a:off x="4515002"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2 · 24 SEKUNDER</a:t>
            </a:r>
            <a:endParaRPr lang="en-US" sz="1200" dirty="0"/>
          </a:p>
        </p:txBody>
      </p:sp>
      <p:pic>
        <p:nvPicPr>
          <p:cNvPr id="13" name="Media 1" descr="Veckans cykel: från det du hör till det du visar, filmen: Efter pass 3 läser du lyssningsbladet. Två elever gissade utan ledtråd. Steget som saknades var Det står. Du väljer tankesteget i Veckans cykel. I nästa veckas pass 1 visar du Det står extra noga. Du säger: ”Det står sågspån, och det står en blå fläck.” Du läser vidare, och Aron pekar själv på en ledtråd. Aron säger: ”Där står det ju!”">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4295546" y="1051560"/>
            <a:ext cx="3600602" cy="2025339"/>
          </a:xfrm>
          <a:prstGeom prst="rect">
            <a:avLst/>
          </a:prstGeom>
        </p:spPr>
      </p:pic>
      <p:sp>
        <p:nvSpPr>
          <p:cNvPr id="14" name="Text 10"/>
          <p:cNvSpPr txBox="1"/>
          <p:nvPr/>
        </p:nvSpPr>
        <p:spPr>
          <a:xfrm>
            <a:off x="4295546"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Veckans cykel: från det du hör till det du visar</a:t>
            </a:r>
            <a:endParaRPr lang="en-US" sz="1700" dirty="0"/>
          </a:p>
        </p:txBody>
      </p:sp>
      <p:sp>
        <p:nvSpPr>
          <p:cNvPr id="15" name="Text 11"/>
          <p:cNvSpPr txBox="1"/>
          <p:nvPr/>
        </p:nvSpPr>
        <p:spPr>
          <a:xfrm>
            <a:off x="4295546"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Efter pass 3 läser du vad eleverna sa på bladet.</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Två svarade utan ledtråd, så du visar Det står.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I nästa pass 1 visar läraren Det står extra noga.</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Aron hittar själv en ledtråd till.</a:t>
            </a:r>
            <a:endParaRPr lang="en-US" sz="1400" dirty="0"/>
          </a:p>
        </p:txBody>
      </p:sp>
      <p:sp>
        <p:nvSpPr>
          <p:cNvPr id="16" name="Shape 12"/>
          <p:cNvSpPr/>
          <p:nvPr/>
        </p:nvSpPr>
        <p:spPr>
          <a:xfrm rot="5400000">
            <a:off x="8175041" y="790956"/>
            <a:ext cx="137160" cy="118872"/>
          </a:xfrm>
          <a:prstGeom prst="triangle">
            <a:avLst/>
          </a:prstGeom>
          <a:solidFill>
            <a:srgbClr val="8A5A1E"/>
          </a:solidFill>
          <a:ln w="12700">
            <a:solidFill>
              <a:srgbClr val="8A5A1E"/>
            </a:solidFill>
            <a:prstDash val="solid"/>
          </a:ln>
        </p:spPr>
      </p:sp>
      <p:sp>
        <p:nvSpPr>
          <p:cNvPr id="17" name="Text 13"/>
          <p:cNvSpPr txBox="1"/>
          <p:nvPr/>
        </p:nvSpPr>
        <p:spPr>
          <a:xfrm>
            <a:off x="8389925" y="749808"/>
            <a:ext cx="338114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FILM 3 · 30 SEKUNDER</a:t>
            </a:r>
            <a:endParaRPr lang="en-US" sz="1200" dirty="0"/>
          </a:p>
        </p:txBody>
      </p:sp>
      <p:pic>
        <p:nvPicPr>
          <p:cNvPr id="18" name="Media 2" descr="Pass 2: samtalet vid stoppet, filmen: I pass 2 får eleverna tanketid vid stoppet. A säger: ”Jag tror att hon vill hem.” B frågar: ”Hur vet du det?” A säger: ”Hon frågar hur många nätter.” I gruppen ger eleverna olika svar. En kamrat säger: ”Jag tror att den luktar hemma. Jag hade mammas tröja.” En annan säger: ”Jag tänker annorlunda. Jag tror att den är pappas.” En tredje säger: ”Tänk om hon smyger hem? Hon packar tyst.” Läraren säger: ”Spännande! Den håller.” Den tredje säger: ”Hon ställer ner ryggsäcken. Hon stannar nog.”">
            <a:hlinkClick r:id="" action="ppaction://media"/>
          </p:cNvPr>
          <p:cNvPicPr>
            <a:picLocks noChangeAspect="1"/>
          </p:cNvPicPr>
          <p:nvPr>
            <a:videoFile r:link="rId7"/>
            <p:extLst>
              <p:ext uri="{DAA4B4D4-6D71-4841-9C94-3DE7FCFB9230}">
                <p14:media xmlns:p14="http://schemas.microsoft.com/office/powerpoint/2010/main" r:embed="rId8"/>
              </p:ext>
            </p:extLst>
          </p:nvPr>
        </p:nvPicPr>
        <p:blipFill>
          <a:blip r:embed="rId9"/>
          <a:stretch>
            <a:fillRect/>
          </a:stretch>
        </p:blipFill>
        <p:spPr>
          <a:xfrm>
            <a:off x="8170469" y="1051560"/>
            <a:ext cx="3600602" cy="2025339"/>
          </a:xfrm>
          <a:prstGeom prst="rect">
            <a:avLst/>
          </a:prstGeom>
        </p:spPr>
      </p:pic>
      <p:sp>
        <p:nvSpPr>
          <p:cNvPr id="19" name="Text 14"/>
          <p:cNvSpPr txBox="1"/>
          <p:nvPr/>
        </p:nvSpPr>
        <p:spPr>
          <a:xfrm>
            <a:off x="8170469" y="3625539"/>
            <a:ext cx="3600602" cy="526796"/>
          </a:xfrm>
          <a:prstGeom prst="rect">
            <a:avLst/>
          </a:prstGeom>
          <a:noFill/>
          <a:ln/>
        </p:spPr>
        <p:txBody>
          <a:bodyPr wrap="square" lIns="0" tIns="0" rIns="0" bIns="0" rtlCol="0" anchor="t"/>
          <a:lstStyle/>
          <a:p>
            <a:pPr algn="l" indent="0" marL="0">
              <a:buNone/>
            </a:pPr>
            <a:r>
              <a:rPr lang="en-US" sz="1700" b="1" dirty="0">
                <a:solidFill>
                  <a:srgbClr val="14202B"/>
                </a:solidFill>
                <a:latin typeface="Calibri" pitchFamily="34" charset="0"/>
                <a:ea typeface="Calibri" pitchFamily="34" charset="-122"/>
                <a:cs typeface="Calibri" pitchFamily="34" charset="-120"/>
              </a:rPr>
              <a:t>Pass 2: samtalet vid stoppet</a:t>
            </a:r>
            <a:endParaRPr lang="en-US" sz="1700" dirty="0"/>
          </a:p>
        </p:txBody>
      </p:sp>
      <p:sp>
        <p:nvSpPr>
          <p:cNvPr id="20" name="Text 15"/>
          <p:cNvSpPr txBox="1"/>
          <p:nvPr/>
        </p:nvSpPr>
        <p:spPr>
          <a:xfrm>
            <a:off x="8170469" y="4243775"/>
            <a:ext cx="3600602" cy="2047297"/>
          </a:xfrm>
          <a:prstGeom prst="rect">
            <a:avLst/>
          </a:prstGeom>
          <a:noFill/>
          <a:ln/>
        </p:spPr>
        <p:txBody>
          <a:bodyPr wrap="square" lIns="0" tIns="0" rIns="0" bIns="0" rtlCol="0" anchor="t"/>
          <a:lstStyle/>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Eleven säger ”Jag tror att” och sedan sin ledtråd.</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En kamrat tar med det hen har varit med om.</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En annan tänker annorlunda med ledtråden ”stor”.</a:t>
            </a:r>
            <a:endParaRPr lang="en-US" sz="1400" dirty="0"/>
          </a:p>
          <a:p>
            <a:pPr marL="279400" indent="-279400">
              <a:spcAft>
                <a:spcPts val="500"/>
              </a:spcAft>
              <a:buSzPct val="100000"/>
              <a:buFont typeface="+mj-lt"/>
              <a:buAutoNum type="arabicPlain" startAt="1"/>
            </a:pPr>
            <a:r>
              <a:rPr lang="en-US" sz="1400" dirty="0">
                <a:solidFill>
                  <a:srgbClr val="14202B"/>
                </a:solidFill>
                <a:latin typeface="Calibri" pitchFamily="34" charset="0"/>
                <a:ea typeface="Calibri" pitchFamily="34" charset="-122"/>
                <a:cs typeface="Calibri" pitchFamily="34" charset="-120"/>
              </a:rPr>
              <a:t>Idén ”smyga hem” höll tills texten sa något nytt.</a:t>
            </a:r>
            <a:endParaRPr lang="en-US" sz="1400" dirty="0"/>
          </a:p>
        </p:txBody>
      </p:sp>
      <p:sp>
        <p:nvSpPr>
          <p:cNvPr id="21" name="Text 16"/>
          <p:cNvSpPr txBox="1"/>
          <p:nvPr/>
        </p:nvSpPr>
        <p:spPr>
          <a:xfrm>
            <a:off x="420624" y="6345936"/>
            <a:ext cx="11350447" cy="219456"/>
          </a:xfrm>
          <a:prstGeom prst="rect">
            <a:avLst/>
          </a:prstGeom>
          <a:noFill/>
          <a:ln/>
        </p:spPr>
        <p:txBody>
          <a:bodyPr wrap="square" lIns="0" tIns="0" rIns="0" bIns="0" rtlCol="0" anchor="t"/>
          <a:lstStyle/>
          <a:p>
            <a:pPr indent="0" marL="0">
              <a:buNone/>
            </a:pPr>
            <a:r>
              <a:rPr lang="en-US" sz="1100" dirty="0">
                <a:solidFill>
                  <a:srgbClr val="4B5866"/>
                </a:solidFill>
                <a:latin typeface="Calibri" pitchFamily="34" charset="0"/>
                <a:ea typeface="Calibri" pitchFamily="34" charset="-122"/>
                <a:cs typeface="Calibri" pitchFamily="34" charset="-120"/>
              </a:rPr>
              <a:t>Klicka på en film för att spela den. Spelar filmen inte här? Se den på </a:t>
            </a:r>
            <a:pPr indent="0" marL="0">
              <a:buNone/>
            </a:pPr>
            <a:r>
              <a:rPr lang="en-US" sz="1100" u="sng" dirty="0">
                <a:solidFill>
                  <a:srgbClr val="4B5866"/>
                </a:solidFill>
                <a:latin typeface="Calibri" pitchFamily="34" charset="0"/>
                <a:ea typeface="Calibri" pitchFamily="34" charset="-122"/>
                <a:cs typeface="Calibri" pitchFamily="34" charset="-120"/>
                <a:hlinkClick r:id="rId10" invalidUrl="" action="" tgtFrame="" tooltip="" history="1" highlightClick="0" endSnd="0">
                  <a:extLst>
                    <a:ext uri="{A12FA001-AC4F-418D-AE19-62706E023703}">
                      <ahyp:hlinkClr xmlns:ahyp="http://schemas.microsoft.com/office/drawing/2018/hyperlinkcolor" val="tx"/>
                    </a:ext>
                  </a:extLst>
                </a:hlinkClick>
              </a:rPr>
              <a:t>niclasfohlin.se/stodundervisning/textsamtal-i-grupp/lathund</a:t>
            </a:r>
            <a:endParaRPr lang="en-US" sz="1100" dirty="0"/>
          </a:p>
        </p:txBody>
      </p:sp>
      <p:sp>
        <p:nvSpPr>
          <p:cNvPr id="22" name="Text 1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niclasfohlin.se/stodundervisning/textsamtal-i-grupp/lathund</a:t>
            </a:r>
            <a:endParaRPr lang="en-US" sz="750"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seq concurrent="1" nextAc="seek">
              <p:cTn id="7" restart="whenNotActive" fill="hold" evtFilter="cancelBubble" nodeType="interactiveSeq">
                <p:stCondLst>
                  <p:cond evt="onClick" delay="0">
                    <p:tgtEl>
                      <p:spTgt spid="1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3"/>
                                        </p:tgtEl>
                                      </p:cBhvr>
                                    </p:cmd>
                                  </p:childTnLst>
                                </p:cTn>
                              </p:par>
                            </p:childTnLst>
                          </p:cTn>
                        </p:par>
                      </p:childTnLst>
                    </p:cTn>
                  </p:par>
                </p:childTnLst>
              </p:cTn>
              <p:nextCondLst>
                <p:cond evt="onClick" delay="0">
                  <p:tgtEl>
                    <p:spTgt spid="13"/>
                  </p:tgtEl>
                </p:cond>
              </p:nextCondLst>
            </p:seq>
            <p:seq concurrent="1" nextAc="seek">
              <p:cTn id="12" restart="whenNotActive" fill="hold" evtFilter="cancelBubble" nodeType="interactiveSeq">
                <p:stCondLst>
                  <p:cond evt="onClick" delay="0">
                    <p:tgtEl>
                      <p:spTgt spid="18"/>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8"/>
                                        </p:tgtEl>
                                      </p:cBhvr>
                                    </p:cmd>
                                  </p:childTnLst>
                                </p:cTn>
                              </p:par>
                            </p:childTnLst>
                          </p:cTn>
                        </p:par>
                      </p:childTnLst>
                    </p:cTn>
                  </p:par>
                </p:childTnLst>
              </p:cTn>
              <p:nextCondLst>
                <p:cond evt="onClick" delay="0">
                  <p:tgtEl>
                    <p:spTgt spid="18"/>
                  </p:tgtEl>
                </p:cond>
              </p:nextCondLst>
            </p:seq>
            <p:video fullScrn="1">
              <p:cMediaNode vol="80000">
                <p:cTn id="17" fill="hold" display="0">
                  <p:stCondLst>
                    <p:cond delay="indefinite"/>
                  </p:stCondLst>
                </p:cTn>
                <p:tgtEl>
                  <p:spTgt spid="8"/>
                </p:tgtEl>
              </p:cMediaNode>
            </p:video>
            <p:video fullScrn="1">
              <p:cMediaNode vol="80000">
                <p:cTn id="18" fill="hold" display="0">
                  <p:stCondLst>
                    <p:cond delay="indefinite"/>
                  </p:stCondLst>
                </p:cTn>
                <p:tgtEl>
                  <p:spTgt spid="13"/>
                </p:tgtEl>
              </p:cMediaNode>
            </p:video>
            <p:video fullScrn="1">
              <p:cMediaNode vol="80000">
                <p:cTn id="19" fill="hold" display="0">
                  <p:stCondLst>
                    <p:cond delay="indefinite"/>
                  </p:stCondLst>
                </p:cTn>
                <p:tgtEl>
                  <p:spTgt spid="18"/>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Textsamtal i grupp</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METODEN · 1/4</a:t>
            </a:r>
            <a:endParaRPr lang="en-US" sz="1275" dirty="0"/>
          </a:p>
        </p:txBody>
      </p:sp>
      <p:sp>
        <p:nvSpPr>
          <p:cNvPr id="6" name="Shape 4"/>
          <p:cNvSpPr/>
          <p:nvPr/>
        </p:nvSpPr>
        <p:spPr>
          <a:xfrm>
            <a:off x="0" y="603504"/>
            <a:ext cx="12191695" cy="749808"/>
          </a:xfrm>
          <a:prstGeom prst="rect">
            <a:avLst/>
          </a:prstGeom>
          <a:solidFill>
            <a:srgbClr val="F3F6FA"/>
          </a:solidFill>
          <a:ln w="12700">
            <a:solidFill>
              <a:srgbClr val="F3F6FA"/>
            </a:solidFill>
            <a:prstDash val="solid"/>
          </a:ln>
        </p:spPr>
      </p:sp>
      <p:sp>
        <p:nvSpPr>
          <p:cNvPr id="7" name="Shape 5"/>
          <p:cNvSpPr/>
          <p:nvPr/>
        </p:nvSpPr>
        <p:spPr>
          <a:xfrm>
            <a:off x="0" y="1335024"/>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PASSLÄNGD</a:t>
            </a:r>
            <a:endParaRPr lang="en-US" sz="1200" dirty="0"/>
          </a:p>
        </p:txBody>
      </p:sp>
      <p:sp>
        <p:nvSpPr>
          <p:cNvPr id="9" name="Text 7"/>
          <p:cNvSpPr txBox="1"/>
          <p:nvPr/>
        </p:nvSpPr>
        <p:spPr>
          <a:xfrm>
            <a:off x="420624"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30 minuter</a:t>
            </a:r>
            <a:endParaRPr lang="en-US" sz="1200" dirty="0"/>
          </a:p>
        </p:txBody>
      </p:sp>
      <p:sp>
        <p:nvSpPr>
          <p:cNvPr id="10" name="Shape 8"/>
          <p:cNvSpPr/>
          <p:nvPr/>
        </p:nvSpPr>
        <p:spPr>
          <a:xfrm>
            <a:off x="3125648" y="603504"/>
            <a:ext cx="9144" cy="731520"/>
          </a:xfrm>
          <a:prstGeom prst="rect">
            <a:avLst/>
          </a:prstGeom>
          <a:solidFill>
            <a:srgbClr val="E1E6EB"/>
          </a:solidFill>
          <a:ln w="12700">
            <a:solidFill>
              <a:srgbClr val="E1E6EB"/>
            </a:solidFill>
            <a:prstDash val="solid"/>
          </a:ln>
        </p:spPr>
      </p:sp>
      <p:sp>
        <p:nvSpPr>
          <p:cNvPr id="11" name="Text 9"/>
          <p:cNvSpPr txBox="1"/>
          <p:nvPr/>
        </p:nvSpPr>
        <p:spPr>
          <a:xfrm>
            <a:off x="3363392"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GRUPP</a:t>
            </a:r>
            <a:endParaRPr lang="en-US" sz="1200" dirty="0"/>
          </a:p>
        </p:txBody>
      </p:sp>
      <p:sp>
        <p:nvSpPr>
          <p:cNvPr id="12" name="Text 10"/>
          <p:cNvSpPr txBox="1"/>
          <p:nvPr/>
        </p:nvSpPr>
        <p:spPr>
          <a:xfrm>
            <a:off x="3363392"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Två till åtta elever</a:t>
            </a:r>
            <a:endParaRPr lang="en-US" sz="1200" dirty="0"/>
          </a:p>
        </p:txBody>
      </p:sp>
      <p:sp>
        <p:nvSpPr>
          <p:cNvPr id="13" name="Shape 11"/>
          <p:cNvSpPr/>
          <p:nvPr/>
        </p:nvSpPr>
        <p:spPr>
          <a:xfrm>
            <a:off x="6068416" y="603504"/>
            <a:ext cx="9144" cy="731520"/>
          </a:xfrm>
          <a:prstGeom prst="rect">
            <a:avLst/>
          </a:prstGeom>
          <a:solidFill>
            <a:srgbClr val="E1E6EB"/>
          </a:solidFill>
          <a:ln w="12700">
            <a:solidFill>
              <a:srgbClr val="E1E6EB"/>
            </a:solidFill>
            <a:prstDash val="solid"/>
          </a:ln>
        </p:spPr>
      </p:sp>
      <p:sp>
        <p:nvSpPr>
          <p:cNvPr id="14" name="Text 12"/>
          <p:cNvSpPr txBox="1"/>
          <p:nvPr/>
        </p:nvSpPr>
        <p:spPr>
          <a:xfrm>
            <a:off x="6306160"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FREKVENS</a:t>
            </a:r>
            <a:endParaRPr lang="en-US" sz="1200" dirty="0"/>
          </a:p>
        </p:txBody>
      </p:sp>
      <p:sp>
        <p:nvSpPr>
          <p:cNvPr id="15" name="Text 13"/>
          <p:cNvSpPr txBox="1"/>
          <p:nvPr/>
        </p:nvSpPr>
        <p:spPr>
          <a:xfrm>
            <a:off x="6306160"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Tre pass i veckan i sex till åtta veckor</a:t>
            </a:r>
            <a:endParaRPr lang="en-US" sz="1200" dirty="0"/>
          </a:p>
        </p:txBody>
      </p:sp>
      <p:sp>
        <p:nvSpPr>
          <p:cNvPr id="16" name="Shape 14"/>
          <p:cNvSpPr/>
          <p:nvPr/>
        </p:nvSpPr>
        <p:spPr>
          <a:xfrm>
            <a:off x="9011183" y="603504"/>
            <a:ext cx="9144" cy="731520"/>
          </a:xfrm>
          <a:prstGeom prst="rect">
            <a:avLst/>
          </a:prstGeom>
          <a:solidFill>
            <a:srgbClr val="E1E6EB"/>
          </a:solidFill>
          <a:ln w="12700">
            <a:solidFill>
              <a:srgbClr val="E1E6EB"/>
            </a:solidFill>
            <a:prstDash val="solid"/>
          </a:ln>
        </p:spPr>
      </p:sp>
      <p:sp>
        <p:nvSpPr>
          <p:cNvPr id="17" name="Text 15"/>
          <p:cNvSpPr txBox="1"/>
          <p:nvPr/>
        </p:nvSpPr>
        <p:spPr>
          <a:xfrm>
            <a:off x="9248927" y="704088"/>
            <a:ext cx="2577008"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INNEHÅLL</a:t>
            </a:r>
            <a:endParaRPr lang="en-US" sz="1200" dirty="0"/>
          </a:p>
        </p:txBody>
      </p:sp>
      <p:sp>
        <p:nvSpPr>
          <p:cNvPr id="18" name="Text 16"/>
          <p:cNvSpPr txBox="1"/>
          <p:nvPr/>
        </p:nvSpPr>
        <p:spPr>
          <a:xfrm>
            <a:off x="9248927" y="932688"/>
            <a:ext cx="2577008" cy="310896"/>
          </a:xfrm>
          <a:prstGeom prst="rect">
            <a:avLst/>
          </a:prstGeom>
          <a:noFill/>
          <a:ln/>
        </p:spPr>
        <p:txBody>
          <a:bodyPr wrap="square" lIns="0" tIns="0" rIns="0" bIns="0" rtlCol="0" anchor="t"/>
          <a:lstStyle/>
          <a:p>
            <a:pPr algn="l" indent="0" marL="0">
              <a:buNone/>
            </a:pPr>
            <a:r>
              <a:rPr lang="en-US" sz="1200" b="1" dirty="0">
                <a:solidFill>
                  <a:srgbClr val="14202B"/>
                </a:solidFill>
                <a:latin typeface="Calibri" pitchFamily="34" charset="0"/>
                <a:ea typeface="Calibri" pitchFamily="34" charset="-122"/>
                <a:cs typeface="Calibri" pitchFamily="34" charset="-120"/>
              </a:rPr>
              <a:t>En ny text med frågor varje pass</a:t>
            </a:r>
            <a:endParaRPr lang="en-US" sz="1200" dirty="0"/>
          </a:p>
        </p:txBody>
      </p:sp>
      <p:sp>
        <p:nvSpPr>
          <p:cNvPr id="19" name="Shape 17"/>
          <p:cNvSpPr/>
          <p:nvPr/>
        </p:nvSpPr>
        <p:spPr>
          <a:xfrm>
            <a:off x="6086704" y="1353312"/>
            <a:ext cx="18288" cy="5303520"/>
          </a:xfrm>
          <a:prstGeom prst="rect">
            <a:avLst/>
          </a:prstGeom>
          <a:solidFill>
            <a:srgbClr val="14202B"/>
          </a:solidFill>
          <a:ln w="12700">
            <a:solidFill>
              <a:srgbClr val="14202B"/>
            </a:solidFill>
            <a:prstDash val="solid"/>
          </a:ln>
        </p:spPr>
      </p:sp>
      <p:sp>
        <p:nvSpPr>
          <p:cNvPr id="20" name="Text 18"/>
          <p:cNvSpPr txBox="1"/>
          <p:nvPr/>
        </p:nvSpPr>
        <p:spPr>
          <a:xfrm>
            <a:off x="420624" y="1508760"/>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SÅ FUNGERAR INSATSEN</a:t>
            </a:r>
            <a:endParaRPr lang="en-US" sz="1200" dirty="0"/>
          </a:p>
        </p:txBody>
      </p:sp>
      <p:sp>
        <p:nvSpPr>
          <p:cNvPr id="21" name="Text 19"/>
          <p:cNvSpPr txBox="1"/>
          <p:nvPr/>
        </p:nvSpPr>
        <p:spPr>
          <a:xfrm>
            <a:off x="420624" y="1792224"/>
            <a:ext cx="5519776" cy="1819656"/>
          </a:xfrm>
          <a:prstGeom prst="rect">
            <a:avLst/>
          </a:prstGeom>
          <a:noFill/>
          <a:ln/>
        </p:spPr>
        <p:txBody>
          <a:bodyPr wrap="square" lIns="0" tIns="0" rIns="0" bIns="0" rtlCol="0" anchor="t"/>
          <a:lstStyle/>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Eleverna lär sig läsa mellan raderna genom att samtala om texter. De säger vad de tror, visar sin ledtråd och bygger vidare på varandras tankar, och de får svara olika. Du tänker högt, leder samtalet och lyssnar.</a:t>
            </a:r>
            <a:endParaRPr lang="en-US" sz="1200" dirty="0"/>
          </a:p>
          <a:p>
            <a:pPr algn="l" indent="0" marL="0">
              <a:spcAft>
                <a:spcPts val="800"/>
              </a:spcAft>
              <a:buNone/>
            </a:pPr>
            <a:r>
              <a:rPr lang="en-US" sz="1200" dirty="0">
                <a:solidFill>
                  <a:srgbClr val="14202B"/>
                </a:solidFill>
                <a:latin typeface="Calibri" pitchFamily="34" charset="0"/>
                <a:ea typeface="Calibri" pitchFamily="34" charset="-122"/>
                <a:cs typeface="Calibri" pitchFamily="34" charset="-120"/>
              </a:rPr>
              <a:t>I pass 1 tänker du högt och eleverna tänker med, i pass 2 samtalar de i par vid stoppet och sedan i gruppen, och i pass 3 tänker de mer själva medan du fyller i lyssningsbladet. Det du hör avgör vad du visar nästa vecka. Före första passet gör varje elev kartläggningen.</a:t>
            </a:r>
            <a:endParaRPr lang="en-US" sz="1200" dirty="0"/>
          </a:p>
        </p:txBody>
      </p:sp>
      <p:sp>
        <p:nvSpPr>
          <p:cNvPr id="22" name="Shape 20"/>
          <p:cNvSpPr/>
          <p:nvPr/>
        </p:nvSpPr>
        <p:spPr>
          <a:xfrm>
            <a:off x="420624" y="3703320"/>
            <a:ext cx="5382616" cy="1530731"/>
          </a:xfrm>
          <a:prstGeom prst="rect">
            <a:avLst/>
          </a:prstGeom>
          <a:solidFill>
            <a:srgbClr val="FFFFFF"/>
          </a:solidFill>
          <a:ln w="12700">
            <a:solidFill>
              <a:srgbClr val="14202B"/>
            </a:solidFill>
            <a:prstDash val="solid"/>
          </a:ln>
        </p:spPr>
      </p:sp>
      <p:sp>
        <p:nvSpPr>
          <p:cNvPr id="23" name="Shape 21"/>
          <p:cNvSpPr/>
          <p:nvPr/>
        </p:nvSpPr>
        <p:spPr>
          <a:xfrm>
            <a:off x="429768" y="3712464"/>
            <a:ext cx="5364328" cy="310896"/>
          </a:xfrm>
          <a:prstGeom prst="rect">
            <a:avLst/>
          </a:prstGeom>
          <a:solidFill>
            <a:srgbClr val="14202B"/>
          </a:solidFill>
          <a:ln w="12700">
            <a:solidFill>
              <a:srgbClr val="14202B"/>
            </a:solidFill>
            <a:prstDash val="solid"/>
          </a:ln>
        </p:spPr>
      </p:sp>
      <p:sp>
        <p:nvSpPr>
          <p:cNvPr id="24" name="Text 22"/>
          <p:cNvSpPr txBox="1"/>
          <p:nvPr/>
        </p:nvSpPr>
        <p:spPr>
          <a:xfrm>
            <a:off x="557784" y="3767328"/>
            <a:ext cx="51082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TRE SAKER ATT HÅLLA FAST VID</a:t>
            </a:r>
            <a:endParaRPr lang="en-US" sz="1200" dirty="0"/>
          </a:p>
        </p:txBody>
      </p:sp>
      <p:sp>
        <p:nvSpPr>
          <p:cNvPr id="25" name="Text 23"/>
          <p:cNvSpPr txBox="1"/>
          <p:nvPr/>
        </p:nvSpPr>
        <p:spPr>
          <a:xfrm>
            <a:off x="557784" y="4087368"/>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Tänk högt i varje pass 1.</a:t>
            </a:r>
            <a:pPr algn="l" indent="0" marL="0">
              <a:buNone/>
            </a:pPr>
            <a:r>
              <a:rPr lang="en-US" sz="1250" dirty="0">
                <a:solidFill>
                  <a:srgbClr val="14202B"/>
                </a:solidFill>
                <a:latin typeface="Calibri" pitchFamily="34" charset="0"/>
                <a:ea typeface="Calibri" pitchFamily="34" charset="-122"/>
                <a:cs typeface="Calibri" pitchFamily="34" charset="-120"/>
              </a:rPr>
              <a:t> Visa hela vägen till slutsatsen.</a:t>
            </a:r>
            <a:endParaRPr lang="en-US" sz="1250" dirty="0"/>
          </a:p>
        </p:txBody>
      </p:sp>
      <p:sp>
        <p:nvSpPr>
          <p:cNvPr id="26" name="Text 24"/>
          <p:cNvSpPr txBox="1"/>
          <p:nvPr/>
        </p:nvSpPr>
        <p:spPr>
          <a:xfrm>
            <a:off x="557784" y="4379976"/>
            <a:ext cx="5144872" cy="488315"/>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Eleverna tänker i samtalet.</a:t>
            </a:r>
            <a:pPr algn="l" indent="0" marL="0">
              <a:buNone/>
            </a:pPr>
            <a:r>
              <a:rPr lang="en-US" sz="1250" dirty="0">
                <a:solidFill>
                  <a:srgbClr val="14202B"/>
                </a:solidFill>
                <a:latin typeface="Calibri" pitchFamily="34" charset="0"/>
                <a:ea typeface="Calibri" pitchFamily="34" charset="-122"/>
                <a:cs typeface="Calibri" pitchFamily="34" charset="-120"/>
              </a:rPr>
              <a:t> Alla börjar med ”Jag tror att” och visar en ledtråd.</a:t>
            </a:r>
            <a:endParaRPr lang="en-US" sz="1250" dirty="0"/>
          </a:p>
        </p:txBody>
      </p:sp>
      <p:sp>
        <p:nvSpPr>
          <p:cNvPr id="27" name="Text 25"/>
          <p:cNvSpPr txBox="1"/>
          <p:nvPr/>
        </p:nvSpPr>
        <p:spPr>
          <a:xfrm>
            <a:off x="557784" y="4868291"/>
            <a:ext cx="5144872" cy="292608"/>
          </a:xfrm>
          <a:prstGeom prst="rect">
            <a:avLst/>
          </a:prstGeom>
          <a:noFill/>
          <a:ln/>
        </p:spPr>
        <p:txBody>
          <a:bodyPr wrap="square" lIns="0" tIns="0" rIns="0" bIns="0" rtlCol="0" anchor="t"/>
          <a:lstStyle/>
          <a:p>
            <a:pPr algn="l" indent="0" marL="0">
              <a:buNone/>
            </a:pPr>
            <a:r>
              <a:rPr lang="en-US" sz="1250" b="1" dirty="0">
                <a:solidFill>
                  <a:srgbClr val="14202B"/>
                </a:solidFill>
                <a:latin typeface="Calibri" pitchFamily="34" charset="0"/>
                <a:ea typeface="Calibri" pitchFamily="34" charset="-122"/>
                <a:cs typeface="Calibri" pitchFamily="34" charset="-120"/>
              </a:rPr>
              <a:t>Det du hör styr nästa vecka.</a:t>
            </a:r>
            <a:pPr algn="l" indent="0" marL="0">
              <a:buNone/>
            </a:pPr>
            <a:r>
              <a:rPr lang="en-US" sz="1250" dirty="0">
                <a:solidFill>
                  <a:srgbClr val="14202B"/>
                </a:solidFill>
                <a:latin typeface="Calibri" pitchFamily="34" charset="0"/>
                <a:ea typeface="Calibri" pitchFamily="34" charset="-122"/>
                <a:cs typeface="Calibri" pitchFamily="34" charset="-120"/>
              </a:rPr>
              <a:t> Läs lyssningsbladet.</a:t>
            </a:r>
            <a:endParaRPr lang="en-US" sz="1250" dirty="0"/>
          </a:p>
        </p:txBody>
      </p:sp>
      <p:sp>
        <p:nvSpPr>
          <p:cNvPr id="28" name="Text 26"/>
          <p:cNvSpPr txBox="1"/>
          <p:nvPr/>
        </p:nvSpPr>
        <p:spPr>
          <a:xfrm>
            <a:off x="420624" y="5371211"/>
            <a:ext cx="551977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ARBETSFORM</a:t>
            </a:r>
            <a:endParaRPr lang="en-US" sz="1200" dirty="0"/>
          </a:p>
        </p:txBody>
      </p:sp>
      <p:sp>
        <p:nvSpPr>
          <p:cNvPr id="29" name="Text 27"/>
          <p:cNvSpPr txBox="1"/>
          <p:nvPr/>
        </p:nvSpPr>
        <p:spPr>
          <a:xfrm>
            <a:off x="420624" y="5627243"/>
            <a:ext cx="5519776" cy="983869"/>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Gemensamt (alla säger vad som står och vad de vet, och sedan ”Jag tror att” till en kamrat) → växlande (pass 1 du, pass 2 paren och hela gruppen, pass 3 var och en) → gemensamt igen (var och en säger sin tanke och sin ledtråd)</a:t>
            </a:r>
            <a:endParaRPr lang="en-US" sz="1200" dirty="0"/>
          </a:p>
        </p:txBody>
      </p:sp>
      <p:sp>
        <p:nvSpPr>
          <p:cNvPr id="30" name="Text 28"/>
          <p:cNvSpPr txBox="1"/>
          <p:nvPr/>
        </p:nvSpPr>
        <p:spPr>
          <a:xfrm>
            <a:off x="6388456" y="1508760"/>
            <a:ext cx="5382616"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PASSETS DELAR OCH VAD DU SÄGER</a:t>
            </a:r>
            <a:endParaRPr lang="en-US" sz="1200" dirty="0"/>
          </a:p>
        </p:txBody>
      </p:sp>
      <p:sp>
        <p:nvSpPr>
          <p:cNvPr id="31" name="Shape 29"/>
          <p:cNvSpPr/>
          <p:nvPr/>
        </p:nvSpPr>
        <p:spPr>
          <a:xfrm>
            <a:off x="6388456" y="1792224"/>
            <a:ext cx="5382616" cy="320040"/>
          </a:xfrm>
          <a:prstGeom prst="rect">
            <a:avLst/>
          </a:prstGeom>
          <a:solidFill>
            <a:srgbClr val="14202B"/>
          </a:solidFill>
          <a:ln w="12700">
            <a:solidFill>
              <a:srgbClr val="14202B"/>
            </a:solidFill>
            <a:prstDash val="solid"/>
          </a:ln>
        </p:spPr>
      </p:sp>
      <p:sp>
        <p:nvSpPr>
          <p:cNvPr id="32" name="Text 30"/>
          <p:cNvSpPr txBox="1"/>
          <p:nvPr/>
        </p:nvSpPr>
        <p:spPr>
          <a:xfrm>
            <a:off x="6525616" y="1856232"/>
            <a:ext cx="1417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DEL</a:t>
            </a:r>
            <a:endParaRPr lang="en-US" sz="1200" dirty="0"/>
          </a:p>
        </p:txBody>
      </p:sp>
      <p:sp>
        <p:nvSpPr>
          <p:cNvPr id="33" name="Shape 31"/>
          <p:cNvSpPr/>
          <p:nvPr/>
        </p:nvSpPr>
        <p:spPr>
          <a:xfrm>
            <a:off x="7988656" y="1792224"/>
            <a:ext cx="9144" cy="320040"/>
          </a:xfrm>
          <a:prstGeom prst="rect">
            <a:avLst/>
          </a:prstGeom>
          <a:solidFill>
            <a:srgbClr val="4A5361"/>
          </a:solidFill>
          <a:ln w="12700">
            <a:solidFill>
              <a:srgbClr val="4A5361"/>
            </a:solidFill>
            <a:prstDash val="solid"/>
          </a:ln>
        </p:spPr>
      </p:sp>
      <p:sp>
        <p:nvSpPr>
          <p:cNvPr id="34" name="Text 32"/>
          <p:cNvSpPr txBox="1"/>
          <p:nvPr/>
        </p:nvSpPr>
        <p:spPr>
          <a:xfrm>
            <a:off x="8134960" y="1856232"/>
            <a:ext cx="3508096"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EXEMPELFRASER</a:t>
            </a:r>
            <a:endParaRPr lang="en-US" sz="1200" dirty="0"/>
          </a:p>
        </p:txBody>
      </p:sp>
      <p:sp>
        <p:nvSpPr>
          <p:cNvPr id="35" name="Shape 33"/>
          <p:cNvSpPr/>
          <p:nvPr/>
        </p:nvSpPr>
        <p:spPr>
          <a:xfrm>
            <a:off x="6388456" y="2112264"/>
            <a:ext cx="1600200" cy="535280"/>
          </a:xfrm>
          <a:prstGeom prst="rect">
            <a:avLst/>
          </a:prstGeom>
          <a:solidFill>
            <a:srgbClr val="F3F6FA"/>
          </a:solidFill>
          <a:ln w="12700">
            <a:solidFill>
              <a:srgbClr val="F3F6FA"/>
            </a:solidFill>
            <a:prstDash val="solid"/>
          </a:ln>
        </p:spPr>
      </p:sp>
      <p:sp>
        <p:nvSpPr>
          <p:cNvPr id="36" name="Shape 34"/>
          <p:cNvSpPr/>
          <p:nvPr/>
        </p:nvSpPr>
        <p:spPr>
          <a:xfrm>
            <a:off x="7988656" y="2112264"/>
            <a:ext cx="9144" cy="535280"/>
          </a:xfrm>
          <a:prstGeom prst="rect">
            <a:avLst/>
          </a:prstGeom>
          <a:solidFill>
            <a:srgbClr val="E1E6EB"/>
          </a:solidFill>
          <a:ln w="12700">
            <a:solidFill>
              <a:srgbClr val="E1E6EB"/>
            </a:solidFill>
            <a:prstDash val="solid"/>
          </a:ln>
        </p:spPr>
      </p:sp>
      <p:sp>
        <p:nvSpPr>
          <p:cNvPr id="37" name="Text 35"/>
          <p:cNvSpPr txBox="1"/>
          <p:nvPr/>
        </p:nvSpPr>
        <p:spPr>
          <a:xfrm>
            <a:off x="6525616" y="220370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 · Starten</a:t>
            </a:r>
            <a:endParaRPr lang="en-US" sz="1150" dirty="0"/>
          </a:p>
        </p:txBody>
      </p:sp>
      <p:sp>
        <p:nvSpPr>
          <p:cNvPr id="38" name="Text 36"/>
          <p:cNvSpPr txBox="1"/>
          <p:nvPr/>
        </p:nvSpPr>
        <p:spPr>
          <a:xfrm>
            <a:off x="6525616" y="2468880"/>
            <a:ext cx="1371600" cy="15123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0–⁠3 min</a:t>
            </a:r>
            <a:endParaRPr lang="en-US" sz="1000" dirty="0"/>
          </a:p>
        </p:txBody>
      </p:sp>
      <p:sp>
        <p:nvSpPr>
          <p:cNvPr id="39" name="Text 37"/>
          <p:cNvSpPr txBox="1"/>
          <p:nvPr/>
        </p:nvSpPr>
        <p:spPr>
          <a:xfrm>
            <a:off x="8134960" y="2203704"/>
            <a:ext cx="3508096" cy="39812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”Säg till din kamrat vad du tror, och varför.”</a:t>
            </a:r>
            <a:endParaRPr lang="en-US" sz="1275" dirty="0"/>
          </a:p>
        </p:txBody>
      </p:sp>
      <p:sp>
        <p:nvSpPr>
          <p:cNvPr id="40" name="Shape 38"/>
          <p:cNvSpPr/>
          <p:nvPr/>
        </p:nvSpPr>
        <p:spPr>
          <a:xfrm>
            <a:off x="6388456" y="2647544"/>
            <a:ext cx="1600200" cy="535280"/>
          </a:xfrm>
          <a:prstGeom prst="rect">
            <a:avLst/>
          </a:prstGeom>
          <a:solidFill>
            <a:srgbClr val="F3F6FA"/>
          </a:solidFill>
          <a:ln w="12700">
            <a:solidFill>
              <a:srgbClr val="F3F6FA"/>
            </a:solidFill>
            <a:prstDash val="solid"/>
          </a:ln>
        </p:spPr>
      </p:sp>
      <p:sp>
        <p:nvSpPr>
          <p:cNvPr id="41" name="Shape 39"/>
          <p:cNvSpPr/>
          <p:nvPr/>
        </p:nvSpPr>
        <p:spPr>
          <a:xfrm>
            <a:off x="6388456" y="2647544"/>
            <a:ext cx="5382616" cy="9144"/>
          </a:xfrm>
          <a:prstGeom prst="rect">
            <a:avLst/>
          </a:prstGeom>
          <a:solidFill>
            <a:srgbClr val="E1E6EB"/>
          </a:solidFill>
          <a:ln w="12700">
            <a:solidFill>
              <a:srgbClr val="E1E6EB"/>
            </a:solidFill>
            <a:prstDash val="solid"/>
          </a:ln>
        </p:spPr>
      </p:sp>
      <p:sp>
        <p:nvSpPr>
          <p:cNvPr id="42" name="Shape 40"/>
          <p:cNvSpPr/>
          <p:nvPr/>
        </p:nvSpPr>
        <p:spPr>
          <a:xfrm>
            <a:off x="7988656" y="2647544"/>
            <a:ext cx="9144" cy="535280"/>
          </a:xfrm>
          <a:prstGeom prst="rect">
            <a:avLst/>
          </a:prstGeom>
          <a:solidFill>
            <a:srgbClr val="E1E6EB"/>
          </a:solidFill>
          <a:ln w="12700">
            <a:solidFill>
              <a:srgbClr val="E1E6EB"/>
            </a:solidFill>
            <a:prstDash val="solid"/>
          </a:ln>
        </p:spPr>
      </p:sp>
      <p:sp>
        <p:nvSpPr>
          <p:cNvPr id="43" name="Text 41"/>
          <p:cNvSpPr txBox="1"/>
          <p:nvPr/>
        </p:nvSpPr>
        <p:spPr>
          <a:xfrm>
            <a:off x="6525616" y="2738984"/>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 · Möt texten</a:t>
            </a:r>
            <a:endParaRPr lang="en-US" sz="1150" dirty="0"/>
          </a:p>
        </p:txBody>
      </p:sp>
      <p:sp>
        <p:nvSpPr>
          <p:cNvPr id="44" name="Text 42"/>
          <p:cNvSpPr txBox="1"/>
          <p:nvPr/>
        </p:nvSpPr>
        <p:spPr>
          <a:xfrm>
            <a:off x="6525616" y="3004160"/>
            <a:ext cx="1371600" cy="15123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3–⁠5 min</a:t>
            </a:r>
            <a:endParaRPr lang="en-US" sz="1000" dirty="0"/>
          </a:p>
        </p:txBody>
      </p:sp>
      <p:sp>
        <p:nvSpPr>
          <p:cNvPr id="45" name="Text 43"/>
          <p:cNvSpPr txBox="1"/>
          <p:nvPr/>
        </p:nvSpPr>
        <p:spPr>
          <a:xfrm>
            <a:off x="8134960" y="2738984"/>
            <a:ext cx="3508096" cy="39812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”I dag lyssnar ni efter var jag stannar.”</a:t>
            </a:r>
            <a:endParaRPr lang="en-US" sz="1275" dirty="0"/>
          </a:p>
        </p:txBody>
      </p:sp>
      <p:sp>
        <p:nvSpPr>
          <p:cNvPr id="46" name="Shape 44"/>
          <p:cNvSpPr/>
          <p:nvPr/>
        </p:nvSpPr>
        <p:spPr>
          <a:xfrm>
            <a:off x="6388456" y="3182825"/>
            <a:ext cx="1600200" cy="785224"/>
          </a:xfrm>
          <a:prstGeom prst="rect">
            <a:avLst/>
          </a:prstGeom>
          <a:solidFill>
            <a:srgbClr val="F3F6FA"/>
          </a:solidFill>
          <a:ln w="12700">
            <a:solidFill>
              <a:srgbClr val="F3F6FA"/>
            </a:solidFill>
            <a:prstDash val="solid"/>
          </a:ln>
        </p:spPr>
      </p:sp>
      <p:sp>
        <p:nvSpPr>
          <p:cNvPr id="47" name="Shape 45"/>
          <p:cNvSpPr/>
          <p:nvPr/>
        </p:nvSpPr>
        <p:spPr>
          <a:xfrm>
            <a:off x="6388456" y="3182825"/>
            <a:ext cx="5382616" cy="9144"/>
          </a:xfrm>
          <a:prstGeom prst="rect">
            <a:avLst/>
          </a:prstGeom>
          <a:solidFill>
            <a:srgbClr val="E1E6EB"/>
          </a:solidFill>
          <a:ln w="12700">
            <a:solidFill>
              <a:srgbClr val="E1E6EB"/>
            </a:solidFill>
            <a:prstDash val="solid"/>
          </a:ln>
        </p:spPr>
      </p:sp>
      <p:sp>
        <p:nvSpPr>
          <p:cNvPr id="48" name="Shape 46"/>
          <p:cNvSpPr/>
          <p:nvPr/>
        </p:nvSpPr>
        <p:spPr>
          <a:xfrm>
            <a:off x="7988656" y="3182825"/>
            <a:ext cx="9144" cy="785224"/>
          </a:xfrm>
          <a:prstGeom prst="rect">
            <a:avLst/>
          </a:prstGeom>
          <a:solidFill>
            <a:srgbClr val="E1E6EB"/>
          </a:solidFill>
          <a:ln w="12700">
            <a:solidFill>
              <a:srgbClr val="E1E6EB"/>
            </a:solidFill>
            <a:prstDash val="solid"/>
          </a:ln>
        </p:spPr>
      </p:sp>
      <p:sp>
        <p:nvSpPr>
          <p:cNvPr id="49" name="Text 47"/>
          <p:cNvSpPr txBox="1"/>
          <p:nvPr/>
        </p:nvSpPr>
        <p:spPr>
          <a:xfrm>
            <a:off x="6525616" y="3274265"/>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 · Läs och tänk</a:t>
            </a:r>
            <a:endParaRPr lang="en-US" sz="1150" dirty="0"/>
          </a:p>
        </p:txBody>
      </p:sp>
      <p:sp>
        <p:nvSpPr>
          <p:cNvPr id="50" name="Text 48"/>
          <p:cNvSpPr txBox="1"/>
          <p:nvPr/>
        </p:nvSpPr>
        <p:spPr>
          <a:xfrm>
            <a:off x="6525616" y="3539441"/>
            <a:ext cx="1371600" cy="401176"/>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5–⁠13 min, pass 1 du, pass 2 ni, pass 3 var och en</a:t>
            </a:r>
            <a:endParaRPr lang="en-US" sz="1000" dirty="0"/>
          </a:p>
        </p:txBody>
      </p:sp>
      <p:sp>
        <p:nvSpPr>
          <p:cNvPr id="51" name="Text 49"/>
          <p:cNvSpPr txBox="1"/>
          <p:nvPr/>
        </p:nvSpPr>
        <p:spPr>
          <a:xfrm>
            <a:off x="8134960" y="3274265"/>
            <a:ext cx="3508096" cy="648064"/>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”Vänta, här står inte allt.”</a:t>
            </a:r>
            <a:endParaRPr lang="en-US" sz="1275" dirty="0"/>
          </a:p>
        </p:txBody>
      </p:sp>
      <p:sp>
        <p:nvSpPr>
          <p:cNvPr id="52" name="Shape 50"/>
          <p:cNvSpPr/>
          <p:nvPr/>
        </p:nvSpPr>
        <p:spPr>
          <a:xfrm>
            <a:off x="6388456" y="3968049"/>
            <a:ext cx="1600200" cy="628360"/>
          </a:xfrm>
          <a:prstGeom prst="rect">
            <a:avLst/>
          </a:prstGeom>
          <a:solidFill>
            <a:srgbClr val="F3F6FA"/>
          </a:solidFill>
          <a:ln w="12700">
            <a:solidFill>
              <a:srgbClr val="F3F6FA"/>
            </a:solidFill>
            <a:prstDash val="solid"/>
          </a:ln>
        </p:spPr>
      </p:sp>
      <p:sp>
        <p:nvSpPr>
          <p:cNvPr id="53" name="Shape 51"/>
          <p:cNvSpPr/>
          <p:nvPr/>
        </p:nvSpPr>
        <p:spPr>
          <a:xfrm>
            <a:off x="6388456" y="3968049"/>
            <a:ext cx="5382616" cy="9144"/>
          </a:xfrm>
          <a:prstGeom prst="rect">
            <a:avLst/>
          </a:prstGeom>
          <a:solidFill>
            <a:srgbClr val="E1E6EB"/>
          </a:solidFill>
          <a:ln w="12700">
            <a:solidFill>
              <a:srgbClr val="E1E6EB"/>
            </a:solidFill>
            <a:prstDash val="solid"/>
          </a:ln>
        </p:spPr>
      </p:sp>
      <p:sp>
        <p:nvSpPr>
          <p:cNvPr id="54" name="Shape 52"/>
          <p:cNvSpPr/>
          <p:nvPr/>
        </p:nvSpPr>
        <p:spPr>
          <a:xfrm>
            <a:off x="7988656" y="3968049"/>
            <a:ext cx="9144" cy="628360"/>
          </a:xfrm>
          <a:prstGeom prst="rect">
            <a:avLst/>
          </a:prstGeom>
          <a:solidFill>
            <a:srgbClr val="E1E6EB"/>
          </a:solidFill>
          <a:ln w="12700">
            <a:solidFill>
              <a:srgbClr val="E1E6EB"/>
            </a:solidFill>
            <a:prstDash val="solid"/>
          </a:ln>
        </p:spPr>
      </p:sp>
      <p:sp>
        <p:nvSpPr>
          <p:cNvPr id="55" name="Text 53"/>
          <p:cNvSpPr txBox="1"/>
          <p:nvPr/>
        </p:nvSpPr>
        <p:spPr>
          <a:xfrm>
            <a:off x="6525616" y="4059489"/>
            <a:ext cx="1371600" cy="365125"/>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4 · Samtala om texten</a:t>
            </a:r>
            <a:endParaRPr lang="en-US" sz="1150" dirty="0"/>
          </a:p>
        </p:txBody>
      </p:sp>
      <p:sp>
        <p:nvSpPr>
          <p:cNvPr id="56" name="Text 54"/>
          <p:cNvSpPr txBox="1"/>
          <p:nvPr/>
        </p:nvSpPr>
        <p:spPr>
          <a:xfrm>
            <a:off x="6525616" y="4442902"/>
            <a:ext cx="1371600" cy="126075"/>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13–⁠26 min</a:t>
            </a:r>
            <a:endParaRPr lang="en-US" sz="1000" dirty="0"/>
          </a:p>
        </p:txBody>
      </p:sp>
      <p:sp>
        <p:nvSpPr>
          <p:cNvPr id="57" name="Text 55"/>
          <p:cNvSpPr txBox="1"/>
          <p:nvPr/>
        </p:nvSpPr>
        <p:spPr>
          <a:xfrm>
            <a:off x="8134960" y="4059489"/>
            <a:ext cx="3508096" cy="49120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”Hur vet du det?” ”Vem tänker annorlunda?”</a:t>
            </a:r>
            <a:endParaRPr lang="en-US" sz="1275" dirty="0"/>
          </a:p>
        </p:txBody>
      </p:sp>
      <p:sp>
        <p:nvSpPr>
          <p:cNvPr id="58" name="Shape 56"/>
          <p:cNvSpPr/>
          <p:nvPr/>
        </p:nvSpPr>
        <p:spPr>
          <a:xfrm>
            <a:off x="6388456" y="4596409"/>
            <a:ext cx="1600200" cy="535280"/>
          </a:xfrm>
          <a:prstGeom prst="rect">
            <a:avLst/>
          </a:prstGeom>
          <a:solidFill>
            <a:srgbClr val="F3F6FA"/>
          </a:solidFill>
          <a:ln w="12700">
            <a:solidFill>
              <a:srgbClr val="F3F6FA"/>
            </a:solidFill>
            <a:prstDash val="solid"/>
          </a:ln>
        </p:spPr>
      </p:sp>
      <p:sp>
        <p:nvSpPr>
          <p:cNvPr id="59" name="Shape 57"/>
          <p:cNvSpPr/>
          <p:nvPr/>
        </p:nvSpPr>
        <p:spPr>
          <a:xfrm>
            <a:off x="6388456" y="4596409"/>
            <a:ext cx="5382616" cy="9144"/>
          </a:xfrm>
          <a:prstGeom prst="rect">
            <a:avLst/>
          </a:prstGeom>
          <a:solidFill>
            <a:srgbClr val="E1E6EB"/>
          </a:solidFill>
          <a:ln w="12700">
            <a:solidFill>
              <a:srgbClr val="E1E6EB"/>
            </a:solidFill>
            <a:prstDash val="solid"/>
          </a:ln>
        </p:spPr>
      </p:sp>
      <p:sp>
        <p:nvSpPr>
          <p:cNvPr id="60" name="Shape 58"/>
          <p:cNvSpPr/>
          <p:nvPr/>
        </p:nvSpPr>
        <p:spPr>
          <a:xfrm>
            <a:off x="7988656" y="4596409"/>
            <a:ext cx="9144" cy="535280"/>
          </a:xfrm>
          <a:prstGeom prst="rect">
            <a:avLst/>
          </a:prstGeom>
          <a:solidFill>
            <a:srgbClr val="E1E6EB"/>
          </a:solidFill>
          <a:ln w="12700">
            <a:solidFill>
              <a:srgbClr val="E1E6EB"/>
            </a:solidFill>
            <a:prstDash val="solid"/>
          </a:ln>
        </p:spPr>
      </p:sp>
      <p:sp>
        <p:nvSpPr>
          <p:cNvPr id="61" name="Text 59"/>
          <p:cNvSpPr txBox="1"/>
          <p:nvPr/>
        </p:nvSpPr>
        <p:spPr>
          <a:xfrm>
            <a:off x="6525616" y="4687849"/>
            <a:ext cx="137160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 · Avsluta</a:t>
            </a:r>
            <a:endParaRPr lang="en-US" sz="1150" dirty="0"/>
          </a:p>
        </p:txBody>
      </p:sp>
      <p:sp>
        <p:nvSpPr>
          <p:cNvPr id="62" name="Text 60"/>
          <p:cNvSpPr txBox="1"/>
          <p:nvPr/>
        </p:nvSpPr>
        <p:spPr>
          <a:xfrm>
            <a:off x="6525616" y="4953025"/>
            <a:ext cx="1371600" cy="151232"/>
          </a:xfrm>
          <a:prstGeom prst="rect">
            <a:avLst/>
          </a:prstGeom>
          <a:noFill/>
          <a:ln/>
        </p:spPr>
        <p:txBody>
          <a:bodyPr wrap="square" lIns="0" tIns="0" rIns="0" bIns="0" rtlCol="0" anchor="t"/>
          <a:lstStyle/>
          <a:p>
            <a:pPr algn="l" indent="0" marL="0">
              <a:buNone/>
            </a:pPr>
            <a:r>
              <a:rPr lang="en-US" sz="1000" dirty="0">
                <a:solidFill>
                  <a:srgbClr val="4B5866"/>
                </a:solidFill>
                <a:latin typeface="Calibri" pitchFamily="34" charset="0"/>
                <a:ea typeface="Calibri" pitchFamily="34" charset="-122"/>
                <a:cs typeface="Calibri" pitchFamily="34" charset="-120"/>
              </a:rPr>
              <a:t>26–⁠30 min</a:t>
            </a:r>
            <a:endParaRPr lang="en-US" sz="1000" dirty="0"/>
          </a:p>
        </p:txBody>
      </p:sp>
      <p:sp>
        <p:nvSpPr>
          <p:cNvPr id="63" name="Text 61"/>
          <p:cNvSpPr txBox="1"/>
          <p:nvPr/>
        </p:nvSpPr>
        <p:spPr>
          <a:xfrm>
            <a:off x="8134960" y="4687849"/>
            <a:ext cx="3508096" cy="398120"/>
          </a:xfrm>
          <a:prstGeom prst="rect">
            <a:avLst/>
          </a:prstGeom>
          <a:noFill/>
          <a:ln/>
        </p:spPr>
        <p:txBody>
          <a:bodyPr wrap="square" lIns="0" tIns="0" rIns="0" bIns="0" rtlCol="0" anchor="t"/>
          <a:lstStyle/>
          <a:p>
            <a:pPr algn="l" indent="0" marL="0">
              <a:spcAft>
                <a:spcPts val="300"/>
              </a:spcAft>
              <a:buNone/>
            </a:pPr>
            <a:r>
              <a:rPr lang="en-US" sz="1150" i="1" dirty="0">
                <a:solidFill>
                  <a:srgbClr val="14202B"/>
                </a:solidFill>
                <a:latin typeface="Calibri" pitchFamily="34" charset="0"/>
                <a:ea typeface="Calibri" pitchFamily="34" charset="-122"/>
                <a:cs typeface="Calibri" pitchFamily="34" charset="-120"/>
              </a:rPr>
              <a:t>”Vad sa din kamrat som fick dig att tänka nytt?”</a:t>
            </a:r>
            <a:endParaRPr lang="en-US" sz="1275" dirty="0"/>
          </a:p>
        </p:txBody>
      </p:sp>
      <p:sp>
        <p:nvSpPr>
          <p:cNvPr id="64" name="Shape 62"/>
          <p:cNvSpPr/>
          <p:nvPr/>
        </p:nvSpPr>
        <p:spPr>
          <a:xfrm>
            <a:off x="6388456" y="1792224"/>
            <a:ext cx="5382616" cy="3339465"/>
          </a:xfrm>
          <a:prstGeom prst="rect">
            <a:avLst/>
          </a:prstGeom>
          <a:ln w="12700">
            <a:solidFill>
              <a:srgbClr val="14202B"/>
            </a:solidFill>
            <a:prstDash val="solid"/>
          </a:ln>
        </p:spPr>
      </p:sp>
      <p:sp>
        <p:nvSpPr>
          <p:cNvPr id="65" name="Shape 63"/>
          <p:cNvSpPr/>
          <p:nvPr/>
        </p:nvSpPr>
        <p:spPr>
          <a:xfrm>
            <a:off x="6388456" y="5287137"/>
            <a:ext cx="5382616" cy="1369695"/>
          </a:xfrm>
          <a:prstGeom prst="rect">
            <a:avLst/>
          </a:prstGeom>
          <a:solidFill>
            <a:srgbClr val="FBF3E4"/>
          </a:solidFill>
          <a:ln w="12700">
            <a:solidFill>
              <a:srgbClr val="FBF3E4"/>
            </a:solidFill>
            <a:prstDash val="solid"/>
          </a:ln>
        </p:spPr>
      </p:sp>
      <p:sp>
        <p:nvSpPr>
          <p:cNvPr id="66" name="Shape 64"/>
          <p:cNvSpPr/>
          <p:nvPr/>
        </p:nvSpPr>
        <p:spPr>
          <a:xfrm>
            <a:off x="6388456" y="5287137"/>
            <a:ext cx="36576" cy="1369695"/>
          </a:xfrm>
          <a:prstGeom prst="rect">
            <a:avLst/>
          </a:prstGeom>
          <a:solidFill>
            <a:srgbClr val="8A5A1E"/>
          </a:solidFill>
          <a:ln w="12700">
            <a:solidFill>
              <a:srgbClr val="8A5A1E"/>
            </a:solidFill>
            <a:prstDash val="solid"/>
          </a:ln>
        </p:spPr>
      </p:sp>
      <p:sp>
        <p:nvSpPr>
          <p:cNvPr id="67" name="Text 65"/>
          <p:cNvSpPr txBox="1"/>
          <p:nvPr/>
        </p:nvSpPr>
        <p:spPr>
          <a:xfrm>
            <a:off x="6580480" y="5396865"/>
            <a:ext cx="5016856" cy="1150239"/>
          </a:xfrm>
          <a:prstGeom prst="rect">
            <a:avLst/>
          </a:prstGeom>
          <a:noFill/>
          <a:ln/>
        </p:spPr>
        <p:txBody>
          <a:bodyPr wrap="square" lIns="0" tIns="0" rIns="0" bIns="0" rtlCol="0" anchor="ctr"/>
          <a:lstStyle/>
          <a:p>
            <a:pPr algn="l" indent="0" marL="0">
              <a:buNone/>
            </a:pPr>
            <a:r>
              <a:rPr lang="en-US" sz="1150" dirty="0">
                <a:solidFill>
                  <a:srgbClr val="14202B"/>
                </a:solidFill>
                <a:latin typeface="Calibri" pitchFamily="34" charset="0"/>
                <a:ea typeface="Calibri" pitchFamily="34" charset="-122"/>
                <a:cs typeface="Calibri" pitchFamily="34" charset="-120"/>
              </a:rPr>
              <a:t>Välj nivå efter gruppen: Lättläst, Mellan eller Avancerad. På samtalskortet tar ni ett nytt samtalsdrag i veckan. Vid stoppet i pass 2 tänker alla själv. Sedan säger A ”Jag tror att”, B frågar ”Hur vet du det?”, och de byter. Sist säger en elev kamratens tanke i gruppen. Är ni fler än fyra pratar paren först om mellan raderna-frågorna.</a:t>
            </a:r>
            <a:endParaRPr lang="en-US" sz="1150" dirty="0"/>
          </a:p>
        </p:txBody>
      </p:sp>
      <p:sp>
        <p:nvSpPr>
          <p:cNvPr id="68" name="Text 66"/>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niclasfohlin.se/stodundervisning/textsamtal-i-grupp/lathund</a:t>
            </a:r>
            <a:endParaRPr lang="en-US" sz="7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Vi kör ett pass: texten ”Skrapet på dörren”</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ETT PASS · 2/4</a:t>
            </a:r>
            <a:endParaRPr lang="en-US" sz="1275" dirty="0"/>
          </a:p>
        </p:txBody>
      </p:sp>
      <p:sp>
        <p:nvSpPr>
          <p:cNvPr id="6" name="Shape 4"/>
          <p:cNvSpPr/>
          <p:nvPr/>
        </p:nvSpPr>
        <p:spPr>
          <a:xfrm>
            <a:off x="0" y="603504"/>
            <a:ext cx="12191695" cy="18288"/>
          </a:xfrm>
          <a:prstGeom prst="rect">
            <a:avLst/>
          </a:prstGeom>
          <a:solidFill>
            <a:srgbClr val="14202B"/>
          </a:solidFill>
          <a:ln w="12700">
            <a:solidFill>
              <a:srgbClr val="14202B"/>
            </a:solidFill>
            <a:prstDash val="solid"/>
          </a:ln>
        </p:spPr>
      </p:sp>
      <p:sp>
        <p:nvSpPr>
          <p:cNvPr id="7" name="Shape 5"/>
          <p:cNvSpPr/>
          <p:nvPr/>
        </p:nvSpPr>
        <p:spPr>
          <a:xfrm>
            <a:off x="5385816" y="621792"/>
            <a:ext cx="18288" cy="6035040"/>
          </a:xfrm>
          <a:prstGeom prst="rect">
            <a:avLst/>
          </a:prstGeom>
          <a:solidFill>
            <a:srgbClr val="14202B"/>
          </a:solidFill>
          <a:ln w="12700">
            <a:solidFill>
              <a:srgbClr val="14202B"/>
            </a:solidFill>
            <a:prstDash val="solid"/>
          </a:ln>
        </p:spPr>
      </p:sp>
      <p:sp>
        <p:nvSpPr>
          <p:cNvPr id="8" name="Text 6"/>
          <p:cNvSpPr txBox="1"/>
          <p:nvPr/>
        </p:nvSpPr>
        <p:spPr>
          <a:xfrm>
            <a:off x="420624" y="804672"/>
            <a:ext cx="49377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GRUPPEN · FEM ELEVER I ÅK 5 · VECKA 2, FÖRSTA PASSET</a:t>
            </a:r>
            <a:endParaRPr lang="en-US" sz="1200" dirty="0"/>
          </a:p>
        </p:txBody>
      </p:sp>
      <p:sp>
        <p:nvSpPr>
          <p:cNvPr id="9" name="Shape 7"/>
          <p:cNvSpPr/>
          <p:nvPr/>
        </p:nvSpPr>
        <p:spPr>
          <a:xfrm>
            <a:off x="420624" y="1097280"/>
            <a:ext cx="4818888" cy="3639312"/>
          </a:xfrm>
          <a:prstGeom prst="rect">
            <a:avLst/>
          </a:prstGeom>
          <a:solidFill>
            <a:srgbClr val="F8FAFC"/>
          </a:solidFill>
          <a:ln w="9525">
            <a:solidFill>
              <a:srgbClr val="E1E6EB"/>
            </a:solidFill>
            <a:prstDash val="solid"/>
          </a:ln>
        </p:spPr>
      </p:sp>
      <p:sp>
        <p:nvSpPr>
          <p:cNvPr id="10" name="Text 8"/>
          <p:cNvSpPr txBox="1"/>
          <p:nvPr/>
        </p:nvSpPr>
        <p:spPr>
          <a:xfrm>
            <a:off x="557784" y="1188720"/>
            <a:ext cx="4544568" cy="3493008"/>
          </a:xfrm>
          <a:prstGeom prst="rect">
            <a:avLst/>
          </a:prstGeom>
          <a:noFill/>
          <a:ln/>
        </p:spPr>
        <p:txBody>
          <a:bodyPr wrap="square" lIns="0" tIns="0" rIns="0" bIns="0" rtlCol="0" anchor="t"/>
          <a:lstStyle/>
          <a:p>
            <a:pPr algn="l" indent="0" marL="0">
              <a:spcAft>
                <a:spcPts val="500"/>
              </a:spcAft>
              <a:buNone/>
            </a:pPr>
            <a:r>
              <a:rPr lang="en-US" sz="1150" b="1" dirty="0">
                <a:solidFill>
                  <a:srgbClr val="14202B"/>
                </a:solidFill>
                <a:latin typeface="Calibri" pitchFamily="34" charset="0"/>
                <a:ea typeface="Calibri" pitchFamily="34" charset="-122"/>
                <a:cs typeface="Calibri" pitchFamily="34" charset="-120"/>
              </a:rPr>
              <a:t>Skrapet på dörren</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Förra veckan gissade Aron och Ebba utan ledtråd, så läraren visar Det står extra noga. Veckans samtalsdrag är att ta med det man har varit med om.</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Starten är en mening om gungorna. Liv säger till Aron: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”Jag tror att någon nyss har sprungit därifrån, för gungorna gungar.”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Läraren stannar vid den blå fläcken och tänker högt.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”Det står sågspån, och det står en blå fläck. Jag vet att det finns sågspån och färg där man bygger och målar. Alltså tror jag att han har varit där.”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I rundan säger Mustafa att pappa vet något, för han ler. Vid fråga 3 säger Ebba att katten var hungrig. Liv tänker annorlunda, för hennes katt blev instängd en gång, och hon tror att Pricken var i grannens garage. Mustafa bygger vidare med att grannen kom hem i går.</a:t>
            </a:r>
            <a:endParaRPr lang="en-US" sz="1150" dirty="0"/>
          </a:p>
          <a:p>
            <a:pPr algn="l" indent="0" marL="0">
              <a:spcAft>
                <a:spcPts val="500"/>
              </a:spcAft>
              <a:buNone/>
            </a:pPr>
            <a:r>
              <a:rPr lang="en-US" sz="1150" dirty="0">
                <a:solidFill>
                  <a:srgbClr val="14202B"/>
                </a:solidFill>
                <a:latin typeface="Calibri" pitchFamily="34" charset="0"/>
                <a:ea typeface="Calibri" pitchFamily="34" charset="-122"/>
                <a:cs typeface="Calibri" pitchFamily="34" charset="-120"/>
              </a:rPr>
              <a:t>I Avsluta säger Aron: </a:t>
            </a:r>
            <a:pPr algn="l" indent="0" marL="0">
              <a:spcAft>
                <a:spcPts val="500"/>
              </a:spcAft>
              <a:buNone/>
            </a:pPr>
            <a:r>
              <a:rPr lang="en-US" sz="1150" i="1" dirty="0">
                <a:solidFill>
                  <a:srgbClr val="14202B"/>
                </a:solidFill>
                <a:latin typeface="Calibri" pitchFamily="34" charset="0"/>
                <a:ea typeface="Calibri" pitchFamily="34" charset="-122"/>
                <a:cs typeface="Calibri" pitchFamily="34" charset="-120"/>
              </a:rPr>
              <a:t>”Han var i garaget, för sågspånet och färgen. Liv fick mig att tänka på garaget.”</a:t>
            </a:r>
            <a:endParaRPr lang="en-US" sz="1150" dirty="0"/>
          </a:p>
        </p:txBody>
      </p:sp>
      <p:sp>
        <p:nvSpPr>
          <p:cNvPr id="11" name="Shape 9"/>
          <p:cNvSpPr/>
          <p:nvPr/>
        </p:nvSpPr>
        <p:spPr>
          <a:xfrm>
            <a:off x="420624" y="4873752"/>
            <a:ext cx="4818888" cy="914400"/>
          </a:xfrm>
          <a:prstGeom prst="rect">
            <a:avLst/>
          </a:prstGeom>
          <a:solidFill>
            <a:srgbClr val="FBF3E4"/>
          </a:solidFill>
          <a:ln w="12700">
            <a:solidFill>
              <a:srgbClr val="FBF3E4"/>
            </a:solidFill>
            <a:prstDash val="solid"/>
          </a:ln>
        </p:spPr>
      </p:sp>
      <p:sp>
        <p:nvSpPr>
          <p:cNvPr id="12" name="Shape 10"/>
          <p:cNvSpPr/>
          <p:nvPr/>
        </p:nvSpPr>
        <p:spPr>
          <a:xfrm>
            <a:off x="420624" y="4873752"/>
            <a:ext cx="36576" cy="914400"/>
          </a:xfrm>
          <a:prstGeom prst="rect">
            <a:avLst/>
          </a:prstGeom>
          <a:solidFill>
            <a:srgbClr val="8A5A1E"/>
          </a:solidFill>
          <a:ln w="12700">
            <a:solidFill>
              <a:srgbClr val="8A5A1E"/>
            </a:solidFill>
            <a:prstDash val="solid"/>
          </a:ln>
        </p:spPr>
      </p:sp>
      <p:sp>
        <p:nvSpPr>
          <p:cNvPr id="13" name="Text 11"/>
          <p:cNvSpPr txBox="1"/>
          <p:nvPr/>
        </p:nvSpPr>
        <p:spPr>
          <a:xfrm>
            <a:off x="612648" y="4983480"/>
            <a:ext cx="4453128" cy="69494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DET JAG FÖRBERETT  </a:t>
            </a:r>
            <a:pPr algn="l" indent="0" marL="0">
              <a:buNone/>
            </a:pPr>
            <a:r>
              <a:rPr lang="en-US" sz="1200" dirty="0">
                <a:solidFill>
                  <a:srgbClr val="14202B"/>
                </a:solidFill>
                <a:latin typeface="Calibri" pitchFamily="34" charset="0"/>
                <a:ea typeface="Calibri" pitchFamily="34" charset="-122"/>
                <a:cs typeface="Calibri" pitchFamily="34" charset="-120"/>
              </a:rPr>
              <a:t>Valt tankesteget Det står och samtalsdraget, bestämt stoppet vid den blå fläcken, övat på att tänka högt och bestämt paren.</a:t>
            </a:r>
            <a:endParaRPr lang="en-US" sz="1200" dirty="0"/>
          </a:p>
        </p:txBody>
      </p:sp>
      <p:sp>
        <p:nvSpPr>
          <p:cNvPr id="14" name="Shape 12"/>
          <p:cNvSpPr/>
          <p:nvPr/>
        </p:nvSpPr>
        <p:spPr>
          <a:xfrm>
            <a:off x="420624" y="5925312"/>
            <a:ext cx="4818888" cy="731520"/>
          </a:xfrm>
          <a:prstGeom prst="rect">
            <a:avLst/>
          </a:prstGeom>
          <a:solidFill>
            <a:srgbClr val="FBF3E4"/>
          </a:solidFill>
          <a:ln w="12700">
            <a:solidFill>
              <a:srgbClr val="FBF3E4"/>
            </a:solidFill>
            <a:prstDash val="solid"/>
          </a:ln>
        </p:spPr>
      </p:sp>
      <p:sp>
        <p:nvSpPr>
          <p:cNvPr id="15" name="Shape 13"/>
          <p:cNvSpPr/>
          <p:nvPr/>
        </p:nvSpPr>
        <p:spPr>
          <a:xfrm>
            <a:off x="420624" y="5925312"/>
            <a:ext cx="36576" cy="731520"/>
          </a:xfrm>
          <a:prstGeom prst="rect">
            <a:avLst/>
          </a:prstGeom>
          <a:solidFill>
            <a:srgbClr val="8A5A1E"/>
          </a:solidFill>
          <a:ln w="12700">
            <a:solidFill>
              <a:srgbClr val="8A5A1E"/>
            </a:solidFill>
            <a:prstDash val="solid"/>
          </a:ln>
        </p:spPr>
      </p:sp>
      <p:sp>
        <p:nvSpPr>
          <p:cNvPr id="16" name="Text 14"/>
          <p:cNvSpPr txBox="1"/>
          <p:nvPr/>
        </p:nvSpPr>
        <p:spPr>
          <a:xfrm>
            <a:off x="612648" y="6035040"/>
            <a:ext cx="4453128" cy="512064"/>
          </a:xfrm>
          <a:prstGeom prst="rect">
            <a:avLst/>
          </a:prstGeom>
          <a:noFill/>
          <a:ln/>
        </p:spPr>
        <p:txBody>
          <a:bodyPr wrap="square" lIns="0" tIns="0" rIns="0" bIns="0" rtlCol="0" anchor="ctr"/>
          <a:lstStyle/>
          <a:p>
            <a:pPr algn="l" indent="0" marL="0">
              <a:buNone/>
            </a:pPr>
            <a:r>
              <a:rPr lang="en-US" sz="1100" dirty="0">
                <a:solidFill>
                  <a:srgbClr val="8A5A1E"/>
                </a:solidFill>
                <a:latin typeface="Consolas" pitchFamily="34" charset="0"/>
                <a:ea typeface="Consolas" pitchFamily="34" charset="-122"/>
                <a:cs typeface="Consolas" pitchFamily="34" charset="-120"/>
              </a:rPr>
              <a:t>KLAR TIDIGT  </a:t>
            </a:r>
            <a:pPr algn="l" indent="0" marL="0">
              <a:buNone/>
            </a:pPr>
            <a:r>
              <a:rPr lang="en-US" sz="1200" dirty="0">
                <a:solidFill>
                  <a:srgbClr val="14202B"/>
                </a:solidFill>
                <a:latin typeface="Calibri" pitchFamily="34" charset="0"/>
                <a:ea typeface="Calibri" pitchFamily="34" charset="-122"/>
                <a:cs typeface="Calibri" pitchFamily="34" charset="-120"/>
              </a:rPr>
              <a:t>Leta efter en ledtråd som ingen har sagt, eller pröva ”Tänk om”.</a:t>
            </a:r>
            <a:endParaRPr lang="en-US" sz="1200" dirty="0"/>
          </a:p>
        </p:txBody>
      </p:sp>
      <p:sp>
        <p:nvSpPr>
          <p:cNvPr id="17" name="Text 15"/>
          <p:cNvSpPr txBox="1"/>
          <p:nvPr/>
        </p:nvSpPr>
        <p:spPr>
          <a:xfrm>
            <a:off x="5687568" y="804672"/>
            <a:ext cx="630936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30 MINUTER, DEL FÖR DEL</a:t>
            </a:r>
            <a:endParaRPr lang="en-US" sz="1200" dirty="0"/>
          </a:p>
        </p:txBody>
      </p:sp>
      <p:sp>
        <p:nvSpPr>
          <p:cNvPr id="18" name="Shape 16"/>
          <p:cNvSpPr/>
          <p:nvPr/>
        </p:nvSpPr>
        <p:spPr>
          <a:xfrm>
            <a:off x="5687568" y="1097280"/>
            <a:ext cx="6089904" cy="320040"/>
          </a:xfrm>
          <a:prstGeom prst="rect">
            <a:avLst/>
          </a:prstGeom>
          <a:solidFill>
            <a:srgbClr val="14202B"/>
          </a:solidFill>
          <a:ln w="12700">
            <a:solidFill>
              <a:srgbClr val="14202B"/>
            </a:solidFill>
            <a:prstDash val="solid"/>
          </a:ln>
        </p:spPr>
      </p:sp>
      <p:sp>
        <p:nvSpPr>
          <p:cNvPr id="19" name="Text 17"/>
          <p:cNvSpPr txBox="1"/>
          <p:nvPr/>
        </p:nvSpPr>
        <p:spPr>
          <a:xfrm>
            <a:off x="5824728" y="1161288"/>
            <a:ext cx="114300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TID</a:t>
            </a:r>
            <a:endParaRPr lang="en-US" sz="1200" dirty="0"/>
          </a:p>
        </p:txBody>
      </p:sp>
      <p:sp>
        <p:nvSpPr>
          <p:cNvPr id="20" name="Shape 18"/>
          <p:cNvSpPr/>
          <p:nvPr/>
        </p:nvSpPr>
        <p:spPr>
          <a:xfrm>
            <a:off x="7013448" y="1097280"/>
            <a:ext cx="9144" cy="320040"/>
          </a:xfrm>
          <a:prstGeom prst="rect">
            <a:avLst/>
          </a:prstGeom>
          <a:solidFill>
            <a:srgbClr val="4A5361"/>
          </a:solidFill>
          <a:ln w="12700">
            <a:solidFill>
              <a:srgbClr val="4A5361"/>
            </a:solidFill>
            <a:prstDash val="solid"/>
          </a:ln>
        </p:spPr>
      </p:sp>
      <p:sp>
        <p:nvSpPr>
          <p:cNvPr id="21" name="Text 19"/>
          <p:cNvSpPr txBox="1"/>
          <p:nvPr/>
        </p:nvSpPr>
        <p:spPr>
          <a:xfrm>
            <a:off x="7159752" y="1161288"/>
            <a:ext cx="4489704"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VAD HÄNDER</a:t>
            </a:r>
            <a:endParaRPr lang="en-US" sz="1200" dirty="0"/>
          </a:p>
        </p:txBody>
      </p:sp>
      <p:sp>
        <p:nvSpPr>
          <p:cNvPr id="22" name="Shape 20"/>
          <p:cNvSpPr/>
          <p:nvPr/>
        </p:nvSpPr>
        <p:spPr>
          <a:xfrm>
            <a:off x="5687568" y="1417320"/>
            <a:ext cx="1325880" cy="847118"/>
          </a:xfrm>
          <a:prstGeom prst="rect">
            <a:avLst/>
          </a:prstGeom>
          <a:solidFill>
            <a:srgbClr val="F3F6FA"/>
          </a:solidFill>
          <a:ln w="12700">
            <a:solidFill>
              <a:srgbClr val="F3F6FA"/>
            </a:solidFill>
            <a:prstDash val="solid"/>
          </a:ln>
        </p:spPr>
      </p:sp>
      <p:sp>
        <p:nvSpPr>
          <p:cNvPr id="23" name="Shape 21"/>
          <p:cNvSpPr/>
          <p:nvPr/>
        </p:nvSpPr>
        <p:spPr>
          <a:xfrm>
            <a:off x="7013448" y="1417320"/>
            <a:ext cx="9144" cy="847118"/>
          </a:xfrm>
          <a:prstGeom prst="rect">
            <a:avLst/>
          </a:prstGeom>
          <a:solidFill>
            <a:srgbClr val="E1E6EB"/>
          </a:solidFill>
          <a:ln w="12700">
            <a:solidFill>
              <a:srgbClr val="E1E6EB"/>
            </a:solidFill>
            <a:prstDash val="solid"/>
          </a:ln>
        </p:spPr>
      </p:sp>
      <p:sp>
        <p:nvSpPr>
          <p:cNvPr id="24" name="Text 22"/>
          <p:cNvSpPr txBox="1"/>
          <p:nvPr/>
        </p:nvSpPr>
        <p:spPr>
          <a:xfrm>
            <a:off x="5824728" y="150876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Före</a:t>
            </a:r>
            <a:endParaRPr lang="en-US" sz="1150" dirty="0"/>
          </a:p>
        </p:txBody>
      </p:sp>
      <p:sp>
        <p:nvSpPr>
          <p:cNvPr id="25" name="Text 23"/>
          <p:cNvSpPr txBox="1"/>
          <p:nvPr/>
        </p:nvSpPr>
        <p:spPr>
          <a:xfrm>
            <a:off x="7159752" y="1508760"/>
            <a:ext cx="4489704" cy="709958"/>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Förberedelse</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Välj tankesteg och samtalsdrag ur Veckans cykel, bestäm text, stopp och par och öva på att tänka högt. Kopiera texten och skriv startmeningen.</a:t>
            </a:r>
            <a:endParaRPr lang="en-US" sz="1275" dirty="0"/>
          </a:p>
        </p:txBody>
      </p:sp>
      <p:sp>
        <p:nvSpPr>
          <p:cNvPr id="26" name="Shape 24"/>
          <p:cNvSpPr/>
          <p:nvPr/>
        </p:nvSpPr>
        <p:spPr>
          <a:xfrm>
            <a:off x="5687568" y="2264438"/>
            <a:ext cx="1325880" cy="847118"/>
          </a:xfrm>
          <a:prstGeom prst="rect">
            <a:avLst/>
          </a:prstGeom>
          <a:solidFill>
            <a:srgbClr val="F3F6FA"/>
          </a:solidFill>
          <a:ln w="12700">
            <a:solidFill>
              <a:srgbClr val="F3F6FA"/>
            </a:solidFill>
            <a:prstDash val="solid"/>
          </a:ln>
        </p:spPr>
      </p:sp>
      <p:sp>
        <p:nvSpPr>
          <p:cNvPr id="27" name="Shape 25"/>
          <p:cNvSpPr/>
          <p:nvPr/>
        </p:nvSpPr>
        <p:spPr>
          <a:xfrm>
            <a:off x="5687568" y="2264438"/>
            <a:ext cx="6089904" cy="9144"/>
          </a:xfrm>
          <a:prstGeom prst="rect">
            <a:avLst/>
          </a:prstGeom>
          <a:solidFill>
            <a:srgbClr val="E1E6EB"/>
          </a:solidFill>
          <a:ln w="12700">
            <a:solidFill>
              <a:srgbClr val="E1E6EB"/>
            </a:solidFill>
            <a:prstDash val="solid"/>
          </a:ln>
        </p:spPr>
      </p:sp>
      <p:sp>
        <p:nvSpPr>
          <p:cNvPr id="28" name="Shape 26"/>
          <p:cNvSpPr/>
          <p:nvPr/>
        </p:nvSpPr>
        <p:spPr>
          <a:xfrm>
            <a:off x="7013448" y="2264438"/>
            <a:ext cx="9144" cy="847118"/>
          </a:xfrm>
          <a:prstGeom prst="rect">
            <a:avLst/>
          </a:prstGeom>
          <a:solidFill>
            <a:srgbClr val="E1E6EB"/>
          </a:solidFill>
          <a:ln w="12700">
            <a:solidFill>
              <a:srgbClr val="E1E6EB"/>
            </a:solidFill>
            <a:prstDash val="solid"/>
          </a:ln>
        </p:spPr>
      </p:sp>
      <p:sp>
        <p:nvSpPr>
          <p:cNvPr id="29" name="Text 27"/>
          <p:cNvSpPr txBox="1"/>
          <p:nvPr/>
        </p:nvSpPr>
        <p:spPr>
          <a:xfrm>
            <a:off x="5824728" y="2355878"/>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0–3</a:t>
            </a:r>
            <a:endParaRPr lang="en-US" sz="1150" dirty="0"/>
          </a:p>
        </p:txBody>
      </p:sp>
      <p:sp>
        <p:nvSpPr>
          <p:cNvPr id="30" name="Text 28"/>
          <p:cNvSpPr txBox="1"/>
          <p:nvPr/>
        </p:nvSpPr>
        <p:spPr>
          <a:xfrm>
            <a:off x="7159752" y="2355878"/>
            <a:ext cx="4489704" cy="709958"/>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1 · Starten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Skriv meningen på tavlan. Gruppen säger vad som står och vad de vet, och sedan säger alla ”Jag tror att” till en kamrat.</a:t>
            </a:r>
            <a:endParaRPr lang="en-US" sz="1275" dirty="0"/>
          </a:p>
        </p:txBody>
      </p:sp>
      <p:sp>
        <p:nvSpPr>
          <p:cNvPr id="31" name="Shape 29"/>
          <p:cNvSpPr/>
          <p:nvPr/>
        </p:nvSpPr>
        <p:spPr>
          <a:xfrm>
            <a:off x="5687568" y="3111556"/>
            <a:ext cx="1325880" cy="690315"/>
          </a:xfrm>
          <a:prstGeom prst="rect">
            <a:avLst/>
          </a:prstGeom>
          <a:solidFill>
            <a:srgbClr val="F3F6FA"/>
          </a:solidFill>
          <a:ln w="12700">
            <a:solidFill>
              <a:srgbClr val="F3F6FA"/>
            </a:solidFill>
            <a:prstDash val="solid"/>
          </a:ln>
        </p:spPr>
      </p:sp>
      <p:sp>
        <p:nvSpPr>
          <p:cNvPr id="32" name="Shape 30"/>
          <p:cNvSpPr/>
          <p:nvPr/>
        </p:nvSpPr>
        <p:spPr>
          <a:xfrm>
            <a:off x="5687568" y="3111556"/>
            <a:ext cx="6089904" cy="9144"/>
          </a:xfrm>
          <a:prstGeom prst="rect">
            <a:avLst/>
          </a:prstGeom>
          <a:solidFill>
            <a:srgbClr val="E1E6EB"/>
          </a:solidFill>
          <a:ln w="12700">
            <a:solidFill>
              <a:srgbClr val="E1E6EB"/>
            </a:solidFill>
            <a:prstDash val="solid"/>
          </a:ln>
        </p:spPr>
      </p:sp>
      <p:sp>
        <p:nvSpPr>
          <p:cNvPr id="33" name="Shape 31"/>
          <p:cNvSpPr/>
          <p:nvPr/>
        </p:nvSpPr>
        <p:spPr>
          <a:xfrm>
            <a:off x="7013448" y="3111556"/>
            <a:ext cx="9144" cy="690315"/>
          </a:xfrm>
          <a:prstGeom prst="rect">
            <a:avLst/>
          </a:prstGeom>
          <a:solidFill>
            <a:srgbClr val="E1E6EB"/>
          </a:solidFill>
          <a:ln w="12700">
            <a:solidFill>
              <a:srgbClr val="E1E6EB"/>
            </a:solidFill>
            <a:prstDash val="solid"/>
          </a:ln>
        </p:spPr>
      </p:sp>
      <p:sp>
        <p:nvSpPr>
          <p:cNvPr id="34" name="Text 32"/>
          <p:cNvSpPr txBox="1"/>
          <p:nvPr/>
        </p:nvSpPr>
        <p:spPr>
          <a:xfrm>
            <a:off x="5824728" y="3202996"/>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3–5</a:t>
            </a:r>
            <a:endParaRPr lang="en-US" sz="1150" dirty="0"/>
          </a:p>
        </p:txBody>
      </p:sp>
      <p:sp>
        <p:nvSpPr>
          <p:cNvPr id="35" name="Text 33"/>
          <p:cNvSpPr txBox="1"/>
          <p:nvPr/>
        </p:nvSpPr>
        <p:spPr>
          <a:xfrm>
            <a:off x="7159752" y="3202996"/>
            <a:ext cx="4489704" cy="553155"/>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2 · Möt texten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Säg titeln, ställ frågan Före läsningen och säg veckans tankesteg och samtalsdrag.</a:t>
            </a:r>
            <a:endParaRPr lang="en-US" sz="1275" dirty="0"/>
          </a:p>
        </p:txBody>
      </p:sp>
      <p:sp>
        <p:nvSpPr>
          <p:cNvPr id="36" name="Shape 34"/>
          <p:cNvSpPr/>
          <p:nvPr/>
        </p:nvSpPr>
        <p:spPr>
          <a:xfrm>
            <a:off x="5687568" y="3801871"/>
            <a:ext cx="1325880" cy="847118"/>
          </a:xfrm>
          <a:prstGeom prst="rect">
            <a:avLst/>
          </a:prstGeom>
          <a:solidFill>
            <a:srgbClr val="F3F6FA"/>
          </a:solidFill>
          <a:ln w="12700">
            <a:solidFill>
              <a:srgbClr val="F3F6FA"/>
            </a:solidFill>
            <a:prstDash val="solid"/>
          </a:ln>
        </p:spPr>
      </p:sp>
      <p:sp>
        <p:nvSpPr>
          <p:cNvPr id="37" name="Shape 35"/>
          <p:cNvSpPr/>
          <p:nvPr/>
        </p:nvSpPr>
        <p:spPr>
          <a:xfrm>
            <a:off x="5687568" y="3801871"/>
            <a:ext cx="6089904" cy="9144"/>
          </a:xfrm>
          <a:prstGeom prst="rect">
            <a:avLst/>
          </a:prstGeom>
          <a:solidFill>
            <a:srgbClr val="E1E6EB"/>
          </a:solidFill>
          <a:ln w="12700">
            <a:solidFill>
              <a:srgbClr val="E1E6EB"/>
            </a:solidFill>
            <a:prstDash val="solid"/>
          </a:ln>
        </p:spPr>
      </p:sp>
      <p:sp>
        <p:nvSpPr>
          <p:cNvPr id="38" name="Shape 36"/>
          <p:cNvSpPr/>
          <p:nvPr/>
        </p:nvSpPr>
        <p:spPr>
          <a:xfrm>
            <a:off x="7013448" y="3801871"/>
            <a:ext cx="9144" cy="847118"/>
          </a:xfrm>
          <a:prstGeom prst="rect">
            <a:avLst/>
          </a:prstGeom>
          <a:solidFill>
            <a:srgbClr val="E1E6EB"/>
          </a:solidFill>
          <a:ln w="12700">
            <a:solidFill>
              <a:srgbClr val="E1E6EB"/>
            </a:solidFill>
            <a:prstDash val="solid"/>
          </a:ln>
        </p:spPr>
      </p:sp>
      <p:sp>
        <p:nvSpPr>
          <p:cNvPr id="39" name="Text 37"/>
          <p:cNvSpPr txBox="1"/>
          <p:nvPr/>
        </p:nvSpPr>
        <p:spPr>
          <a:xfrm>
            <a:off x="5824728" y="3893311"/>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5–13</a:t>
            </a:r>
            <a:endParaRPr lang="en-US" sz="1150" dirty="0"/>
          </a:p>
        </p:txBody>
      </p:sp>
      <p:sp>
        <p:nvSpPr>
          <p:cNvPr id="40" name="Text 38"/>
          <p:cNvSpPr txBox="1"/>
          <p:nvPr/>
        </p:nvSpPr>
        <p:spPr>
          <a:xfrm>
            <a:off x="7159752" y="3893311"/>
            <a:ext cx="4489704" cy="709958"/>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3 · Läs och tänk</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I pass 1 tänker du högt och sätter ett frågetecken, i pass 2 samtalar paren vid stoppet och i pass 3 läser eleverna själva eller i par. ”Vänta, här står inte allt.”</a:t>
            </a:r>
            <a:endParaRPr lang="en-US" sz="1275" dirty="0"/>
          </a:p>
        </p:txBody>
      </p:sp>
      <p:sp>
        <p:nvSpPr>
          <p:cNvPr id="41" name="Shape 39"/>
          <p:cNvSpPr/>
          <p:nvPr/>
        </p:nvSpPr>
        <p:spPr>
          <a:xfrm>
            <a:off x="5687568" y="4648990"/>
            <a:ext cx="1325880" cy="1003921"/>
          </a:xfrm>
          <a:prstGeom prst="rect">
            <a:avLst/>
          </a:prstGeom>
          <a:solidFill>
            <a:srgbClr val="F3F6FA"/>
          </a:solidFill>
          <a:ln w="12700">
            <a:solidFill>
              <a:srgbClr val="F3F6FA"/>
            </a:solidFill>
            <a:prstDash val="solid"/>
          </a:ln>
        </p:spPr>
      </p:sp>
      <p:sp>
        <p:nvSpPr>
          <p:cNvPr id="42" name="Shape 40"/>
          <p:cNvSpPr/>
          <p:nvPr/>
        </p:nvSpPr>
        <p:spPr>
          <a:xfrm>
            <a:off x="5687568" y="4648990"/>
            <a:ext cx="6089904" cy="9144"/>
          </a:xfrm>
          <a:prstGeom prst="rect">
            <a:avLst/>
          </a:prstGeom>
          <a:solidFill>
            <a:srgbClr val="E1E6EB"/>
          </a:solidFill>
          <a:ln w="12700">
            <a:solidFill>
              <a:srgbClr val="E1E6EB"/>
            </a:solidFill>
            <a:prstDash val="solid"/>
          </a:ln>
        </p:spPr>
      </p:sp>
      <p:sp>
        <p:nvSpPr>
          <p:cNvPr id="43" name="Shape 41"/>
          <p:cNvSpPr/>
          <p:nvPr/>
        </p:nvSpPr>
        <p:spPr>
          <a:xfrm>
            <a:off x="7013448" y="4648990"/>
            <a:ext cx="9144" cy="1003921"/>
          </a:xfrm>
          <a:prstGeom prst="rect">
            <a:avLst/>
          </a:prstGeom>
          <a:solidFill>
            <a:srgbClr val="E1E6EB"/>
          </a:solidFill>
          <a:ln w="12700">
            <a:solidFill>
              <a:srgbClr val="E1E6EB"/>
            </a:solidFill>
            <a:prstDash val="solid"/>
          </a:ln>
        </p:spPr>
      </p:sp>
      <p:sp>
        <p:nvSpPr>
          <p:cNvPr id="44" name="Text 42"/>
          <p:cNvSpPr txBox="1"/>
          <p:nvPr/>
        </p:nvSpPr>
        <p:spPr>
          <a:xfrm>
            <a:off x="5824728" y="4740430"/>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13–26</a:t>
            </a:r>
            <a:endParaRPr lang="en-US" sz="1150" dirty="0"/>
          </a:p>
        </p:txBody>
      </p:sp>
      <p:sp>
        <p:nvSpPr>
          <p:cNvPr id="45" name="Text 43"/>
          <p:cNvSpPr txBox="1"/>
          <p:nvPr/>
        </p:nvSpPr>
        <p:spPr>
          <a:xfrm>
            <a:off x="7159752" y="4740430"/>
            <a:ext cx="4489704" cy="866761"/>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4 · Samtala om texten</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Ta en runda och sedan mellan raderna-frågorna av veckans slag, till exempel Känsla eller Vem. Ställ sist en öppen fråga, och ta resten när tiden räcker. ”Hur vet du det?” · ”Vem tänker annorlunda?”</a:t>
            </a:r>
            <a:endParaRPr lang="en-US" sz="1275" dirty="0"/>
          </a:p>
        </p:txBody>
      </p:sp>
      <p:sp>
        <p:nvSpPr>
          <p:cNvPr id="46" name="Shape 44"/>
          <p:cNvSpPr/>
          <p:nvPr/>
        </p:nvSpPr>
        <p:spPr>
          <a:xfrm>
            <a:off x="5687568" y="5652911"/>
            <a:ext cx="1325880" cy="1003921"/>
          </a:xfrm>
          <a:prstGeom prst="rect">
            <a:avLst/>
          </a:prstGeom>
          <a:solidFill>
            <a:srgbClr val="F3F6FA"/>
          </a:solidFill>
          <a:ln w="12700">
            <a:solidFill>
              <a:srgbClr val="F3F6FA"/>
            </a:solidFill>
            <a:prstDash val="solid"/>
          </a:ln>
        </p:spPr>
      </p:sp>
      <p:sp>
        <p:nvSpPr>
          <p:cNvPr id="47" name="Shape 45"/>
          <p:cNvSpPr/>
          <p:nvPr/>
        </p:nvSpPr>
        <p:spPr>
          <a:xfrm>
            <a:off x="5687568" y="5652911"/>
            <a:ext cx="6089904" cy="9144"/>
          </a:xfrm>
          <a:prstGeom prst="rect">
            <a:avLst/>
          </a:prstGeom>
          <a:solidFill>
            <a:srgbClr val="E1E6EB"/>
          </a:solidFill>
          <a:ln w="12700">
            <a:solidFill>
              <a:srgbClr val="E1E6EB"/>
            </a:solidFill>
            <a:prstDash val="solid"/>
          </a:ln>
        </p:spPr>
      </p:sp>
      <p:sp>
        <p:nvSpPr>
          <p:cNvPr id="48" name="Shape 46"/>
          <p:cNvSpPr/>
          <p:nvPr/>
        </p:nvSpPr>
        <p:spPr>
          <a:xfrm>
            <a:off x="7013448" y="5652911"/>
            <a:ext cx="9144" cy="1003921"/>
          </a:xfrm>
          <a:prstGeom prst="rect">
            <a:avLst/>
          </a:prstGeom>
          <a:solidFill>
            <a:srgbClr val="E1E6EB"/>
          </a:solidFill>
          <a:ln w="12700">
            <a:solidFill>
              <a:srgbClr val="E1E6EB"/>
            </a:solidFill>
            <a:prstDash val="solid"/>
          </a:ln>
        </p:spPr>
      </p:sp>
      <p:sp>
        <p:nvSpPr>
          <p:cNvPr id="49" name="Text 47"/>
          <p:cNvSpPr txBox="1"/>
          <p:nvPr/>
        </p:nvSpPr>
        <p:spPr>
          <a:xfrm>
            <a:off x="5824728" y="5744351"/>
            <a:ext cx="1097280" cy="246888"/>
          </a:xfrm>
          <a:prstGeom prst="rect">
            <a:avLst/>
          </a:prstGeom>
          <a:noFill/>
          <a:ln/>
        </p:spPr>
        <p:txBody>
          <a:bodyPr wrap="square" lIns="0" tIns="0" rIns="0" bIns="0" rtlCol="0" anchor="t"/>
          <a:lstStyle/>
          <a:p>
            <a:pPr algn="l" indent="0" marL="0">
              <a:buNone/>
            </a:pPr>
            <a:r>
              <a:rPr lang="en-US" sz="1150" b="1" dirty="0">
                <a:solidFill>
                  <a:srgbClr val="14202B"/>
                </a:solidFill>
                <a:latin typeface="Calibri" pitchFamily="34" charset="0"/>
                <a:ea typeface="Calibri" pitchFamily="34" charset="-122"/>
                <a:cs typeface="Calibri" pitchFamily="34" charset="-120"/>
              </a:rPr>
              <a:t>26–30</a:t>
            </a:r>
            <a:endParaRPr lang="en-US" sz="1150" dirty="0"/>
          </a:p>
        </p:txBody>
      </p:sp>
      <p:sp>
        <p:nvSpPr>
          <p:cNvPr id="50" name="Text 48"/>
          <p:cNvSpPr txBox="1"/>
          <p:nvPr/>
        </p:nvSpPr>
        <p:spPr>
          <a:xfrm>
            <a:off x="7159752" y="5744351"/>
            <a:ext cx="4489704" cy="866761"/>
          </a:xfrm>
          <a:prstGeom prst="rect">
            <a:avLst/>
          </a:prstGeom>
          <a:noFill/>
          <a:ln/>
        </p:spPr>
        <p:txBody>
          <a:bodyPr wrap="square" lIns="0" tIns="0" rIns="0" bIns="0" rtlCol="0" anchor="t"/>
          <a:lstStyle/>
          <a:p>
            <a:pPr algn="l" indent="0" marL="0">
              <a:spcAft>
                <a:spcPts val="300"/>
              </a:spcAft>
              <a:buNone/>
            </a:pPr>
            <a:r>
              <a:rPr lang="en-US" sz="1150" b="1" dirty="0">
                <a:solidFill>
                  <a:srgbClr val="14202B"/>
                </a:solidFill>
                <a:latin typeface="Calibri" pitchFamily="34" charset="0"/>
                <a:ea typeface="Calibri" pitchFamily="34" charset="-122"/>
                <a:cs typeface="Calibri" pitchFamily="34" charset="-120"/>
              </a:rPr>
              <a:t>5 · Avsluta</a:t>
            </a:r>
            <a:endParaRPr lang="en-US" sz="1275" dirty="0"/>
          </a:p>
          <a:p>
            <a:pPr algn="l" indent="0" marL="0">
              <a:spcAft>
                <a:spcPts val="300"/>
              </a:spcAft>
              <a:buNone/>
            </a:pPr>
            <a:r>
              <a:rPr lang="en-US" sz="1150" dirty="0">
                <a:solidFill>
                  <a:srgbClr val="14202B"/>
                </a:solidFill>
                <a:latin typeface="Calibri" pitchFamily="34" charset="0"/>
                <a:ea typeface="Calibri" pitchFamily="34" charset="-122"/>
                <a:cs typeface="Calibri" pitchFamily="34" charset="-120"/>
              </a:rPr>
              <a:t>Var och en säger en slutsats, en ledtråd och vad kamraten sa, i par när ni är fler än fyra. Efteråt skriver du på passets rad i Veckans cykel, och efter pass 3 vad du visar nästa vecka.</a:t>
            </a:r>
            <a:endParaRPr lang="en-US" sz="1275" dirty="0"/>
          </a:p>
        </p:txBody>
      </p:sp>
      <p:sp>
        <p:nvSpPr>
          <p:cNvPr id="51" name="Shape 49"/>
          <p:cNvSpPr/>
          <p:nvPr/>
        </p:nvSpPr>
        <p:spPr>
          <a:xfrm>
            <a:off x="5687568" y="1097280"/>
            <a:ext cx="6089904" cy="5559552"/>
          </a:xfrm>
          <a:prstGeom prst="rect">
            <a:avLst/>
          </a:prstGeom>
          <a:ln w="12700">
            <a:solidFill>
              <a:srgbClr val="14202B"/>
            </a:solidFill>
            <a:prstDash val="solid"/>
          </a:ln>
        </p:spPr>
      </p:sp>
      <p:sp>
        <p:nvSpPr>
          <p:cNvPr id="52" name="Text 50"/>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niclasfohlin.se/stodundervisning/textsamtal-i-grupp/lathund</a:t>
            </a:r>
            <a:endParaRPr lang="en-US" sz="7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Korten vid bordet</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MALLEN · 3/4</a:t>
            </a:r>
            <a:endParaRPr lang="en-US" sz="1275" dirty="0"/>
          </a:p>
        </p:txBody>
      </p:sp>
      <p:sp>
        <p:nvSpPr>
          <p:cNvPr id="6" name="Shape 4"/>
          <p:cNvSpPr/>
          <p:nvPr/>
        </p:nvSpPr>
        <p:spPr>
          <a:xfrm>
            <a:off x="0" y="603504"/>
            <a:ext cx="12191695" cy="402336"/>
          </a:xfrm>
          <a:prstGeom prst="rect">
            <a:avLst/>
          </a:prstGeom>
          <a:solidFill>
            <a:srgbClr val="F3F6FA"/>
          </a:solidFill>
          <a:ln w="12700">
            <a:solidFill>
              <a:srgbClr val="F3F6FA"/>
            </a:solidFill>
            <a:prstDash val="solid"/>
          </a:ln>
        </p:spPr>
      </p:sp>
      <p:sp>
        <p:nvSpPr>
          <p:cNvPr id="7" name="Shape 5"/>
          <p:cNvSpPr/>
          <p:nvPr/>
        </p:nvSpPr>
        <p:spPr>
          <a:xfrm>
            <a:off x="0" y="987552"/>
            <a:ext cx="12191695" cy="18288"/>
          </a:xfrm>
          <a:prstGeom prst="rect">
            <a:avLst/>
          </a:prstGeom>
          <a:solidFill>
            <a:srgbClr val="14202B"/>
          </a:solidFill>
          <a:ln w="12700">
            <a:solidFill>
              <a:srgbClr val="14202B"/>
            </a:solidFill>
            <a:prstDash val="solid"/>
          </a:ln>
        </p:spPr>
      </p:sp>
      <p:sp>
        <p:nvSpPr>
          <p:cNvPr id="8" name="Text 6"/>
          <p:cNvSpPr txBox="1"/>
          <p:nvPr/>
        </p:nvSpPr>
        <p:spPr>
          <a:xfrm>
            <a:off x="192024" y="694944"/>
            <a:ext cx="658368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LÄRARENS ÖVERSIKT · ELEVENS KORT STÅR STORT UNDER MATERIALET</a:t>
            </a:r>
            <a:endParaRPr lang="en-US" sz="1200" dirty="0"/>
          </a:p>
        </p:txBody>
      </p:sp>
      <p:sp>
        <p:nvSpPr>
          <p:cNvPr id="9" name="Text 7"/>
          <p:cNvSpPr txBox="1"/>
          <p:nvPr/>
        </p:nvSpPr>
        <p:spPr>
          <a:xfrm>
            <a:off x="6035040" y="694944"/>
            <a:ext cx="5943600" cy="228600"/>
          </a:xfrm>
          <a:prstGeom prst="rect">
            <a:avLst/>
          </a:prstGeom>
          <a:noFill/>
          <a:ln/>
        </p:spPr>
        <p:txBody>
          <a:bodyPr wrap="square" lIns="0" tIns="0" rIns="0" bIns="0" rtlCol="0" anchor="t"/>
          <a:lstStyle/>
          <a:p>
            <a:pPr algn="r" indent="0" marL="0">
              <a:buNone/>
            </a:pPr>
            <a:endParaRPr lang="en-US" sz="1200" dirty="0"/>
          </a:p>
        </p:txBody>
      </p:sp>
      <p:sp>
        <p:nvSpPr>
          <p:cNvPr id="10" name="Text 8"/>
          <p:cNvSpPr txBox="1"/>
          <p:nvPr/>
        </p:nvSpPr>
        <p:spPr>
          <a:xfrm>
            <a:off x="192024"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SÅ TÄNKER JAG MELLAN RADERNA</a:t>
            </a:r>
            <a:endParaRPr lang="en-US" sz="1200" dirty="0"/>
          </a:p>
        </p:txBody>
      </p:sp>
      <p:sp>
        <p:nvSpPr>
          <p:cNvPr id="11" name="Shape 9"/>
          <p:cNvSpPr/>
          <p:nvPr/>
        </p:nvSpPr>
        <p:spPr>
          <a:xfrm>
            <a:off x="192024" y="1417320"/>
            <a:ext cx="5766664" cy="292608"/>
          </a:xfrm>
          <a:prstGeom prst="rect">
            <a:avLst/>
          </a:prstGeom>
          <a:solidFill>
            <a:srgbClr val="14202B"/>
          </a:solidFill>
          <a:ln w="12700">
            <a:solidFill>
              <a:srgbClr val="14202B"/>
            </a:solidFill>
            <a:prstDash val="solid"/>
          </a:ln>
        </p:spPr>
      </p:sp>
      <p:sp>
        <p:nvSpPr>
          <p:cNvPr id="12" name="Text 10"/>
          <p:cNvSpPr txBox="1"/>
          <p:nvPr/>
        </p:nvSpPr>
        <p:spPr>
          <a:xfrm>
            <a:off x="265176"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Tankesteget</a:t>
            </a:r>
            <a:endParaRPr lang="en-US" sz="1050" dirty="0"/>
          </a:p>
        </p:txBody>
      </p:sp>
      <p:sp>
        <p:nvSpPr>
          <p:cNvPr id="13" name="Text 11"/>
          <p:cNvSpPr txBox="1"/>
          <p:nvPr/>
        </p:nvSpPr>
        <p:spPr>
          <a:xfrm>
            <a:off x="2187397"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Jag frågar mig</a:t>
            </a:r>
            <a:endParaRPr lang="en-US" sz="1050" dirty="0"/>
          </a:p>
        </p:txBody>
      </p:sp>
      <p:sp>
        <p:nvSpPr>
          <p:cNvPr id="14" name="Shape 12"/>
          <p:cNvSpPr/>
          <p:nvPr/>
        </p:nvSpPr>
        <p:spPr>
          <a:xfrm>
            <a:off x="192024" y="1709928"/>
            <a:ext cx="5766664" cy="9144"/>
          </a:xfrm>
          <a:prstGeom prst="rect">
            <a:avLst/>
          </a:prstGeom>
          <a:solidFill>
            <a:srgbClr val="E1E6EB"/>
          </a:solidFill>
          <a:ln w="12700">
            <a:solidFill>
              <a:srgbClr val="E1E6EB"/>
            </a:solidFill>
            <a:prstDash val="solid"/>
          </a:ln>
        </p:spPr>
      </p:sp>
      <p:sp>
        <p:nvSpPr>
          <p:cNvPr id="15" name="Text 13"/>
          <p:cNvSpPr txBox="1"/>
          <p:nvPr/>
        </p:nvSpPr>
        <p:spPr>
          <a:xfrm>
            <a:off x="265176" y="1764792"/>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Stanna</a:t>
            </a:r>
            <a:endParaRPr lang="en-US" sz="1100" dirty="0"/>
          </a:p>
        </p:txBody>
      </p:sp>
      <p:sp>
        <p:nvSpPr>
          <p:cNvPr id="16" name="Shape 14"/>
          <p:cNvSpPr/>
          <p:nvPr/>
        </p:nvSpPr>
        <p:spPr>
          <a:xfrm>
            <a:off x="2114245" y="1709928"/>
            <a:ext cx="9144" cy="284353"/>
          </a:xfrm>
          <a:prstGeom prst="rect">
            <a:avLst/>
          </a:prstGeom>
          <a:solidFill>
            <a:srgbClr val="E1E6EB"/>
          </a:solidFill>
          <a:ln w="12700">
            <a:solidFill>
              <a:srgbClr val="E1E6EB"/>
            </a:solidFill>
            <a:prstDash val="solid"/>
          </a:ln>
        </p:spPr>
      </p:sp>
      <p:sp>
        <p:nvSpPr>
          <p:cNvPr id="17" name="Text 15"/>
          <p:cNvSpPr txBox="1"/>
          <p:nvPr/>
        </p:nvSpPr>
        <p:spPr>
          <a:xfrm>
            <a:off x="2187397" y="1764792"/>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står inte här?</a:t>
            </a:r>
            <a:endParaRPr lang="en-US" sz="1100" dirty="0"/>
          </a:p>
        </p:txBody>
      </p:sp>
      <p:sp>
        <p:nvSpPr>
          <p:cNvPr id="18" name="Shape 16"/>
          <p:cNvSpPr/>
          <p:nvPr/>
        </p:nvSpPr>
        <p:spPr>
          <a:xfrm>
            <a:off x="192024" y="1994281"/>
            <a:ext cx="5766664" cy="284353"/>
          </a:xfrm>
          <a:prstGeom prst="rect">
            <a:avLst/>
          </a:prstGeom>
          <a:solidFill>
            <a:srgbClr val="F8FAFC"/>
          </a:solidFill>
          <a:ln w="12700">
            <a:solidFill>
              <a:srgbClr val="F8FAFC"/>
            </a:solidFill>
            <a:prstDash val="solid"/>
          </a:ln>
        </p:spPr>
      </p:sp>
      <p:sp>
        <p:nvSpPr>
          <p:cNvPr id="19" name="Shape 17"/>
          <p:cNvSpPr/>
          <p:nvPr/>
        </p:nvSpPr>
        <p:spPr>
          <a:xfrm>
            <a:off x="192024" y="1994281"/>
            <a:ext cx="5766664" cy="9144"/>
          </a:xfrm>
          <a:prstGeom prst="rect">
            <a:avLst/>
          </a:prstGeom>
          <a:solidFill>
            <a:srgbClr val="E1E6EB"/>
          </a:solidFill>
          <a:ln w="12700">
            <a:solidFill>
              <a:srgbClr val="E1E6EB"/>
            </a:solidFill>
            <a:prstDash val="solid"/>
          </a:ln>
        </p:spPr>
      </p:sp>
      <p:sp>
        <p:nvSpPr>
          <p:cNvPr id="20" name="Text 18"/>
          <p:cNvSpPr txBox="1"/>
          <p:nvPr/>
        </p:nvSpPr>
        <p:spPr>
          <a:xfrm>
            <a:off x="265176" y="2049145"/>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Se det framför dig</a:t>
            </a:r>
            <a:endParaRPr lang="en-US" sz="1100" dirty="0"/>
          </a:p>
        </p:txBody>
      </p:sp>
      <p:sp>
        <p:nvSpPr>
          <p:cNvPr id="21" name="Shape 19"/>
          <p:cNvSpPr/>
          <p:nvPr/>
        </p:nvSpPr>
        <p:spPr>
          <a:xfrm>
            <a:off x="2114245" y="1994281"/>
            <a:ext cx="9144" cy="284353"/>
          </a:xfrm>
          <a:prstGeom prst="rect">
            <a:avLst/>
          </a:prstGeom>
          <a:solidFill>
            <a:srgbClr val="E1E6EB"/>
          </a:solidFill>
          <a:ln w="12700">
            <a:solidFill>
              <a:srgbClr val="E1E6EB"/>
            </a:solidFill>
            <a:prstDash val="solid"/>
          </a:ln>
        </p:spPr>
      </p:sp>
      <p:sp>
        <p:nvSpPr>
          <p:cNvPr id="22" name="Text 20"/>
          <p:cNvSpPr txBox="1"/>
          <p:nvPr/>
        </p:nvSpPr>
        <p:spPr>
          <a:xfrm>
            <a:off x="2187397" y="2049145"/>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ser och hör jag?</a:t>
            </a:r>
            <a:endParaRPr lang="en-US" sz="1100" dirty="0"/>
          </a:p>
        </p:txBody>
      </p:sp>
      <p:sp>
        <p:nvSpPr>
          <p:cNvPr id="23" name="Shape 21"/>
          <p:cNvSpPr/>
          <p:nvPr/>
        </p:nvSpPr>
        <p:spPr>
          <a:xfrm>
            <a:off x="192024" y="2278634"/>
            <a:ext cx="5766664" cy="9144"/>
          </a:xfrm>
          <a:prstGeom prst="rect">
            <a:avLst/>
          </a:prstGeom>
          <a:solidFill>
            <a:srgbClr val="E1E6EB"/>
          </a:solidFill>
          <a:ln w="12700">
            <a:solidFill>
              <a:srgbClr val="E1E6EB"/>
            </a:solidFill>
            <a:prstDash val="solid"/>
          </a:ln>
        </p:spPr>
      </p:sp>
      <p:sp>
        <p:nvSpPr>
          <p:cNvPr id="24" name="Text 22"/>
          <p:cNvSpPr txBox="1"/>
          <p:nvPr/>
        </p:nvSpPr>
        <p:spPr>
          <a:xfrm>
            <a:off x="265176" y="2333498"/>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Det står</a:t>
            </a:r>
            <a:endParaRPr lang="en-US" sz="1100" dirty="0"/>
          </a:p>
        </p:txBody>
      </p:sp>
      <p:sp>
        <p:nvSpPr>
          <p:cNvPr id="25" name="Shape 23"/>
          <p:cNvSpPr/>
          <p:nvPr/>
        </p:nvSpPr>
        <p:spPr>
          <a:xfrm>
            <a:off x="2114245" y="2278634"/>
            <a:ext cx="9144" cy="284353"/>
          </a:xfrm>
          <a:prstGeom prst="rect">
            <a:avLst/>
          </a:prstGeom>
          <a:solidFill>
            <a:srgbClr val="E1E6EB"/>
          </a:solidFill>
          <a:ln w="12700">
            <a:solidFill>
              <a:srgbClr val="E1E6EB"/>
            </a:solidFill>
            <a:prstDash val="solid"/>
          </a:ln>
        </p:spPr>
      </p:sp>
      <p:sp>
        <p:nvSpPr>
          <p:cNvPr id="26" name="Text 24"/>
          <p:cNvSpPr txBox="1"/>
          <p:nvPr/>
        </p:nvSpPr>
        <p:spPr>
          <a:xfrm>
            <a:off x="2187397" y="2333498"/>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Vilka ord är ledtrådar?</a:t>
            </a:r>
            <a:endParaRPr lang="en-US" sz="1100" dirty="0"/>
          </a:p>
        </p:txBody>
      </p:sp>
      <p:sp>
        <p:nvSpPr>
          <p:cNvPr id="27" name="Shape 25"/>
          <p:cNvSpPr/>
          <p:nvPr/>
        </p:nvSpPr>
        <p:spPr>
          <a:xfrm>
            <a:off x="192024" y="2562987"/>
            <a:ext cx="5766664" cy="284353"/>
          </a:xfrm>
          <a:prstGeom prst="rect">
            <a:avLst/>
          </a:prstGeom>
          <a:solidFill>
            <a:srgbClr val="F8FAFC"/>
          </a:solidFill>
          <a:ln w="12700">
            <a:solidFill>
              <a:srgbClr val="F8FAFC"/>
            </a:solidFill>
            <a:prstDash val="solid"/>
          </a:ln>
        </p:spPr>
      </p:sp>
      <p:sp>
        <p:nvSpPr>
          <p:cNvPr id="28" name="Shape 26"/>
          <p:cNvSpPr/>
          <p:nvPr/>
        </p:nvSpPr>
        <p:spPr>
          <a:xfrm>
            <a:off x="192024" y="2562987"/>
            <a:ext cx="5766664" cy="9144"/>
          </a:xfrm>
          <a:prstGeom prst="rect">
            <a:avLst/>
          </a:prstGeom>
          <a:solidFill>
            <a:srgbClr val="E1E6EB"/>
          </a:solidFill>
          <a:ln w="12700">
            <a:solidFill>
              <a:srgbClr val="E1E6EB"/>
            </a:solidFill>
            <a:prstDash val="solid"/>
          </a:ln>
        </p:spPr>
      </p:sp>
      <p:sp>
        <p:nvSpPr>
          <p:cNvPr id="29" name="Text 27"/>
          <p:cNvSpPr txBox="1"/>
          <p:nvPr/>
        </p:nvSpPr>
        <p:spPr>
          <a:xfrm>
            <a:off x="265176" y="2617851"/>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Jag vet</a:t>
            </a:r>
            <a:endParaRPr lang="en-US" sz="1100" dirty="0"/>
          </a:p>
        </p:txBody>
      </p:sp>
      <p:sp>
        <p:nvSpPr>
          <p:cNvPr id="30" name="Shape 28"/>
          <p:cNvSpPr/>
          <p:nvPr/>
        </p:nvSpPr>
        <p:spPr>
          <a:xfrm>
            <a:off x="2114245" y="2562987"/>
            <a:ext cx="9144" cy="284353"/>
          </a:xfrm>
          <a:prstGeom prst="rect">
            <a:avLst/>
          </a:prstGeom>
          <a:solidFill>
            <a:srgbClr val="E1E6EB"/>
          </a:solidFill>
          <a:ln w="12700">
            <a:solidFill>
              <a:srgbClr val="E1E6EB"/>
            </a:solidFill>
            <a:prstDash val="solid"/>
          </a:ln>
        </p:spPr>
      </p:sp>
      <p:sp>
        <p:nvSpPr>
          <p:cNvPr id="31" name="Text 29"/>
          <p:cNvSpPr txBox="1"/>
          <p:nvPr/>
        </p:nvSpPr>
        <p:spPr>
          <a:xfrm>
            <a:off x="2187397" y="2617851"/>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vet jag om sådant?</a:t>
            </a:r>
            <a:endParaRPr lang="en-US" sz="1100" dirty="0"/>
          </a:p>
        </p:txBody>
      </p:sp>
      <p:sp>
        <p:nvSpPr>
          <p:cNvPr id="32" name="Shape 30"/>
          <p:cNvSpPr/>
          <p:nvPr/>
        </p:nvSpPr>
        <p:spPr>
          <a:xfrm>
            <a:off x="192024" y="2847340"/>
            <a:ext cx="5766664" cy="9144"/>
          </a:xfrm>
          <a:prstGeom prst="rect">
            <a:avLst/>
          </a:prstGeom>
          <a:solidFill>
            <a:srgbClr val="E1E6EB"/>
          </a:solidFill>
          <a:ln w="12700">
            <a:solidFill>
              <a:srgbClr val="E1E6EB"/>
            </a:solidFill>
            <a:prstDash val="solid"/>
          </a:ln>
        </p:spPr>
      </p:sp>
      <p:sp>
        <p:nvSpPr>
          <p:cNvPr id="33" name="Text 31"/>
          <p:cNvSpPr txBox="1"/>
          <p:nvPr/>
        </p:nvSpPr>
        <p:spPr>
          <a:xfrm>
            <a:off x="265176" y="2902204"/>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Alltså tror jag</a:t>
            </a:r>
            <a:endParaRPr lang="en-US" sz="1100" dirty="0"/>
          </a:p>
        </p:txBody>
      </p:sp>
      <p:sp>
        <p:nvSpPr>
          <p:cNvPr id="34" name="Shape 32"/>
          <p:cNvSpPr/>
          <p:nvPr/>
        </p:nvSpPr>
        <p:spPr>
          <a:xfrm>
            <a:off x="2114245" y="2847340"/>
            <a:ext cx="9144" cy="284353"/>
          </a:xfrm>
          <a:prstGeom prst="rect">
            <a:avLst/>
          </a:prstGeom>
          <a:solidFill>
            <a:srgbClr val="E1E6EB"/>
          </a:solidFill>
          <a:ln w="12700">
            <a:solidFill>
              <a:srgbClr val="E1E6EB"/>
            </a:solidFill>
            <a:prstDash val="solid"/>
          </a:ln>
        </p:spPr>
      </p:sp>
      <p:sp>
        <p:nvSpPr>
          <p:cNvPr id="35" name="Text 33"/>
          <p:cNvSpPr txBox="1"/>
          <p:nvPr/>
        </p:nvSpPr>
        <p:spPr>
          <a:xfrm>
            <a:off x="2187397" y="2902204"/>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kan det betyda?</a:t>
            </a:r>
            <a:endParaRPr lang="en-US" sz="1100" dirty="0"/>
          </a:p>
        </p:txBody>
      </p:sp>
      <p:sp>
        <p:nvSpPr>
          <p:cNvPr id="36" name="Shape 34"/>
          <p:cNvSpPr/>
          <p:nvPr/>
        </p:nvSpPr>
        <p:spPr>
          <a:xfrm>
            <a:off x="192024" y="3131693"/>
            <a:ext cx="5766664" cy="284353"/>
          </a:xfrm>
          <a:prstGeom prst="rect">
            <a:avLst/>
          </a:prstGeom>
          <a:solidFill>
            <a:srgbClr val="F8FAFC"/>
          </a:solidFill>
          <a:ln w="12700">
            <a:solidFill>
              <a:srgbClr val="F8FAFC"/>
            </a:solidFill>
            <a:prstDash val="solid"/>
          </a:ln>
        </p:spPr>
      </p:sp>
      <p:sp>
        <p:nvSpPr>
          <p:cNvPr id="37" name="Shape 35"/>
          <p:cNvSpPr/>
          <p:nvPr/>
        </p:nvSpPr>
        <p:spPr>
          <a:xfrm>
            <a:off x="192024" y="3131693"/>
            <a:ext cx="5766664" cy="9144"/>
          </a:xfrm>
          <a:prstGeom prst="rect">
            <a:avLst/>
          </a:prstGeom>
          <a:solidFill>
            <a:srgbClr val="E1E6EB"/>
          </a:solidFill>
          <a:ln w="12700">
            <a:solidFill>
              <a:srgbClr val="E1E6EB"/>
            </a:solidFill>
            <a:prstDash val="solid"/>
          </a:ln>
        </p:spPr>
      </p:sp>
      <p:sp>
        <p:nvSpPr>
          <p:cNvPr id="38" name="Text 36"/>
          <p:cNvSpPr txBox="1"/>
          <p:nvPr/>
        </p:nvSpPr>
        <p:spPr>
          <a:xfrm>
            <a:off x="265176" y="3186557"/>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Stämmer det?</a:t>
            </a:r>
            <a:endParaRPr lang="en-US" sz="1100" dirty="0"/>
          </a:p>
        </p:txBody>
      </p:sp>
      <p:sp>
        <p:nvSpPr>
          <p:cNvPr id="39" name="Shape 37"/>
          <p:cNvSpPr/>
          <p:nvPr/>
        </p:nvSpPr>
        <p:spPr>
          <a:xfrm>
            <a:off x="2114245" y="3131693"/>
            <a:ext cx="9144" cy="284353"/>
          </a:xfrm>
          <a:prstGeom prst="rect">
            <a:avLst/>
          </a:prstGeom>
          <a:solidFill>
            <a:srgbClr val="E1E6EB"/>
          </a:solidFill>
          <a:ln w="12700">
            <a:solidFill>
              <a:srgbClr val="E1E6EB"/>
            </a:solidFill>
            <a:prstDash val="solid"/>
          </a:ln>
        </p:spPr>
      </p:sp>
      <p:sp>
        <p:nvSpPr>
          <p:cNvPr id="40" name="Text 38"/>
          <p:cNvSpPr txBox="1"/>
          <p:nvPr/>
        </p:nvSpPr>
        <p:spPr>
          <a:xfrm>
            <a:off x="2187397" y="3186557"/>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Passar det med resten?</a:t>
            </a:r>
            <a:endParaRPr lang="en-US" sz="1100" dirty="0"/>
          </a:p>
        </p:txBody>
      </p:sp>
      <p:sp>
        <p:nvSpPr>
          <p:cNvPr id="41" name="Shape 39"/>
          <p:cNvSpPr/>
          <p:nvPr/>
        </p:nvSpPr>
        <p:spPr>
          <a:xfrm>
            <a:off x="192024" y="1417320"/>
            <a:ext cx="5766664" cy="1998726"/>
          </a:xfrm>
          <a:prstGeom prst="rect">
            <a:avLst/>
          </a:prstGeom>
          <a:ln w="12700">
            <a:solidFill>
              <a:srgbClr val="14202B"/>
            </a:solidFill>
            <a:prstDash val="solid"/>
          </a:ln>
        </p:spPr>
      </p:sp>
      <p:sp>
        <p:nvSpPr>
          <p:cNvPr id="42" name="Text 40"/>
          <p:cNvSpPr txBox="1"/>
          <p:nvPr/>
        </p:nvSpPr>
        <p:spPr>
          <a:xfrm>
            <a:off x="6233008" y="1143000"/>
            <a:ext cx="5766664" cy="228600"/>
          </a:xfrm>
          <a:prstGeom prst="rect">
            <a:avLst/>
          </a:prstGeom>
          <a:noFill/>
          <a:ln/>
        </p:spPr>
        <p:txBody>
          <a:bodyPr wrap="square" lIns="0" tIns="0" rIns="0" bIns="0" rtlCol="0" anchor="t"/>
          <a:lstStyle/>
          <a:p>
            <a:pPr algn="l" indent="0" marL="0">
              <a:buNone/>
            </a:pPr>
            <a:r>
              <a:rPr lang="en-US" sz="1200" dirty="0">
                <a:solidFill>
                  <a:srgbClr val="1D4F91"/>
                </a:solidFill>
                <a:latin typeface="Consolas" pitchFamily="34" charset="0"/>
                <a:ea typeface="Consolas" pitchFamily="34" charset="-122"/>
                <a:cs typeface="Consolas" pitchFamily="34" charset="-120"/>
              </a:rPr>
              <a:t>SÅ PRATAR VI OM TEXTEN</a:t>
            </a:r>
            <a:endParaRPr lang="en-US" sz="1200" dirty="0"/>
          </a:p>
        </p:txBody>
      </p:sp>
      <p:sp>
        <p:nvSpPr>
          <p:cNvPr id="43" name="Shape 41"/>
          <p:cNvSpPr/>
          <p:nvPr/>
        </p:nvSpPr>
        <p:spPr>
          <a:xfrm>
            <a:off x="6233008" y="1417320"/>
            <a:ext cx="5766664" cy="292608"/>
          </a:xfrm>
          <a:prstGeom prst="rect">
            <a:avLst/>
          </a:prstGeom>
          <a:solidFill>
            <a:srgbClr val="14202B"/>
          </a:solidFill>
          <a:ln w="12700">
            <a:solidFill>
              <a:srgbClr val="14202B"/>
            </a:solidFill>
            <a:prstDash val="solid"/>
          </a:ln>
        </p:spPr>
      </p:sp>
      <p:sp>
        <p:nvSpPr>
          <p:cNvPr id="44" name="Text 42"/>
          <p:cNvSpPr txBox="1"/>
          <p:nvPr/>
        </p:nvSpPr>
        <p:spPr>
          <a:xfrm>
            <a:off x="6306160" y="1472184"/>
            <a:ext cx="1812493"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Jag säger</a:t>
            </a:r>
            <a:endParaRPr lang="en-US" sz="1050" dirty="0"/>
          </a:p>
        </p:txBody>
      </p:sp>
      <p:sp>
        <p:nvSpPr>
          <p:cNvPr id="45" name="Text 43"/>
          <p:cNvSpPr txBox="1"/>
          <p:nvPr/>
        </p:nvSpPr>
        <p:spPr>
          <a:xfrm>
            <a:off x="8228381" y="1472184"/>
            <a:ext cx="3734714" cy="228600"/>
          </a:xfrm>
          <a:prstGeom prst="rect">
            <a:avLst/>
          </a:prstGeom>
          <a:noFill/>
          <a:ln/>
        </p:spPr>
        <p:txBody>
          <a:bodyPr wrap="square" lIns="0" tIns="0" rIns="0" bIns="0" rtlCol="0" anchor="t"/>
          <a:lstStyle/>
          <a:p>
            <a:pPr algn="l" indent="0" marL="0">
              <a:buNone/>
            </a:pPr>
            <a:r>
              <a:rPr lang="en-US" sz="1050" dirty="0">
                <a:solidFill>
                  <a:srgbClr val="FFFFFF"/>
                </a:solidFill>
                <a:latin typeface="Consolas" pitchFamily="34" charset="0"/>
                <a:ea typeface="Consolas" pitchFamily="34" charset="-122"/>
                <a:cs typeface="Consolas" pitchFamily="34" charset="-120"/>
              </a:rPr>
              <a:t>Jag frågar</a:t>
            </a:r>
            <a:endParaRPr lang="en-US" sz="1050" dirty="0"/>
          </a:p>
        </p:txBody>
      </p:sp>
      <p:sp>
        <p:nvSpPr>
          <p:cNvPr id="46" name="Shape 44"/>
          <p:cNvSpPr/>
          <p:nvPr/>
        </p:nvSpPr>
        <p:spPr>
          <a:xfrm>
            <a:off x="6233008" y="1709928"/>
            <a:ext cx="5766664" cy="9144"/>
          </a:xfrm>
          <a:prstGeom prst="rect">
            <a:avLst/>
          </a:prstGeom>
          <a:solidFill>
            <a:srgbClr val="E1E6EB"/>
          </a:solidFill>
          <a:ln w="12700">
            <a:solidFill>
              <a:srgbClr val="E1E6EB"/>
            </a:solidFill>
            <a:prstDash val="solid"/>
          </a:ln>
        </p:spPr>
      </p:sp>
      <p:sp>
        <p:nvSpPr>
          <p:cNvPr id="47" name="Text 45"/>
          <p:cNvSpPr txBox="1"/>
          <p:nvPr/>
        </p:nvSpPr>
        <p:spPr>
          <a:xfrm>
            <a:off x="6306160" y="1764792"/>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Jag tror att</a:t>
            </a:r>
            <a:endParaRPr lang="en-US" sz="1100" dirty="0"/>
          </a:p>
        </p:txBody>
      </p:sp>
      <p:sp>
        <p:nvSpPr>
          <p:cNvPr id="48" name="Shape 46"/>
          <p:cNvSpPr/>
          <p:nvPr/>
        </p:nvSpPr>
        <p:spPr>
          <a:xfrm>
            <a:off x="8155229" y="1709928"/>
            <a:ext cx="9144" cy="284353"/>
          </a:xfrm>
          <a:prstGeom prst="rect">
            <a:avLst/>
          </a:prstGeom>
          <a:solidFill>
            <a:srgbClr val="E1E6EB"/>
          </a:solidFill>
          <a:ln w="12700">
            <a:solidFill>
              <a:srgbClr val="E1E6EB"/>
            </a:solidFill>
            <a:prstDash val="solid"/>
          </a:ln>
        </p:spPr>
      </p:sp>
      <p:sp>
        <p:nvSpPr>
          <p:cNvPr id="49" name="Text 47"/>
          <p:cNvSpPr txBox="1"/>
          <p:nvPr/>
        </p:nvSpPr>
        <p:spPr>
          <a:xfrm>
            <a:off x="8228381" y="1764792"/>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tror du?</a:t>
            </a:r>
            <a:endParaRPr lang="en-US" sz="1100" dirty="0"/>
          </a:p>
        </p:txBody>
      </p:sp>
      <p:sp>
        <p:nvSpPr>
          <p:cNvPr id="50" name="Shape 48"/>
          <p:cNvSpPr/>
          <p:nvPr/>
        </p:nvSpPr>
        <p:spPr>
          <a:xfrm>
            <a:off x="6233008" y="1994281"/>
            <a:ext cx="5766664" cy="284353"/>
          </a:xfrm>
          <a:prstGeom prst="rect">
            <a:avLst/>
          </a:prstGeom>
          <a:solidFill>
            <a:srgbClr val="F8FAFC"/>
          </a:solidFill>
          <a:ln w="12700">
            <a:solidFill>
              <a:srgbClr val="F8FAFC"/>
            </a:solidFill>
            <a:prstDash val="solid"/>
          </a:ln>
        </p:spPr>
      </p:sp>
      <p:sp>
        <p:nvSpPr>
          <p:cNvPr id="51" name="Shape 49"/>
          <p:cNvSpPr/>
          <p:nvPr/>
        </p:nvSpPr>
        <p:spPr>
          <a:xfrm>
            <a:off x="6233008" y="1994281"/>
            <a:ext cx="5766664" cy="9144"/>
          </a:xfrm>
          <a:prstGeom prst="rect">
            <a:avLst/>
          </a:prstGeom>
          <a:solidFill>
            <a:srgbClr val="E1E6EB"/>
          </a:solidFill>
          <a:ln w="12700">
            <a:solidFill>
              <a:srgbClr val="E1E6EB"/>
            </a:solidFill>
            <a:prstDash val="solid"/>
          </a:ln>
        </p:spPr>
      </p:sp>
      <p:sp>
        <p:nvSpPr>
          <p:cNvPr id="52" name="Text 50"/>
          <p:cNvSpPr txBox="1"/>
          <p:nvPr/>
        </p:nvSpPr>
        <p:spPr>
          <a:xfrm>
            <a:off x="6306160" y="2049145"/>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för det står</a:t>
            </a:r>
            <a:endParaRPr lang="en-US" sz="1100" dirty="0"/>
          </a:p>
        </p:txBody>
      </p:sp>
      <p:sp>
        <p:nvSpPr>
          <p:cNvPr id="53" name="Shape 51"/>
          <p:cNvSpPr/>
          <p:nvPr/>
        </p:nvSpPr>
        <p:spPr>
          <a:xfrm>
            <a:off x="8155229" y="1994281"/>
            <a:ext cx="9144" cy="284353"/>
          </a:xfrm>
          <a:prstGeom prst="rect">
            <a:avLst/>
          </a:prstGeom>
          <a:solidFill>
            <a:srgbClr val="E1E6EB"/>
          </a:solidFill>
          <a:ln w="12700">
            <a:solidFill>
              <a:srgbClr val="E1E6EB"/>
            </a:solidFill>
            <a:prstDash val="solid"/>
          </a:ln>
        </p:spPr>
      </p:sp>
      <p:sp>
        <p:nvSpPr>
          <p:cNvPr id="54" name="Text 52"/>
          <p:cNvSpPr txBox="1"/>
          <p:nvPr/>
        </p:nvSpPr>
        <p:spPr>
          <a:xfrm>
            <a:off x="8228381" y="2049145"/>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Hur vet du det?</a:t>
            </a:r>
            <a:endParaRPr lang="en-US" sz="1100" dirty="0"/>
          </a:p>
        </p:txBody>
      </p:sp>
      <p:sp>
        <p:nvSpPr>
          <p:cNvPr id="55" name="Shape 53"/>
          <p:cNvSpPr/>
          <p:nvPr/>
        </p:nvSpPr>
        <p:spPr>
          <a:xfrm>
            <a:off x="6233008" y="2278634"/>
            <a:ext cx="5766664" cy="9144"/>
          </a:xfrm>
          <a:prstGeom prst="rect">
            <a:avLst/>
          </a:prstGeom>
          <a:solidFill>
            <a:srgbClr val="E1E6EB"/>
          </a:solidFill>
          <a:ln w="12700">
            <a:solidFill>
              <a:srgbClr val="E1E6EB"/>
            </a:solidFill>
            <a:prstDash val="solid"/>
          </a:ln>
        </p:spPr>
      </p:sp>
      <p:sp>
        <p:nvSpPr>
          <p:cNvPr id="56" name="Text 54"/>
          <p:cNvSpPr txBox="1"/>
          <p:nvPr/>
        </p:nvSpPr>
        <p:spPr>
          <a:xfrm>
            <a:off x="6306160" y="2333498"/>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Jag har varit med om</a:t>
            </a:r>
            <a:endParaRPr lang="en-US" sz="1100" dirty="0"/>
          </a:p>
        </p:txBody>
      </p:sp>
      <p:sp>
        <p:nvSpPr>
          <p:cNvPr id="57" name="Shape 55"/>
          <p:cNvSpPr/>
          <p:nvPr/>
        </p:nvSpPr>
        <p:spPr>
          <a:xfrm>
            <a:off x="8155229" y="2278634"/>
            <a:ext cx="9144" cy="284353"/>
          </a:xfrm>
          <a:prstGeom prst="rect">
            <a:avLst/>
          </a:prstGeom>
          <a:solidFill>
            <a:srgbClr val="E1E6EB"/>
          </a:solidFill>
          <a:ln w="12700">
            <a:solidFill>
              <a:srgbClr val="E1E6EB"/>
            </a:solidFill>
            <a:prstDash val="solid"/>
          </a:ln>
        </p:spPr>
      </p:sp>
      <p:sp>
        <p:nvSpPr>
          <p:cNvPr id="58" name="Text 56"/>
          <p:cNvSpPr txBox="1"/>
          <p:nvPr/>
        </p:nvSpPr>
        <p:spPr>
          <a:xfrm>
            <a:off x="8228381" y="2333498"/>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Kan du säga mer?</a:t>
            </a:r>
            <a:endParaRPr lang="en-US" sz="1100" dirty="0"/>
          </a:p>
        </p:txBody>
      </p:sp>
      <p:sp>
        <p:nvSpPr>
          <p:cNvPr id="59" name="Shape 57"/>
          <p:cNvSpPr/>
          <p:nvPr/>
        </p:nvSpPr>
        <p:spPr>
          <a:xfrm>
            <a:off x="6233008" y="2562987"/>
            <a:ext cx="5766664" cy="284353"/>
          </a:xfrm>
          <a:prstGeom prst="rect">
            <a:avLst/>
          </a:prstGeom>
          <a:solidFill>
            <a:srgbClr val="F8FAFC"/>
          </a:solidFill>
          <a:ln w="12700">
            <a:solidFill>
              <a:srgbClr val="F8FAFC"/>
            </a:solidFill>
            <a:prstDash val="solid"/>
          </a:ln>
        </p:spPr>
      </p:sp>
      <p:sp>
        <p:nvSpPr>
          <p:cNvPr id="60" name="Shape 58"/>
          <p:cNvSpPr/>
          <p:nvPr/>
        </p:nvSpPr>
        <p:spPr>
          <a:xfrm>
            <a:off x="6233008" y="2562987"/>
            <a:ext cx="5766664" cy="9144"/>
          </a:xfrm>
          <a:prstGeom prst="rect">
            <a:avLst/>
          </a:prstGeom>
          <a:solidFill>
            <a:srgbClr val="E1E6EB"/>
          </a:solidFill>
          <a:ln w="12700">
            <a:solidFill>
              <a:srgbClr val="E1E6EB"/>
            </a:solidFill>
            <a:prstDash val="solid"/>
          </a:ln>
        </p:spPr>
      </p:sp>
      <p:sp>
        <p:nvSpPr>
          <p:cNvPr id="61" name="Text 59"/>
          <p:cNvSpPr txBox="1"/>
          <p:nvPr/>
        </p:nvSpPr>
        <p:spPr>
          <a:xfrm>
            <a:off x="6306160" y="2617851"/>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Jag håller med, och</a:t>
            </a:r>
            <a:endParaRPr lang="en-US" sz="1100" dirty="0"/>
          </a:p>
        </p:txBody>
      </p:sp>
      <p:sp>
        <p:nvSpPr>
          <p:cNvPr id="62" name="Shape 60"/>
          <p:cNvSpPr/>
          <p:nvPr/>
        </p:nvSpPr>
        <p:spPr>
          <a:xfrm>
            <a:off x="8155229" y="2562987"/>
            <a:ext cx="9144" cy="284353"/>
          </a:xfrm>
          <a:prstGeom prst="rect">
            <a:avLst/>
          </a:prstGeom>
          <a:solidFill>
            <a:srgbClr val="E1E6EB"/>
          </a:solidFill>
          <a:ln w="12700">
            <a:solidFill>
              <a:srgbClr val="E1E6EB"/>
            </a:solidFill>
            <a:prstDash val="solid"/>
          </a:ln>
        </p:spPr>
      </p:sp>
      <p:sp>
        <p:nvSpPr>
          <p:cNvPr id="63" name="Text 61"/>
          <p:cNvSpPr txBox="1"/>
          <p:nvPr/>
        </p:nvSpPr>
        <p:spPr>
          <a:xfrm>
            <a:off x="8228381" y="2617851"/>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Vad vill du lägga till?</a:t>
            </a:r>
            <a:endParaRPr lang="en-US" sz="1100" dirty="0"/>
          </a:p>
        </p:txBody>
      </p:sp>
      <p:sp>
        <p:nvSpPr>
          <p:cNvPr id="64" name="Shape 62"/>
          <p:cNvSpPr/>
          <p:nvPr/>
        </p:nvSpPr>
        <p:spPr>
          <a:xfrm>
            <a:off x="6233008" y="2847340"/>
            <a:ext cx="5766664" cy="9144"/>
          </a:xfrm>
          <a:prstGeom prst="rect">
            <a:avLst/>
          </a:prstGeom>
          <a:solidFill>
            <a:srgbClr val="E1E6EB"/>
          </a:solidFill>
          <a:ln w="12700">
            <a:solidFill>
              <a:srgbClr val="E1E6EB"/>
            </a:solidFill>
            <a:prstDash val="solid"/>
          </a:ln>
        </p:spPr>
      </p:sp>
      <p:sp>
        <p:nvSpPr>
          <p:cNvPr id="65" name="Text 63"/>
          <p:cNvSpPr txBox="1"/>
          <p:nvPr/>
        </p:nvSpPr>
        <p:spPr>
          <a:xfrm>
            <a:off x="6306160" y="2902204"/>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Jag tänker annorlunda</a:t>
            </a:r>
            <a:endParaRPr lang="en-US" sz="1100" dirty="0"/>
          </a:p>
        </p:txBody>
      </p:sp>
      <p:sp>
        <p:nvSpPr>
          <p:cNvPr id="66" name="Shape 64"/>
          <p:cNvSpPr/>
          <p:nvPr/>
        </p:nvSpPr>
        <p:spPr>
          <a:xfrm>
            <a:off x="8155229" y="2847340"/>
            <a:ext cx="9144" cy="284353"/>
          </a:xfrm>
          <a:prstGeom prst="rect">
            <a:avLst/>
          </a:prstGeom>
          <a:solidFill>
            <a:srgbClr val="E1E6EB"/>
          </a:solidFill>
          <a:ln w="12700">
            <a:solidFill>
              <a:srgbClr val="E1E6EB"/>
            </a:solidFill>
            <a:prstDash val="solid"/>
          </a:ln>
        </p:spPr>
      </p:sp>
      <p:sp>
        <p:nvSpPr>
          <p:cNvPr id="67" name="Text 65"/>
          <p:cNvSpPr txBox="1"/>
          <p:nvPr/>
        </p:nvSpPr>
        <p:spPr>
          <a:xfrm>
            <a:off x="8228381" y="2902204"/>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Kan det vara något annat?</a:t>
            </a:r>
            <a:endParaRPr lang="en-US" sz="1100" dirty="0"/>
          </a:p>
        </p:txBody>
      </p:sp>
      <p:sp>
        <p:nvSpPr>
          <p:cNvPr id="68" name="Shape 66"/>
          <p:cNvSpPr/>
          <p:nvPr/>
        </p:nvSpPr>
        <p:spPr>
          <a:xfrm>
            <a:off x="6233008" y="3131693"/>
            <a:ext cx="5766664" cy="284353"/>
          </a:xfrm>
          <a:prstGeom prst="rect">
            <a:avLst/>
          </a:prstGeom>
          <a:solidFill>
            <a:srgbClr val="F8FAFC"/>
          </a:solidFill>
          <a:ln w="12700">
            <a:solidFill>
              <a:srgbClr val="F8FAFC"/>
            </a:solidFill>
            <a:prstDash val="solid"/>
          </a:ln>
        </p:spPr>
      </p:sp>
      <p:sp>
        <p:nvSpPr>
          <p:cNvPr id="69" name="Shape 67"/>
          <p:cNvSpPr/>
          <p:nvPr/>
        </p:nvSpPr>
        <p:spPr>
          <a:xfrm>
            <a:off x="6233008" y="3131693"/>
            <a:ext cx="5766664" cy="9144"/>
          </a:xfrm>
          <a:prstGeom prst="rect">
            <a:avLst/>
          </a:prstGeom>
          <a:solidFill>
            <a:srgbClr val="E1E6EB"/>
          </a:solidFill>
          <a:ln w="12700">
            <a:solidFill>
              <a:srgbClr val="E1E6EB"/>
            </a:solidFill>
            <a:prstDash val="solid"/>
          </a:ln>
        </p:spPr>
      </p:sp>
      <p:sp>
        <p:nvSpPr>
          <p:cNvPr id="70" name="Text 68"/>
          <p:cNvSpPr txBox="1"/>
          <p:nvPr/>
        </p:nvSpPr>
        <p:spPr>
          <a:xfrm>
            <a:off x="6306160" y="3186557"/>
            <a:ext cx="1794205" cy="211201"/>
          </a:xfrm>
          <a:prstGeom prst="rect">
            <a:avLst/>
          </a:prstGeom>
          <a:noFill/>
          <a:ln/>
        </p:spPr>
        <p:txBody>
          <a:bodyPr wrap="square" lIns="0" tIns="0" rIns="0" bIns="0" rtlCol="0" anchor="t"/>
          <a:lstStyle/>
          <a:p>
            <a:pPr algn="l" indent="0" marL="0">
              <a:buNone/>
            </a:pPr>
            <a:r>
              <a:rPr lang="en-US" sz="1100" b="1" dirty="0">
                <a:solidFill>
                  <a:srgbClr val="14202B"/>
                </a:solidFill>
                <a:latin typeface="Calibri" pitchFamily="34" charset="0"/>
                <a:ea typeface="Calibri" pitchFamily="34" charset="-122"/>
                <a:cs typeface="Calibri" pitchFamily="34" charset="-120"/>
              </a:rPr>
              <a:t>Tänk om</a:t>
            </a:r>
            <a:endParaRPr lang="en-US" sz="1100" dirty="0"/>
          </a:p>
        </p:txBody>
      </p:sp>
      <p:sp>
        <p:nvSpPr>
          <p:cNvPr id="71" name="Shape 69"/>
          <p:cNvSpPr/>
          <p:nvPr/>
        </p:nvSpPr>
        <p:spPr>
          <a:xfrm>
            <a:off x="8155229" y="3131693"/>
            <a:ext cx="9144" cy="284353"/>
          </a:xfrm>
          <a:prstGeom prst="rect">
            <a:avLst/>
          </a:prstGeom>
          <a:solidFill>
            <a:srgbClr val="E1E6EB"/>
          </a:solidFill>
          <a:ln w="12700">
            <a:solidFill>
              <a:srgbClr val="E1E6EB"/>
            </a:solidFill>
            <a:prstDash val="solid"/>
          </a:ln>
        </p:spPr>
      </p:sp>
      <p:sp>
        <p:nvSpPr>
          <p:cNvPr id="72" name="Text 70"/>
          <p:cNvSpPr txBox="1"/>
          <p:nvPr/>
        </p:nvSpPr>
        <p:spPr>
          <a:xfrm>
            <a:off x="8228381" y="3186557"/>
            <a:ext cx="3716426" cy="211201"/>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Stämmer det med texten?</a:t>
            </a:r>
            <a:endParaRPr lang="en-US" sz="1100" dirty="0"/>
          </a:p>
        </p:txBody>
      </p:sp>
      <p:sp>
        <p:nvSpPr>
          <p:cNvPr id="73" name="Shape 71"/>
          <p:cNvSpPr/>
          <p:nvPr/>
        </p:nvSpPr>
        <p:spPr>
          <a:xfrm>
            <a:off x="6233008" y="1417320"/>
            <a:ext cx="5766664" cy="1998726"/>
          </a:xfrm>
          <a:prstGeom prst="rect">
            <a:avLst/>
          </a:prstGeom>
          <a:ln w="12700">
            <a:solidFill>
              <a:srgbClr val="14202B"/>
            </a:solidFill>
            <a:prstDash val="solid"/>
          </a:ln>
        </p:spPr>
      </p:sp>
      <p:sp>
        <p:nvSpPr>
          <p:cNvPr id="74" name="Shape 72"/>
          <p:cNvSpPr/>
          <p:nvPr/>
        </p:nvSpPr>
        <p:spPr>
          <a:xfrm>
            <a:off x="6233008" y="3553206"/>
            <a:ext cx="5766664" cy="655320"/>
          </a:xfrm>
          <a:prstGeom prst="rect">
            <a:avLst/>
          </a:prstGeom>
          <a:solidFill>
            <a:srgbClr val="FBF3E4"/>
          </a:solidFill>
          <a:ln w="12700">
            <a:solidFill>
              <a:srgbClr val="FBF3E4"/>
            </a:solidFill>
            <a:prstDash val="solid"/>
          </a:ln>
        </p:spPr>
      </p:sp>
      <p:sp>
        <p:nvSpPr>
          <p:cNvPr id="75" name="Shape 73"/>
          <p:cNvSpPr/>
          <p:nvPr/>
        </p:nvSpPr>
        <p:spPr>
          <a:xfrm>
            <a:off x="6233008" y="3553206"/>
            <a:ext cx="36576" cy="655320"/>
          </a:xfrm>
          <a:prstGeom prst="rect">
            <a:avLst/>
          </a:prstGeom>
          <a:solidFill>
            <a:srgbClr val="8A5A1E"/>
          </a:solidFill>
          <a:ln w="12700">
            <a:solidFill>
              <a:srgbClr val="8A5A1E"/>
            </a:solidFill>
            <a:prstDash val="solid"/>
          </a:ln>
        </p:spPr>
      </p:sp>
      <p:sp>
        <p:nvSpPr>
          <p:cNvPr id="76" name="Text 74"/>
          <p:cNvSpPr txBox="1"/>
          <p:nvPr/>
        </p:nvSpPr>
        <p:spPr>
          <a:xfrm>
            <a:off x="6425032" y="3662934"/>
            <a:ext cx="5400904" cy="435864"/>
          </a:xfrm>
          <a:prstGeom prst="rect">
            <a:avLst/>
          </a:prstGeom>
          <a:noFill/>
          <a:ln/>
        </p:spPr>
        <p:txBody>
          <a:bodyPr wrap="square" lIns="0" tIns="0" rIns="0" bIns="0" rtlCol="0" anchor="ctr"/>
          <a:lstStyle/>
          <a:p>
            <a:pPr algn="l" indent="0" marL="0">
              <a:buNone/>
            </a:pPr>
            <a:r>
              <a:rPr lang="en-US" sz="1200" dirty="0">
                <a:solidFill>
                  <a:srgbClr val="14202B"/>
                </a:solidFill>
                <a:latin typeface="Calibri" pitchFamily="34" charset="0"/>
                <a:ea typeface="Calibri" pitchFamily="34" charset="-122"/>
                <a:cs typeface="Calibri" pitchFamily="34" charset="-120"/>
              </a:rPr>
              <a:t>Samtalsreglerna: Vi säger vad vi tror. Vi visar var det står. Vi bygger vidare på varandra. Vi får tänka olika. Vi får ändra oss.</a:t>
            </a:r>
            <a:endParaRPr lang="en-US" sz="1200" dirty="0"/>
          </a:p>
        </p:txBody>
      </p:sp>
      <p:sp>
        <p:nvSpPr>
          <p:cNvPr id="77" name="Text 75"/>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niclasfohlin.se/stodundervisning/textsamtal-i-grupp/lathund</a:t>
            </a:r>
            <a:endParaRPr lang="en-US" sz="7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1695" cy="603504"/>
          </a:xfrm>
          <a:prstGeom prst="rect">
            <a:avLst/>
          </a:prstGeom>
          <a:solidFill>
            <a:srgbClr val="1D4F91"/>
          </a:solidFill>
          <a:ln w="12700">
            <a:solidFill>
              <a:srgbClr val="1D4F91"/>
            </a:solidFill>
            <a:prstDash val="solid"/>
          </a:ln>
        </p:spPr>
      </p:sp>
      <p:sp>
        <p:nvSpPr>
          <p:cNvPr id="3" name="Text 1"/>
          <p:cNvSpPr txBox="1"/>
          <p:nvPr/>
        </p:nvSpPr>
        <p:spPr>
          <a:xfrm>
            <a:off x="420624" y="192024"/>
            <a:ext cx="1371600" cy="246888"/>
          </a:xfrm>
          <a:prstGeom prst="rect">
            <a:avLst/>
          </a:prstGeom>
          <a:noFill/>
          <a:ln/>
        </p:spPr>
        <p:txBody>
          <a:bodyPr wrap="square" lIns="0" tIns="0" rIns="0" bIns="0" rtlCol="0" anchor="t"/>
          <a:lstStyle/>
          <a:p>
            <a:pPr algn="l" indent="0" marL="0">
              <a:buNone/>
            </a:pPr>
            <a:r>
              <a:rPr lang="en-US" sz="1275" dirty="0">
                <a:solidFill>
                  <a:srgbClr val="FFFFFF"/>
                </a:solidFill>
                <a:latin typeface="Consolas" pitchFamily="34" charset="0"/>
                <a:ea typeface="Consolas" pitchFamily="34" charset="-122"/>
                <a:cs typeface="Consolas" pitchFamily="34" charset="-120"/>
              </a:rPr>
              <a:t>LATHUND</a:t>
            </a:r>
            <a:endParaRPr lang="en-US" sz="1275" dirty="0"/>
          </a:p>
        </p:txBody>
      </p:sp>
      <p:sp>
        <p:nvSpPr>
          <p:cNvPr id="4" name="Text 2"/>
          <p:cNvSpPr txBox="1"/>
          <p:nvPr/>
        </p:nvSpPr>
        <p:spPr>
          <a:xfrm>
            <a:off x="1792224" y="146304"/>
            <a:ext cx="7589520" cy="356616"/>
          </a:xfrm>
          <a:prstGeom prst="rect">
            <a:avLst/>
          </a:prstGeom>
          <a:noFill/>
          <a:ln/>
        </p:spPr>
        <p:txBody>
          <a:bodyPr wrap="square" lIns="0" tIns="0" rIns="0" bIns="0" rtlCol="0" anchor="t"/>
          <a:lstStyle/>
          <a:p>
            <a:pPr algn="l" indent="0" marL="0">
              <a:buNone/>
            </a:pPr>
            <a:r>
              <a:rPr lang="en-US" sz="1875" b="1" dirty="0">
                <a:solidFill>
                  <a:srgbClr val="FFFFFF"/>
                </a:solidFill>
                <a:latin typeface="Calibri" pitchFamily="34" charset="0"/>
                <a:ea typeface="Calibri" pitchFamily="34" charset="-122"/>
                <a:cs typeface="Calibri" pitchFamily="34" charset="-120"/>
              </a:rPr>
              <a:t>Vad du behöver för ett pass</a:t>
            </a:r>
            <a:endParaRPr lang="en-US" sz="1875" dirty="0"/>
          </a:p>
        </p:txBody>
      </p:sp>
      <p:sp>
        <p:nvSpPr>
          <p:cNvPr id="5" name="Text 3"/>
          <p:cNvSpPr txBox="1"/>
          <p:nvPr/>
        </p:nvSpPr>
        <p:spPr>
          <a:xfrm>
            <a:off x="8961120" y="192024"/>
            <a:ext cx="2834640" cy="246888"/>
          </a:xfrm>
          <a:prstGeom prst="rect">
            <a:avLst/>
          </a:prstGeom>
          <a:noFill/>
          <a:ln/>
        </p:spPr>
        <p:txBody>
          <a:bodyPr wrap="square" lIns="0" tIns="0" rIns="0" bIns="0" rtlCol="0" anchor="t"/>
          <a:lstStyle/>
          <a:p>
            <a:pPr algn="r" indent="0" marL="0">
              <a:buNone/>
            </a:pPr>
            <a:r>
              <a:rPr lang="en-US" sz="1275" dirty="0">
                <a:solidFill>
                  <a:srgbClr val="FFFFFF"/>
                </a:solidFill>
                <a:latin typeface="Consolas" pitchFamily="34" charset="0"/>
                <a:ea typeface="Consolas" pitchFamily="34" charset="-122"/>
                <a:cs typeface="Consolas" pitchFamily="34" charset="-120"/>
              </a:rPr>
              <a:t>MATERIAL · 4/4</a:t>
            </a:r>
            <a:endParaRPr lang="en-US" sz="1275" dirty="0"/>
          </a:p>
        </p:txBody>
      </p:sp>
      <p:sp>
        <p:nvSpPr>
          <p:cNvPr id="6" name="Shape 4"/>
          <p:cNvSpPr/>
          <p:nvPr/>
        </p:nvSpPr>
        <p:spPr>
          <a:xfrm>
            <a:off x="0" y="603504"/>
            <a:ext cx="12191695" cy="1143000"/>
          </a:xfrm>
          <a:prstGeom prst="rect">
            <a:avLst/>
          </a:prstGeom>
          <a:solidFill>
            <a:srgbClr val="F3F6FA"/>
          </a:solidFill>
          <a:ln w="12700">
            <a:solidFill>
              <a:srgbClr val="F3F6FA"/>
            </a:solidFill>
            <a:prstDash val="solid"/>
          </a:ln>
        </p:spPr>
      </p:sp>
      <p:sp>
        <p:nvSpPr>
          <p:cNvPr id="7" name="Shape 5"/>
          <p:cNvSpPr/>
          <p:nvPr/>
        </p:nvSpPr>
        <p:spPr>
          <a:xfrm>
            <a:off x="0" y="1728216"/>
            <a:ext cx="12191695" cy="18288"/>
          </a:xfrm>
          <a:prstGeom prst="rect">
            <a:avLst/>
          </a:prstGeom>
          <a:solidFill>
            <a:srgbClr val="14202B"/>
          </a:solidFill>
          <a:ln w="12700">
            <a:solidFill>
              <a:srgbClr val="14202B"/>
            </a:solidFill>
            <a:prstDash val="solid"/>
          </a:ln>
        </p:spPr>
      </p:sp>
      <p:sp>
        <p:nvSpPr>
          <p:cNvPr id="8" name="Text 6"/>
          <p:cNvSpPr txBox="1"/>
          <p:nvPr/>
        </p:nvSpPr>
        <p:spPr>
          <a:xfrm>
            <a:off x="42062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TEXTKRAV 1</a:t>
            </a:r>
            <a:endParaRPr lang="en-US" sz="1200" dirty="0"/>
          </a:p>
        </p:txBody>
      </p:sp>
      <p:sp>
        <p:nvSpPr>
          <p:cNvPr id="9" name="Text 7"/>
          <p:cNvSpPr txBox="1"/>
          <p:nvPr/>
        </p:nvSpPr>
        <p:spPr>
          <a:xfrm>
            <a:off x="42062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Lagom nivå</a:t>
            </a:r>
            <a:endParaRPr lang="en-US" sz="1425" dirty="0"/>
          </a:p>
        </p:txBody>
      </p:sp>
      <p:sp>
        <p:nvSpPr>
          <p:cNvPr id="10" name="Text 8"/>
          <p:cNvSpPr txBox="1"/>
          <p:nvPr/>
        </p:nvSpPr>
        <p:spPr>
          <a:xfrm>
            <a:off x="42062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Eleverna klarar frågan på raderna ganska lätt</a:t>
            </a:r>
            <a:endParaRPr lang="en-US" sz="1200" dirty="0"/>
          </a:p>
        </p:txBody>
      </p:sp>
      <p:sp>
        <p:nvSpPr>
          <p:cNvPr id="11" name="Shape 9"/>
          <p:cNvSpPr/>
          <p:nvPr/>
        </p:nvSpPr>
        <p:spPr>
          <a:xfrm>
            <a:off x="4106570" y="603504"/>
            <a:ext cx="9144" cy="1124712"/>
          </a:xfrm>
          <a:prstGeom prst="rect">
            <a:avLst/>
          </a:prstGeom>
          <a:solidFill>
            <a:srgbClr val="E1E6EB"/>
          </a:solidFill>
          <a:ln w="12700">
            <a:solidFill>
              <a:srgbClr val="E1E6EB"/>
            </a:solidFill>
            <a:prstDash val="solid"/>
          </a:ln>
        </p:spPr>
      </p:sp>
      <p:sp>
        <p:nvSpPr>
          <p:cNvPr id="12" name="Text 10"/>
          <p:cNvSpPr txBox="1"/>
          <p:nvPr/>
        </p:nvSpPr>
        <p:spPr>
          <a:xfrm>
            <a:off x="4344314"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TEXTKRAV 2</a:t>
            </a:r>
            <a:endParaRPr lang="en-US" sz="1200" dirty="0"/>
          </a:p>
        </p:txBody>
      </p:sp>
      <p:sp>
        <p:nvSpPr>
          <p:cNvPr id="13" name="Text 11"/>
          <p:cNvSpPr txBox="1"/>
          <p:nvPr/>
        </p:nvSpPr>
        <p:spPr>
          <a:xfrm>
            <a:off x="4344314"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Något att samtala om</a:t>
            </a:r>
            <a:endParaRPr lang="en-US" sz="1425" dirty="0"/>
          </a:p>
        </p:txBody>
      </p:sp>
      <p:sp>
        <p:nvSpPr>
          <p:cNvPr id="14" name="Text 12"/>
          <p:cNvSpPr txBox="1"/>
          <p:nvPr/>
        </p:nvSpPr>
        <p:spPr>
          <a:xfrm>
            <a:off x="4344314"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Texten lämnar något osagt som ger mer än en tanke</a:t>
            </a:r>
            <a:endParaRPr lang="en-US" sz="1200" dirty="0"/>
          </a:p>
        </p:txBody>
      </p:sp>
      <p:sp>
        <p:nvSpPr>
          <p:cNvPr id="15" name="Shape 13"/>
          <p:cNvSpPr/>
          <p:nvPr/>
        </p:nvSpPr>
        <p:spPr>
          <a:xfrm>
            <a:off x="8030261" y="603504"/>
            <a:ext cx="9144" cy="1124712"/>
          </a:xfrm>
          <a:prstGeom prst="rect">
            <a:avLst/>
          </a:prstGeom>
          <a:solidFill>
            <a:srgbClr val="E1E6EB"/>
          </a:solidFill>
          <a:ln w="12700">
            <a:solidFill>
              <a:srgbClr val="E1E6EB"/>
            </a:solidFill>
            <a:prstDash val="solid"/>
          </a:ln>
        </p:spPr>
      </p:sp>
      <p:sp>
        <p:nvSpPr>
          <p:cNvPr id="16" name="Text 14"/>
          <p:cNvSpPr txBox="1"/>
          <p:nvPr/>
        </p:nvSpPr>
        <p:spPr>
          <a:xfrm>
            <a:off x="8268005" y="704088"/>
            <a:ext cx="3557930" cy="228600"/>
          </a:xfrm>
          <a:prstGeom prst="rect">
            <a:avLst/>
          </a:prstGeom>
          <a:noFill/>
          <a:ln/>
        </p:spPr>
        <p:txBody>
          <a:bodyPr wrap="square" lIns="0" tIns="0" rIns="0" bIns="0" rtlCol="0" anchor="t"/>
          <a:lstStyle/>
          <a:p>
            <a:pPr algn="l" indent="0" marL="0">
              <a:buNone/>
            </a:pPr>
            <a:r>
              <a:rPr lang="en-US" sz="1200" dirty="0">
                <a:solidFill>
                  <a:srgbClr val="4B5866"/>
                </a:solidFill>
                <a:latin typeface="Consolas" pitchFamily="34" charset="0"/>
                <a:ea typeface="Consolas" pitchFamily="34" charset="-122"/>
                <a:cs typeface="Consolas" pitchFamily="34" charset="-120"/>
              </a:rPr>
              <a:t>TEXTKRAV 3</a:t>
            </a:r>
            <a:endParaRPr lang="en-US" sz="1200" dirty="0"/>
          </a:p>
        </p:txBody>
      </p:sp>
      <p:sp>
        <p:nvSpPr>
          <p:cNvPr id="17" name="Text 15"/>
          <p:cNvSpPr txBox="1"/>
          <p:nvPr/>
        </p:nvSpPr>
        <p:spPr>
          <a:xfrm>
            <a:off x="8268005" y="932688"/>
            <a:ext cx="3557930" cy="265176"/>
          </a:xfrm>
          <a:prstGeom prst="rect">
            <a:avLst/>
          </a:prstGeom>
          <a:noFill/>
          <a:ln/>
        </p:spPr>
        <p:txBody>
          <a:bodyPr wrap="square" lIns="0" tIns="0" rIns="0" bIns="0" rtlCol="0" anchor="t"/>
          <a:lstStyle/>
          <a:p>
            <a:pPr algn="l" indent="0" marL="0">
              <a:buNone/>
            </a:pPr>
            <a:r>
              <a:rPr lang="en-US" sz="1425" b="1" dirty="0">
                <a:solidFill>
                  <a:srgbClr val="14202B"/>
                </a:solidFill>
                <a:latin typeface="Calibri" pitchFamily="34" charset="0"/>
                <a:ea typeface="Calibri" pitchFamily="34" charset="-122"/>
                <a:cs typeface="Calibri" pitchFamily="34" charset="-120"/>
              </a:rPr>
              <a:t>Rätt längd</a:t>
            </a:r>
            <a:endParaRPr lang="en-US" sz="1425" dirty="0"/>
          </a:p>
        </p:txBody>
      </p:sp>
      <p:sp>
        <p:nvSpPr>
          <p:cNvPr id="18" name="Text 16"/>
          <p:cNvSpPr txBox="1"/>
          <p:nvPr/>
        </p:nvSpPr>
        <p:spPr>
          <a:xfrm>
            <a:off x="8268005" y="1188720"/>
            <a:ext cx="3512210" cy="45720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Texten hinns med i lugn takt på ett pass</a:t>
            </a:r>
            <a:endParaRPr lang="en-US" sz="1200" dirty="0"/>
          </a:p>
        </p:txBody>
      </p:sp>
      <p:sp>
        <p:nvSpPr>
          <p:cNvPr id="19" name="Shape 17"/>
          <p:cNvSpPr/>
          <p:nvPr/>
        </p:nvSpPr>
        <p:spPr>
          <a:xfrm>
            <a:off x="6345936" y="1746504"/>
            <a:ext cx="18288" cy="4910328"/>
          </a:xfrm>
          <a:prstGeom prst="rect">
            <a:avLst/>
          </a:prstGeom>
          <a:solidFill>
            <a:srgbClr val="14202B"/>
          </a:solidFill>
          <a:ln w="12700">
            <a:solidFill>
              <a:srgbClr val="14202B"/>
            </a:solidFill>
            <a:prstDash val="solid"/>
          </a:ln>
        </p:spPr>
      </p:sp>
      <p:sp>
        <p:nvSpPr>
          <p:cNvPr id="20" name="Text 18"/>
          <p:cNvSpPr txBox="1"/>
          <p:nvPr/>
        </p:nvSpPr>
        <p:spPr>
          <a:xfrm>
            <a:off x="420624" y="1892808"/>
            <a:ext cx="5760720" cy="228600"/>
          </a:xfrm>
          <a:prstGeom prst="rect">
            <a:avLst/>
          </a:prstGeom>
          <a:noFill/>
          <a:ln/>
        </p:spPr>
        <p:txBody>
          <a:bodyPr wrap="square" lIns="0" tIns="0" rIns="0" bIns="0" rtlCol="0" anchor="t"/>
          <a:lstStyle/>
          <a:p>
            <a:pPr algn="l" indent="0" marL="0">
              <a:buNone/>
            </a:pPr>
            <a:r>
              <a:rPr lang="en-US" sz="1200" dirty="0">
                <a:solidFill>
                  <a:srgbClr val="8A5A1E"/>
                </a:solidFill>
                <a:latin typeface="Consolas" pitchFamily="34" charset="0"/>
                <a:ea typeface="Consolas" pitchFamily="34" charset="-122"/>
                <a:cs typeface="Consolas" pitchFamily="34" charset="-120"/>
              </a:rPr>
              <a:t>VAR TEXTERNA OCH BLADEN FINNS</a:t>
            </a:r>
            <a:endParaRPr lang="en-US" sz="1200" dirty="0"/>
          </a:p>
        </p:txBody>
      </p:sp>
      <p:sp>
        <p:nvSpPr>
          <p:cNvPr id="21" name="Text 19"/>
          <p:cNvSpPr txBox="1"/>
          <p:nvPr/>
        </p:nvSpPr>
        <p:spPr>
          <a:xfrm>
            <a:off x="420624" y="2157984"/>
            <a:ext cx="5669280" cy="656558"/>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Metodens texter.</a:t>
            </a:r>
            <a:pPr algn="l" indent="0" marL="0">
              <a:buNone/>
            </a:pPr>
            <a:r>
              <a:rPr lang="en-US" sz="1225" dirty="0">
                <a:solidFill>
                  <a:srgbClr val="14202B"/>
                </a:solidFill>
                <a:latin typeface="Calibri" pitchFamily="34" charset="0"/>
                <a:ea typeface="Calibri" pitchFamily="34" charset="-122"/>
                <a:cs typeface="Calibri" pitchFamily="34" charset="-120"/>
              </a:rPr>
              <a:t> Texterna på varje nivå, kartläggningens två och startmeningarna står under Materialet på metodens sida. Svaren, frågornas slag och de öppna frågorna står på lärarsidan till varje text.</a:t>
            </a:r>
            <a:endParaRPr lang="en-US" sz="1225" dirty="0"/>
          </a:p>
        </p:txBody>
      </p:sp>
      <p:sp>
        <p:nvSpPr>
          <p:cNvPr id="22" name="Text 20"/>
          <p:cNvSpPr txBox="1"/>
          <p:nvPr/>
        </p:nvSpPr>
        <p:spPr>
          <a:xfrm>
            <a:off x="420624" y="2869406"/>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Serien Mellan raderna.</a:t>
            </a:r>
            <a:pPr algn="l" indent="0" marL="0">
              <a:buNone/>
            </a:pPr>
            <a:r>
              <a:rPr lang="en-US" sz="1225" dirty="0">
                <a:solidFill>
                  <a:srgbClr val="14202B"/>
                </a:solidFill>
                <a:latin typeface="Calibri" pitchFamily="34" charset="0"/>
                <a:ea typeface="Calibri" pitchFamily="34" charset="-122"/>
                <a:cs typeface="Calibri" pitchFamily="34" charset="-120"/>
              </a:rPr>
              <a:t> Serien har fyra böcker hos Studentlitteratur, och en eller två passar efter varje nivå.</a:t>
            </a:r>
            <a:endParaRPr lang="en-US" sz="1225" dirty="0"/>
          </a:p>
        </p:txBody>
      </p:sp>
      <p:sp>
        <p:nvSpPr>
          <p:cNvPr id="23" name="Text 21"/>
          <p:cNvSpPr txBox="1"/>
          <p:nvPr/>
        </p:nvSpPr>
        <p:spPr>
          <a:xfrm>
            <a:off x="420624" y="3386360"/>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Egna texter.</a:t>
            </a:r>
            <a:pPr algn="l" indent="0" marL="0">
              <a:buNone/>
            </a:pPr>
            <a:r>
              <a:rPr lang="en-US" sz="1225" dirty="0">
                <a:solidFill>
                  <a:srgbClr val="14202B"/>
                </a:solidFill>
                <a:latin typeface="Calibri" pitchFamily="34" charset="0"/>
                <a:ea typeface="Calibri" pitchFamily="34" charset="-122"/>
                <a:cs typeface="Calibri" pitchFamily="34" charset="-120"/>
              </a:rPr>
              <a:t> Skriv dem med hjälp av tabellen Så skriver du en egen text på metodens sida.</a:t>
            </a:r>
            <a:endParaRPr lang="en-US" sz="1225" dirty="0"/>
          </a:p>
        </p:txBody>
      </p:sp>
      <p:sp>
        <p:nvSpPr>
          <p:cNvPr id="24" name="Text 22"/>
          <p:cNvSpPr txBox="1"/>
          <p:nvPr/>
        </p:nvSpPr>
        <p:spPr>
          <a:xfrm>
            <a:off x="420624" y="3903313"/>
            <a:ext cx="5669280" cy="462089"/>
          </a:xfrm>
          <a:prstGeom prst="rect">
            <a:avLst/>
          </a:prstGeom>
          <a:noFill/>
          <a:ln/>
        </p:spPr>
        <p:txBody>
          <a:bodyPr wrap="square" lIns="0" tIns="0" rIns="0" bIns="0" rtlCol="0" anchor="t"/>
          <a:lstStyle/>
          <a:p>
            <a:pPr algn="l" indent="0" marL="0">
              <a:buNone/>
            </a:pPr>
            <a:r>
              <a:rPr lang="en-US" sz="1225" b="1" dirty="0">
                <a:solidFill>
                  <a:srgbClr val="14202B"/>
                </a:solidFill>
                <a:latin typeface="Calibri" pitchFamily="34" charset="0"/>
                <a:ea typeface="Calibri" pitchFamily="34" charset="-122"/>
                <a:cs typeface="Calibri" pitchFamily="34" charset="-120"/>
              </a:rPr>
              <a:t>Bladen.</a:t>
            </a:r>
            <a:pPr algn="l" indent="0" marL="0">
              <a:buNone/>
            </a:pPr>
            <a:r>
              <a:rPr lang="en-US" sz="1225" dirty="0">
                <a:solidFill>
                  <a:srgbClr val="14202B"/>
                </a:solidFill>
                <a:latin typeface="Calibri" pitchFamily="34" charset="0"/>
                <a:ea typeface="Calibri" pitchFamily="34" charset="-122"/>
                <a:cs typeface="Calibri" pitchFamily="34" charset="-120"/>
              </a:rPr>
              <a:t> Ledtrådsbladet, lyssningsbladet, mallen Veckans cykel och kartläggningens protokoll finns i planeringsmallarna.</a:t>
            </a:r>
            <a:endParaRPr lang="en-US" sz="1225" dirty="0"/>
          </a:p>
        </p:txBody>
      </p:sp>
      <p:sp>
        <p:nvSpPr>
          <p:cNvPr id="25" name="Shape 23"/>
          <p:cNvSpPr/>
          <p:nvPr/>
        </p:nvSpPr>
        <p:spPr>
          <a:xfrm>
            <a:off x="420624" y="4690872"/>
            <a:ext cx="5641848" cy="1965960"/>
          </a:xfrm>
          <a:prstGeom prst="rect">
            <a:avLst/>
          </a:prstGeom>
          <a:solidFill>
            <a:srgbClr val="FFFFFF"/>
          </a:solidFill>
          <a:ln w="12700">
            <a:solidFill>
              <a:srgbClr val="14202B"/>
            </a:solidFill>
            <a:prstDash val="solid"/>
          </a:ln>
        </p:spPr>
      </p:sp>
      <p:sp>
        <p:nvSpPr>
          <p:cNvPr id="26" name="Shape 24"/>
          <p:cNvSpPr/>
          <p:nvPr/>
        </p:nvSpPr>
        <p:spPr>
          <a:xfrm>
            <a:off x="429768" y="4700016"/>
            <a:ext cx="5623560" cy="310896"/>
          </a:xfrm>
          <a:prstGeom prst="rect">
            <a:avLst/>
          </a:prstGeom>
          <a:solidFill>
            <a:srgbClr val="14202B"/>
          </a:solidFill>
          <a:ln w="12700">
            <a:solidFill>
              <a:srgbClr val="14202B"/>
            </a:solidFill>
            <a:prstDash val="solid"/>
          </a:ln>
        </p:spPr>
      </p:sp>
      <p:sp>
        <p:nvSpPr>
          <p:cNvPr id="27" name="Text 25"/>
          <p:cNvSpPr txBox="1"/>
          <p:nvPr/>
        </p:nvSpPr>
        <p:spPr>
          <a:xfrm>
            <a:off x="557784" y="4754880"/>
            <a:ext cx="5367528"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PÅ BORDET NÄR PASSET BÖRJAR</a:t>
            </a:r>
            <a:endParaRPr lang="en-US" sz="1200" dirty="0"/>
          </a:p>
        </p:txBody>
      </p:sp>
      <p:sp>
        <p:nvSpPr>
          <p:cNvPr id="28" name="Text 26"/>
          <p:cNvSpPr txBox="1"/>
          <p:nvPr/>
        </p:nvSpPr>
        <p:spPr>
          <a:xfrm>
            <a:off x="557784"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Texten med frågorna till varje elev och till dig</a:t>
            </a:r>
            <a:endParaRPr lang="en-US" sz="1200" dirty="0"/>
          </a:p>
        </p:txBody>
      </p:sp>
      <p:sp>
        <p:nvSpPr>
          <p:cNvPr id="29" name="Text 27"/>
          <p:cNvSpPr txBox="1"/>
          <p:nvPr/>
        </p:nvSpPr>
        <p:spPr>
          <a:xfrm>
            <a:off x="3328416" y="511149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Korten och samtalsreglerna vid varje plats</a:t>
            </a:r>
            <a:endParaRPr lang="en-US" sz="1200" dirty="0"/>
          </a:p>
        </p:txBody>
      </p:sp>
      <p:sp>
        <p:nvSpPr>
          <p:cNvPr id="30" name="Text 28"/>
          <p:cNvSpPr txBox="1"/>
          <p:nvPr/>
        </p:nvSpPr>
        <p:spPr>
          <a:xfrm>
            <a:off x="557784"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En penna att stryka under med</a:t>
            </a:r>
            <a:endParaRPr lang="en-US" sz="1200" dirty="0"/>
          </a:p>
        </p:txBody>
      </p:sp>
      <p:sp>
        <p:nvSpPr>
          <p:cNvPr id="31" name="Text 29"/>
          <p:cNvSpPr txBox="1"/>
          <p:nvPr/>
        </p:nvSpPr>
        <p:spPr>
          <a:xfrm>
            <a:off x="3328416" y="561441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Ledtrådsbladet i pass 2 och 3</a:t>
            </a:r>
            <a:endParaRPr lang="en-US" sz="1200" dirty="0"/>
          </a:p>
        </p:txBody>
      </p:sp>
      <p:sp>
        <p:nvSpPr>
          <p:cNvPr id="32" name="Text 30"/>
          <p:cNvSpPr txBox="1"/>
          <p:nvPr/>
        </p:nvSpPr>
        <p:spPr>
          <a:xfrm>
            <a:off x="557784"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Lyssningsbladet i pass 2 och 3</a:t>
            </a:r>
            <a:endParaRPr lang="en-US" sz="1200" dirty="0"/>
          </a:p>
        </p:txBody>
      </p:sp>
      <p:sp>
        <p:nvSpPr>
          <p:cNvPr id="33" name="Text 31"/>
          <p:cNvSpPr txBox="1"/>
          <p:nvPr/>
        </p:nvSpPr>
        <p:spPr>
          <a:xfrm>
            <a:off x="3328416" y="6117336"/>
            <a:ext cx="2697480" cy="502920"/>
          </a:xfrm>
          <a:prstGeom prst="rect">
            <a:avLst/>
          </a:prstGeom>
          <a:noFill/>
          <a:ln/>
        </p:spPr>
        <p:txBody>
          <a:bodyPr wrap="square" lIns="0" tIns="0" rIns="0" bIns="0" rtlCol="0" anchor="t"/>
          <a:lstStyle/>
          <a:p>
            <a:pPr algn="l" indent="0" marL="0">
              <a:buNone/>
            </a:pPr>
            <a:r>
              <a:rPr lang="en-US" sz="1200" dirty="0">
                <a:solidFill>
                  <a:srgbClr val="14202B"/>
                </a:solidFill>
                <a:latin typeface="Calibri" pitchFamily="34" charset="0"/>
                <a:ea typeface="Calibri" pitchFamily="34" charset="-122"/>
                <a:cs typeface="Calibri" pitchFamily="34" charset="-120"/>
              </a:rPr>
              <a:t>Tavla för startmeningen</a:t>
            </a:r>
            <a:endParaRPr lang="en-US" sz="1200" dirty="0"/>
          </a:p>
        </p:txBody>
      </p:sp>
      <p:sp>
        <p:nvSpPr>
          <p:cNvPr id="34" name="Shape 32"/>
          <p:cNvSpPr/>
          <p:nvPr/>
        </p:nvSpPr>
        <p:spPr>
          <a:xfrm>
            <a:off x="6647688" y="1892808"/>
            <a:ext cx="5120640" cy="1874520"/>
          </a:xfrm>
          <a:prstGeom prst="rect">
            <a:avLst/>
          </a:prstGeom>
          <a:solidFill>
            <a:srgbClr val="FFFFFF"/>
          </a:solidFill>
          <a:ln w="12700">
            <a:solidFill>
              <a:srgbClr val="14202B"/>
            </a:solidFill>
            <a:prstDash val="solid"/>
          </a:ln>
        </p:spPr>
      </p:sp>
      <p:sp>
        <p:nvSpPr>
          <p:cNvPr id="35" name="Shape 33"/>
          <p:cNvSpPr/>
          <p:nvPr/>
        </p:nvSpPr>
        <p:spPr>
          <a:xfrm>
            <a:off x="6656832" y="1901952"/>
            <a:ext cx="5102352" cy="310896"/>
          </a:xfrm>
          <a:prstGeom prst="rect">
            <a:avLst/>
          </a:prstGeom>
          <a:solidFill>
            <a:srgbClr val="14202B"/>
          </a:solidFill>
          <a:ln w="12700">
            <a:solidFill>
              <a:srgbClr val="14202B"/>
            </a:solidFill>
            <a:prstDash val="solid"/>
          </a:ln>
        </p:spPr>
      </p:sp>
      <p:sp>
        <p:nvSpPr>
          <p:cNvPr id="36" name="Text 34"/>
          <p:cNvSpPr txBox="1"/>
          <p:nvPr/>
        </p:nvSpPr>
        <p:spPr>
          <a:xfrm>
            <a:off x="6784848" y="1956816"/>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CHECKLISTA INFÖR PASSET</a:t>
            </a:r>
            <a:endParaRPr lang="en-US" sz="1200" dirty="0"/>
          </a:p>
        </p:txBody>
      </p:sp>
      <p:sp>
        <p:nvSpPr>
          <p:cNvPr id="37" name="Text 35"/>
          <p:cNvSpPr txBox="1"/>
          <p:nvPr/>
        </p:nvSpPr>
        <p:spPr>
          <a:xfrm>
            <a:off x="6793992" y="2313432"/>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Valt tankesteg och samtalsdrag ur Veckans cykel.</a:t>
            </a:r>
            <a:endParaRPr lang="en-US" sz="1100" dirty="0"/>
          </a:p>
        </p:txBody>
      </p:sp>
      <p:sp>
        <p:nvSpPr>
          <p:cNvPr id="38" name="Text 36"/>
          <p:cNvSpPr txBox="1"/>
          <p:nvPr/>
        </p:nvSpPr>
        <p:spPr>
          <a:xfrm>
            <a:off x="6793992" y="2578608"/>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Läst texten och sidan om den, och övat på att tänka högt.</a:t>
            </a:r>
            <a:endParaRPr lang="en-US" sz="1100" dirty="0"/>
          </a:p>
        </p:txBody>
      </p:sp>
      <p:sp>
        <p:nvSpPr>
          <p:cNvPr id="39" name="Text 37"/>
          <p:cNvSpPr txBox="1"/>
          <p:nvPr/>
        </p:nvSpPr>
        <p:spPr>
          <a:xfrm>
            <a:off x="6793992" y="2843784"/>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Bestämt paren och vem som är A och B.</a:t>
            </a:r>
            <a:endParaRPr lang="en-US" sz="1100" dirty="0"/>
          </a:p>
        </p:txBody>
      </p:sp>
      <p:sp>
        <p:nvSpPr>
          <p:cNvPr id="40" name="Text 38"/>
          <p:cNvSpPr txBox="1"/>
          <p:nvPr/>
        </p:nvSpPr>
        <p:spPr>
          <a:xfrm>
            <a:off x="6793992" y="3108960"/>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Skrivit startmeningen och kopierat texten.</a:t>
            </a:r>
            <a:endParaRPr lang="en-US" sz="1100" dirty="0"/>
          </a:p>
        </p:txBody>
      </p:sp>
      <p:sp>
        <p:nvSpPr>
          <p:cNvPr id="41" name="Text 39"/>
          <p:cNvSpPr txBox="1"/>
          <p:nvPr/>
        </p:nvSpPr>
        <p:spPr>
          <a:xfrm>
            <a:off x="6793992" y="3374136"/>
            <a:ext cx="4937760" cy="265176"/>
          </a:xfrm>
          <a:prstGeom prst="rect">
            <a:avLst/>
          </a:prstGeom>
          <a:noFill/>
          <a:ln/>
        </p:spPr>
        <p:txBody>
          <a:bodyPr wrap="square" lIns="0" tIns="0" rIns="0" bIns="0" rtlCol="0" anchor="t"/>
          <a:lstStyle/>
          <a:p>
            <a:pPr algn="l" indent="0" marL="0">
              <a:buNone/>
            </a:pPr>
            <a:r>
              <a:rPr lang="en-US" sz="1100" dirty="0">
                <a:solidFill>
                  <a:srgbClr val="14202B"/>
                </a:solidFill>
                <a:latin typeface="Calibri" pitchFamily="34" charset="0"/>
                <a:ea typeface="Calibri" pitchFamily="34" charset="-122"/>
                <a:cs typeface="Calibri" pitchFamily="34" charset="-120"/>
              </a:rPr>
              <a:t>☐  Lagt fram tankekortet, samtalskortet och ledtrådsbladen.</a:t>
            </a:r>
            <a:endParaRPr lang="en-US" sz="1100" dirty="0"/>
          </a:p>
        </p:txBody>
      </p:sp>
      <p:sp>
        <p:nvSpPr>
          <p:cNvPr id="42" name="Shape 40"/>
          <p:cNvSpPr/>
          <p:nvPr/>
        </p:nvSpPr>
        <p:spPr>
          <a:xfrm>
            <a:off x="6647688" y="3968496"/>
            <a:ext cx="5120640" cy="2688336"/>
          </a:xfrm>
          <a:prstGeom prst="rect">
            <a:avLst/>
          </a:prstGeom>
          <a:solidFill>
            <a:srgbClr val="FFFFFF"/>
          </a:solidFill>
          <a:ln w="12700">
            <a:solidFill>
              <a:srgbClr val="14202B"/>
            </a:solidFill>
            <a:prstDash val="solid"/>
          </a:ln>
        </p:spPr>
      </p:sp>
      <p:sp>
        <p:nvSpPr>
          <p:cNvPr id="43" name="Shape 41"/>
          <p:cNvSpPr/>
          <p:nvPr/>
        </p:nvSpPr>
        <p:spPr>
          <a:xfrm>
            <a:off x="6656832" y="3977640"/>
            <a:ext cx="5102352" cy="310896"/>
          </a:xfrm>
          <a:prstGeom prst="rect">
            <a:avLst/>
          </a:prstGeom>
          <a:solidFill>
            <a:srgbClr val="14202B"/>
          </a:solidFill>
          <a:ln w="12700">
            <a:solidFill>
              <a:srgbClr val="14202B"/>
            </a:solidFill>
            <a:prstDash val="solid"/>
          </a:ln>
        </p:spPr>
      </p:sp>
      <p:sp>
        <p:nvSpPr>
          <p:cNvPr id="44" name="Text 42"/>
          <p:cNvSpPr txBox="1"/>
          <p:nvPr/>
        </p:nvSpPr>
        <p:spPr>
          <a:xfrm>
            <a:off x="6784848" y="4032504"/>
            <a:ext cx="4846320" cy="228600"/>
          </a:xfrm>
          <a:prstGeom prst="rect">
            <a:avLst/>
          </a:prstGeom>
          <a:noFill/>
          <a:ln/>
        </p:spPr>
        <p:txBody>
          <a:bodyPr wrap="square" lIns="0" tIns="0" rIns="0" bIns="0" rtlCol="0" anchor="t"/>
          <a:lstStyle/>
          <a:p>
            <a:pPr algn="l" indent="0" marL="0">
              <a:buNone/>
            </a:pPr>
            <a:r>
              <a:rPr lang="en-US" sz="1200" dirty="0">
                <a:solidFill>
                  <a:srgbClr val="FFFFFF"/>
                </a:solidFill>
                <a:latin typeface="Consolas" pitchFamily="34" charset="0"/>
                <a:ea typeface="Consolas" pitchFamily="34" charset="-122"/>
                <a:cs typeface="Consolas" pitchFamily="34" charset="-120"/>
              </a:rPr>
              <a:t>UPPFÖLJNING</a:t>
            </a:r>
            <a:endParaRPr lang="en-US" sz="1200" dirty="0"/>
          </a:p>
        </p:txBody>
      </p:sp>
      <p:sp>
        <p:nvSpPr>
          <p:cNvPr id="45" name="Text 43"/>
          <p:cNvSpPr txBox="1"/>
          <p:nvPr/>
        </p:nvSpPr>
        <p:spPr>
          <a:xfrm>
            <a:off x="6793992" y="4389120"/>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Före insatsen:</a:t>
            </a:r>
            <a:pPr algn="l" indent="0" marL="0">
              <a:buNone/>
            </a:pPr>
            <a:r>
              <a:rPr lang="en-US" sz="975" dirty="0">
                <a:solidFill>
                  <a:srgbClr val="14202B"/>
                </a:solidFill>
                <a:latin typeface="Calibri" pitchFamily="34" charset="0"/>
                <a:ea typeface="Calibri" pitchFamily="34" charset="-122"/>
                <a:cs typeface="Calibri" pitchFamily="34" charset="-120"/>
              </a:rPr>
              <a:t> Kartläggningens text, enskilt med dig, fem till åtta minuter per elev. Klarar eleven inte fråga 1, tar ni nivån under.</a:t>
            </a:r>
            <a:endParaRPr lang="en-US" sz="975" dirty="0"/>
          </a:p>
        </p:txBody>
      </p:sp>
      <p:sp>
        <p:nvSpPr>
          <p:cNvPr id="46" name="Text 44"/>
          <p:cNvSpPr txBox="1"/>
          <p:nvPr/>
        </p:nvSpPr>
        <p:spPr>
          <a:xfrm>
            <a:off x="6793992" y="4844987"/>
            <a:ext cx="4846320" cy="555784"/>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vecka:</a:t>
            </a:r>
            <a:pPr algn="l" indent="0" marL="0">
              <a:buNone/>
            </a:pPr>
            <a:r>
              <a:rPr lang="en-US" sz="975" dirty="0">
                <a:solidFill>
                  <a:srgbClr val="14202B"/>
                </a:solidFill>
                <a:latin typeface="Calibri" pitchFamily="34" charset="0"/>
                <a:ea typeface="Calibri" pitchFamily="34" charset="-122"/>
                <a:cs typeface="Calibri" pitchFamily="34" charset="-120"/>
              </a:rPr>
              <a:t> Läs lyssningsbladet och frågetecknen i pass 3. Gissar eleverna utan ledtråd, visar du Det står. Letar de bara efter ord, visar du Jag vet. Läser de förbi stoppet, visar du Stanna.</a:t>
            </a:r>
            <a:endParaRPr lang="en-US" sz="975" dirty="0"/>
          </a:p>
        </p:txBody>
      </p:sp>
      <p:sp>
        <p:nvSpPr>
          <p:cNvPr id="47" name="Text 45"/>
          <p:cNvSpPr txBox="1"/>
          <p:nvPr/>
        </p:nvSpPr>
        <p:spPr>
          <a:xfrm>
            <a:off x="6793992" y="5455634"/>
            <a:ext cx="4846320" cy="710565"/>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Efter sex till åtta veckor:</a:t>
            </a:r>
            <a:pPr algn="l" indent="0" marL="0">
              <a:buNone/>
            </a:pPr>
            <a:r>
              <a:rPr lang="en-US" sz="975" dirty="0">
                <a:solidFill>
                  <a:srgbClr val="14202B"/>
                </a:solidFill>
                <a:latin typeface="Calibri" pitchFamily="34" charset="0"/>
                <a:ea typeface="Calibri" pitchFamily="34" charset="-122"/>
                <a:cs typeface="Calibri" pitchFamily="34" charset="-120"/>
              </a:rPr>
              <a:t> Kartläggningens text efter. Får eleven två poäng utan h på fråga 2 och 3, och står ledtråden utan h på lyssningsbladet, är hen klar. Har hen fler poäng än före, går hen en period till. Annars tar du upp det med elevhälsan.</a:t>
            </a:r>
            <a:endParaRPr lang="en-US" sz="975" dirty="0"/>
          </a:p>
        </p:txBody>
      </p:sp>
      <p:sp>
        <p:nvSpPr>
          <p:cNvPr id="48" name="Text 46"/>
          <p:cNvSpPr txBox="1"/>
          <p:nvPr/>
        </p:nvSpPr>
        <p:spPr>
          <a:xfrm>
            <a:off x="6793992" y="6221063"/>
            <a:ext cx="4846320" cy="401003"/>
          </a:xfrm>
          <a:prstGeom prst="rect">
            <a:avLst/>
          </a:prstGeom>
          <a:noFill/>
          <a:ln/>
        </p:spPr>
        <p:txBody>
          <a:bodyPr wrap="square" lIns="0" tIns="0" rIns="0" bIns="0" rtlCol="0" anchor="t"/>
          <a:lstStyle/>
          <a:p>
            <a:pPr algn="l" indent="0" marL="0">
              <a:buNone/>
            </a:pPr>
            <a:r>
              <a:rPr lang="en-US" sz="975" b="1" dirty="0">
                <a:solidFill>
                  <a:srgbClr val="14202B"/>
                </a:solidFill>
                <a:latin typeface="Calibri" pitchFamily="34" charset="0"/>
                <a:ea typeface="Calibri" pitchFamily="34" charset="-122"/>
                <a:cs typeface="Calibri" pitchFamily="34" charset="-120"/>
              </a:rPr>
              <a:t>Varje pass:</a:t>
            </a:r>
            <a:pPr algn="l" indent="0" marL="0">
              <a:buNone/>
            </a:pPr>
            <a:r>
              <a:rPr lang="en-US" sz="975" dirty="0">
                <a:solidFill>
                  <a:srgbClr val="14202B"/>
                </a:solidFill>
                <a:latin typeface="Calibri" pitchFamily="34" charset="0"/>
                <a:ea typeface="Calibri" pitchFamily="34" charset="-122"/>
                <a:cs typeface="Calibri" pitchFamily="34" charset="-120"/>
              </a:rPr>
              <a:t> Du skriver på passets rad i Veckans cykel före och efter varje pass.</a:t>
            </a:r>
            <a:endParaRPr lang="en-US" sz="975" dirty="0"/>
          </a:p>
        </p:txBody>
      </p:sp>
      <p:sp>
        <p:nvSpPr>
          <p:cNvPr id="49" name="Text 47"/>
          <p:cNvSpPr txBox="1"/>
          <p:nvPr/>
        </p:nvSpPr>
        <p:spPr>
          <a:xfrm>
            <a:off x="420624" y="6675120"/>
            <a:ext cx="11350447" cy="146304"/>
          </a:xfrm>
          <a:prstGeom prst="rect">
            <a:avLst/>
          </a:prstGeom>
          <a:noFill/>
          <a:ln/>
        </p:spPr>
        <p:txBody>
          <a:bodyPr wrap="square" lIns="0" tIns="0" rIns="0" bIns="0" rtlCol="0" anchor="t"/>
          <a:lstStyle/>
          <a:p>
            <a:pPr algn="r" indent="0" marL="0">
              <a:buNone/>
            </a:pPr>
            <a:r>
              <a:rPr lang="en-US" sz="750" dirty="0">
                <a:solidFill>
                  <a:srgbClr val="4B5866"/>
                </a:solidFill>
                <a:latin typeface="Consolas" pitchFamily="34" charset="0"/>
                <a:ea typeface="Consolas" pitchFamily="34" charset="-122"/>
                <a:cs typeface="Consolas" pitchFamily="34" charset="-120"/>
              </a:rPr>
              <a:t>© Niclas Fohlin · niclasfohlin.se/stodundervisning/textsamtal-i-grupp/lathund</a:t>
            </a:r>
            <a:endParaRPr lang="en-US" sz="7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niclasfohlin.se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Lathund: Textsamtal i grupp</dc:title>
  <dc:subject>Eleverna lär sig läsa mellan raderna genom att samtala om korta texter. De säger vad de tror och visar sin ledtråd, bygger vidare på varandras tankar och prövar nya idéer mot texten. De har varit med om olika saker och får därför svara olika. Metoden har tre nivåer, och på varje nivå finns texter med frågor.</dc:subject>
  <dc:creator>Niclas Fohlin</dc:creator>
  <cp:lastModifiedBy>Niclas Fohlin</cp:lastModifiedBy>
  <cp:revision>1</cp:revision>
  <dcterms:created xsi:type="dcterms:W3CDTF">2026-10-28T00:00:00Z</dcterms:created>
  <dcterms:modified xsi:type="dcterms:W3CDTF">2026-10-28T00:00:00Z</dcterms:modified>
</cp:coreProperties>
</file>