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Argumenterande text, filmen: Så gör eleven: Tänk, Planera, Säg, Skriv. © Niclas Fohlin · niclasfohlin.se/stodundervisning/texttyp-argumenterande-text/lathund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Argumenterande text, metoden. En kurs i sex veckor för två till tio elever i åk 4–7 som skriver korta texter utan plan. Eleverna lär sig övertyga en läsare: de väljer skäl som läsaren bryr sig om, förklarar dem och säger vad läsaren ska göra. Texterna går till en vuxen på skolan, som svarar. Kursen hör till Texttyper i grupp. © Niclas Fohlin · niclasfohlin.se/stodundervisning/texttyp-argumenterande-text/lathund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Argumenterande text, ett pass del för del med ett exempel. © Niclas Fohlin · niclasfohlin.se/stodundervisning/texttyp-argumenterande-text/lathund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Argumenterande text, mallen som används under passet. © Niclas Fohlin · niclasfohlin.se/stodundervisning/texttyp-argumenterande-text/lathund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Argumenterande text, materialet: krav, var det finns, vad som ligger på bordet, checklistan och uppföljningen. © Niclas Fohlin · niclasfohlin.se/stodundervisning/texttyp-argumenterande-text/lathund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niclasfohlin.se/stodundervisning/texttyp-argumenterande-text/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Argumenterande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FILMEN</a:t>
            </a:r>
            <a:endParaRPr lang="en-US" sz="1275" dirty="0"/>
          </a:p>
        </p:txBody>
      </p:sp>
      <p:sp>
        <p:nvSpPr>
          <p:cNvPr id="6" name="Shape 4"/>
          <p:cNvSpPr/>
          <p:nvPr/>
        </p:nvSpPr>
        <p:spPr>
          <a:xfrm rot="5400000">
            <a:off x="3311500" y="763524"/>
            <a:ext cx="137160" cy="118872"/>
          </a:xfrm>
          <a:prstGeom prst="triangle">
            <a:avLst/>
          </a:prstGeom>
          <a:solidFill>
            <a:srgbClr val="8A5A1E"/>
          </a:solidFill>
          <a:ln w="12700">
            <a:solidFill>
              <a:srgbClr val="8A5A1E"/>
            </a:solidFill>
            <a:prstDash val="solid"/>
          </a:ln>
        </p:spPr>
      </p:sp>
      <p:sp>
        <p:nvSpPr>
          <p:cNvPr id="7" name="Text 5"/>
          <p:cNvSpPr txBox="1"/>
          <p:nvPr/>
        </p:nvSpPr>
        <p:spPr>
          <a:xfrm>
            <a:off x="3526384" y="722376"/>
            <a:ext cx="535838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FILMEN · 29 SEKUNDER</a:t>
            </a:r>
            <a:endParaRPr lang="en-US" sz="1200" dirty="0"/>
          </a:p>
        </p:txBody>
      </p:sp>
      <p:pic>
        <p:nvPicPr>
          <p:cNvPr id="8" name="Media 0" descr="Så gör eleven: Tänk, Planera, Säg, Skriv, filmen: Tänk: vem läser, och vad vill ni? Eleven säger: ”Maria läser. Vi vill ha öppet.” Maria tänker: ”Vem hinner låna?” Planera: det ni vill, och ett skäl på varje lapp. Läraren frågar: ”Bryr sig Maria om det skälet?” Eleven säger: ”Åt sidan. Det gäller bara oss.” Säg: berätta för en läsare ur ett annat par. Läsaren frågar: ”Vad ska jag göra?” Läraren säger att svaret ska med i texten. Eleven frågar: ”Kan du ha öppet från nästa vecka?” Skriv: skriv det du sa.">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306928" y="1024128"/>
            <a:ext cx="5577840" cy="3137535"/>
          </a:xfrm>
          <a:prstGeom prst="rect">
            <a:avLst/>
          </a:prstGeom>
        </p:spPr>
      </p:pic>
      <p:sp>
        <p:nvSpPr>
          <p:cNvPr id="9" name="Text 6"/>
          <p:cNvSpPr txBox="1"/>
          <p:nvPr/>
        </p:nvSpPr>
        <p:spPr>
          <a:xfrm>
            <a:off x="3306928" y="4710303"/>
            <a:ext cx="557784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eleven: Tänk, Planera, Säg, Skriv</a:t>
            </a:r>
            <a:endParaRPr lang="en-US" sz="1800" dirty="0"/>
          </a:p>
        </p:txBody>
      </p:sp>
      <p:sp>
        <p:nvSpPr>
          <p:cNvPr id="10" name="Text 7"/>
          <p:cNvSpPr txBox="1"/>
          <p:nvPr/>
        </p:nvSpPr>
        <p:spPr>
          <a:xfrm>
            <a:off x="3306928" y="5080635"/>
            <a:ext cx="5577840" cy="121043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Tänk: vem läser? Maria undrar vem som hinner låna.</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Planera: bryr sig läsaren om skälet? En lapp åt sidan.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Säg: en läsare ur ett annat par frågar. Ny lapp.</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Skriv: eleven skriver det hen sa till läsaren.</a:t>
            </a:r>
            <a:endParaRPr lang="en-US" sz="1400" dirty="0"/>
          </a:p>
        </p:txBody>
      </p:sp>
      <p:sp>
        <p:nvSpPr>
          <p:cNvPr id="11" name="Text 8"/>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filmen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niclasfohlin.se/stodundervisning/texttyp-argumenterande-text/lathund</a:t>
            </a:r>
            <a:endParaRPr lang="en-US" sz="1100" dirty="0"/>
          </a:p>
        </p:txBody>
      </p:sp>
      <p:sp>
        <p:nvSpPr>
          <p:cNvPr id="12" name="Text 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niclasfohlin.se/stodundervisning/texttyp-argumenterande-text/lathund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Argumenterande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tio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pass i veckan i 12 pass, omkring sex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läsare som svarar</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456563"/>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Kursen är för elever i åk 4–7 som skriver korta texter utan plan. Eleven lär sig övertyga en läsare, med fyra steg: Tänk, Planera, Säg och Skriv. Passet följer stegen, och tabellen visar passets delar.</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Kursens läsare är en vuxen på skolan, som kommer med sin fråga i pass 3, svarar före pass 7 och kommer igen i pass 12. Passen med egna minuter står på sidan Mallen. Stödtrappan står i lathunden för Texttyper i grupp.</a:t>
            </a:r>
            <a:endParaRPr lang="en-US" sz="1200" dirty="0"/>
          </a:p>
        </p:txBody>
      </p:sp>
      <p:sp>
        <p:nvSpPr>
          <p:cNvPr id="22" name="Shape 20"/>
          <p:cNvSpPr/>
          <p:nvPr/>
        </p:nvSpPr>
        <p:spPr>
          <a:xfrm>
            <a:off x="420624" y="3340227"/>
            <a:ext cx="5382616" cy="2214753"/>
          </a:xfrm>
          <a:prstGeom prst="rect">
            <a:avLst/>
          </a:prstGeom>
          <a:solidFill>
            <a:srgbClr val="FFFFFF"/>
          </a:solidFill>
          <a:ln w="12700">
            <a:solidFill>
              <a:srgbClr val="14202B"/>
            </a:solidFill>
            <a:prstDash val="solid"/>
          </a:ln>
        </p:spPr>
      </p:sp>
      <p:sp>
        <p:nvSpPr>
          <p:cNvPr id="23" name="Shape 21"/>
          <p:cNvSpPr/>
          <p:nvPr/>
        </p:nvSpPr>
        <p:spPr>
          <a:xfrm>
            <a:off x="429768" y="3349371"/>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404235"/>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724275"/>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Nämn läsaren före första ordet.</a:t>
            </a:r>
            <a:pPr algn="l" indent="0" marL="0">
              <a:buNone/>
            </a:pPr>
            <a:r>
              <a:rPr lang="en-US" sz="1250" dirty="0">
                <a:solidFill>
                  <a:srgbClr val="14202B"/>
                </a:solidFill>
                <a:latin typeface="Calibri" pitchFamily="34" charset="0"/>
                <a:ea typeface="Calibri" pitchFamily="34" charset="-122"/>
                <a:cs typeface="Calibri" pitchFamily="34" charset="-120"/>
              </a:rPr>
              <a:t> Läsaren avgör vilka skäl som ska med.</a:t>
            </a:r>
            <a:endParaRPr lang="en-US" sz="1250" dirty="0"/>
          </a:p>
        </p:txBody>
      </p:sp>
      <p:sp>
        <p:nvSpPr>
          <p:cNvPr id="26" name="Text 24"/>
          <p:cNvSpPr txBox="1"/>
          <p:nvPr/>
        </p:nvSpPr>
        <p:spPr>
          <a:xfrm>
            <a:off x="557784" y="4212590"/>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Lägg åt sidan eller lägg till, för läsarens skull.</a:t>
            </a:r>
            <a:pPr algn="l" indent="0" marL="0">
              <a:buNone/>
            </a:pPr>
            <a:r>
              <a:rPr lang="en-US" sz="1250" dirty="0">
                <a:solidFill>
                  <a:srgbClr val="14202B"/>
                </a:solidFill>
                <a:latin typeface="Calibri" pitchFamily="34" charset="0"/>
                <a:ea typeface="Calibri" pitchFamily="34" charset="-122"/>
                <a:cs typeface="Calibri" pitchFamily="34" charset="-120"/>
              </a:rPr>
              <a:t> Säg varför, så att valet hörs och syns.</a:t>
            </a:r>
            <a:endParaRPr lang="en-US" sz="1250" dirty="0"/>
          </a:p>
        </p:txBody>
      </p:sp>
      <p:sp>
        <p:nvSpPr>
          <p:cNvPr id="27" name="Text 25"/>
          <p:cNvSpPr txBox="1"/>
          <p:nvPr/>
        </p:nvSpPr>
        <p:spPr>
          <a:xfrm>
            <a:off x="557784" y="4700905"/>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Kör fast högt.</a:t>
            </a:r>
            <a:pPr algn="l" indent="0" marL="0">
              <a:buNone/>
            </a:pPr>
            <a:r>
              <a:rPr lang="en-US" sz="1250" dirty="0">
                <a:solidFill>
                  <a:srgbClr val="14202B"/>
                </a:solidFill>
                <a:latin typeface="Calibri" pitchFamily="34" charset="0"/>
                <a:ea typeface="Calibri" pitchFamily="34" charset="-122"/>
                <a:cs typeface="Calibri" pitchFamily="34" charset="-120"/>
              </a:rPr>
              <a:t> Säg vad du gör då.</a:t>
            </a:r>
            <a:endParaRPr lang="en-US" sz="1250" dirty="0"/>
          </a:p>
        </p:txBody>
      </p:sp>
      <p:sp>
        <p:nvSpPr>
          <p:cNvPr id="28" name="Text 26"/>
          <p:cNvSpPr txBox="1"/>
          <p:nvPr/>
        </p:nvSpPr>
        <p:spPr>
          <a:xfrm>
            <a:off x="557784" y="4993513"/>
            <a:ext cx="5144872" cy="488315"/>
          </a:xfrm>
          <a:prstGeom prst="rect">
            <a:avLst/>
          </a:prstGeom>
          <a:noFill/>
          <a:ln/>
        </p:spPr>
        <p:txBody>
          <a:bodyPr wrap="square" lIns="0" tIns="0" rIns="0" bIns="0" rtlCol="0" anchor="t"/>
          <a:lstStyle/>
          <a:p>
            <a:pPr algn="l" indent="0" marL="0">
              <a:buNone/>
            </a:pPr>
            <a:r>
              <a:rPr lang="en-US" sz="1250" dirty="0">
                <a:solidFill>
                  <a:srgbClr val="14202B"/>
                </a:solidFill>
                <a:latin typeface="Calibri" pitchFamily="34" charset="0"/>
                <a:ea typeface="Calibri" pitchFamily="34" charset="-122"/>
                <a:cs typeface="Calibri" pitchFamily="34" charset="-120"/>
              </a:rPr>
              <a:t>Först från dig, sedan från eleven. Det är dem du lyssnar efter.</a:t>
            </a:r>
            <a:endParaRPr lang="en-US" sz="1250" dirty="0"/>
          </a:p>
        </p:txBody>
      </p:sp>
      <p:sp>
        <p:nvSpPr>
          <p:cNvPr id="29" name="Text 27"/>
          <p:cNvSpPr txBox="1"/>
          <p:nvPr/>
        </p:nvSpPr>
        <p:spPr>
          <a:xfrm>
            <a:off x="420624" y="56921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30" name="Text 28"/>
          <p:cNvSpPr txBox="1"/>
          <p:nvPr/>
        </p:nvSpPr>
        <p:spPr>
          <a:xfrm>
            <a:off x="420624" y="5948172"/>
            <a:ext cx="5519776"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(hela gruppen, med dig vid tavlan) → läraren visar (du tänker högt, och gruppen gör likadant) → i par (två och två, med var sin text) → gemensamt igen (två elever berättar om ett val)</a:t>
            </a:r>
            <a:endParaRPr lang="en-US" sz="1200" dirty="0"/>
          </a:p>
        </p:txBody>
      </p:sp>
      <p:sp>
        <p:nvSpPr>
          <p:cNvPr id="31" name="Text 29"/>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PASSETS DELAR · VAD DU SÄGER</a:t>
            </a:r>
            <a:endParaRPr lang="en-US" sz="1200" dirty="0"/>
          </a:p>
        </p:txBody>
      </p:sp>
      <p:sp>
        <p:nvSpPr>
          <p:cNvPr id="32" name="Shape 30"/>
          <p:cNvSpPr/>
          <p:nvPr/>
        </p:nvSpPr>
        <p:spPr>
          <a:xfrm>
            <a:off x="6388456" y="1792224"/>
            <a:ext cx="5382616" cy="320040"/>
          </a:xfrm>
          <a:prstGeom prst="rect">
            <a:avLst/>
          </a:prstGeom>
          <a:solidFill>
            <a:srgbClr val="14202B"/>
          </a:solidFill>
          <a:ln w="12700">
            <a:solidFill>
              <a:srgbClr val="14202B"/>
            </a:solidFill>
            <a:prstDash val="solid"/>
          </a:ln>
        </p:spPr>
      </p:sp>
      <p:sp>
        <p:nvSpPr>
          <p:cNvPr id="33" name="Text 31"/>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4" name="Shape 32"/>
          <p:cNvSpPr/>
          <p:nvPr/>
        </p:nvSpPr>
        <p:spPr>
          <a:xfrm>
            <a:off x="7988656" y="1792224"/>
            <a:ext cx="9144" cy="320040"/>
          </a:xfrm>
          <a:prstGeom prst="rect">
            <a:avLst/>
          </a:prstGeom>
          <a:solidFill>
            <a:srgbClr val="4A5361"/>
          </a:solidFill>
          <a:ln w="12700">
            <a:solidFill>
              <a:srgbClr val="4A5361"/>
            </a:solidFill>
            <a:prstDash val="solid"/>
          </a:ln>
        </p:spPr>
      </p:sp>
      <p:sp>
        <p:nvSpPr>
          <p:cNvPr id="35" name="Text 33"/>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SÄGER</a:t>
            </a:r>
            <a:endParaRPr lang="en-US" sz="1200" dirty="0"/>
          </a:p>
        </p:txBody>
      </p:sp>
      <p:sp>
        <p:nvSpPr>
          <p:cNvPr id="36" name="Shape 34"/>
          <p:cNvSpPr/>
          <p:nvPr/>
        </p:nvSpPr>
        <p:spPr>
          <a:xfrm>
            <a:off x="6388456" y="2112264"/>
            <a:ext cx="1600200" cy="659663"/>
          </a:xfrm>
          <a:prstGeom prst="rect">
            <a:avLst/>
          </a:prstGeom>
          <a:solidFill>
            <a:srgbClr val="F3F6FA"/>
          </a:solidFill>
          <a:ln w="12700">
            <a:solidFill>
              <a:srgbClr val="F3F6FA"/>
            </a:solidFill>
            <a:prstDash val="solid"/>
          </a:ln>
        </p:spPr>
      </p:sp>
      <p:sp>
        <p:nvSpPr>
          <p:cNvPr id="37" name="Shape 35"/>
          <p:cNvSpPr/>
          <p:nvPr/>
        </p:nvSpPr>
        <p:spPr>
          <a:xfrm>
            <a:off x="7988656" y="2112264"/>
            <a:ext cx="9144" cy="659663"/>
          </a:xfrm>
          <a:prstGeom prst="rect">
            <a:avLst/>
          </a:prstGeom>
          <a:solidFill>
            <a:srgbClr val="E1E6EB"/>
          </a:solidFill>
          <a:ln w="12700">
            <a:solidFill>
              <a:srgbClr val="E1E6EB"/>
            </a:solidFill>
            <a:prstDash val="solid"/>
          </a:ln>
        </p:spPr>
      </p:sp>
      <p:sp>
        <p:nvSpPr>
          <p:cNvPr id="38" name="Text 36"/>
          <p:cNvSpPr txBox="1"/>
          <p:nvPr/>
        </p:nvSpPr>
        <p:spPr>
          <a:xfrm>
            <a:off x="6525616" y="2203704"/>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150" dirty="0"/>
          </a:p>
        </p:txBody>
      </p:sp>
      <p:sp>
        <p:nvSpPr>
          <p:cNvPr id="39" name="Text 37"/>
          <p:cNvSpPr txBox="1"/>
          <p:nvPr/>
        </p:nvSpPr>
        <p:spPr>
          <a:xfrm>
            <a:off x="6525616" y="2587117"/>
            <a:ext cx="1371600" cy="157378"/>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Alla svar på bordet</a:t>
            </a:r>
            <a:endParaRPr lang="en-US" sz="1000" dirty="0"/>
          </a:p>
        </p:txBody>
      </p:sp>
      <p:sp>
        <p:nvSpPr>
          <p:cNvPr id="40" name="Text 38"/>
          <p:cNvSpPr txBox="1"/>
          <p:nvPr/>
        </p:nvSpPr>
        <p:spPr>
          <a:xfrm>
            <a:off x="8134960" y="2203704"/>
            <a:ext cx="3508096" cy="52250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vet du nu? Vad undrar du?”</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mening ger läsaren mest?”</a:t>
            </a:r>
            <a:endParaRPr lang="en-US" sz="1275" dirty="0"/>
          </a:p>
        </p:txBody>
      </p:sp>
      <p:sp>
        <p:nvSpPr>
          <p:cNvPr id="41" name="Shape 39"/>
          <p:cNvSpPr/>
          <p:nvPr/>
        </p:nvSpPr>
        <p:spPr>
          <a:xfrm>
            <a:off x="6388456" y="2771927"/>
            <a:ext cx="1600200" cy="561947"/>
          </a:xfrm>
          <a:prstGeom prst="rect">
            <a:avLst/>
          </a:prstGeom>
          <a:solidFill>
            <a:srgbClr val="F3F6FA"/>
          </a:solidFill>
          <a:ln w="12700">
            <a:solidFill>
              <a:srgbClr val="F3F6FA"/>
            </a:solidFill>
            <a:prstDash val="solid"/>
          </a:ln>
        </p:spPr>
      </p:sp>
      <p:sp>
        <p:nvSpPr>
          <p:cNvPr id="42" name="Shape 40"/>
          <p:cNvSpPr/>
          <p:nvPr/>
        </p:nvSpPr>
        <p:spPr>
          <a:xfrm>
            <a:off x="6388456" y="2771927"/>
            <a:ext cx="5382616" cy="9144"/>
          </a:xfrm>
          <a:prstGeom prst="rect">
            <a:avLst/>
          </a:prstGeom>
          <a:solidFill>
            <a:srgbClr val="E1E6EB"/>
          </a:solidFill>
          <a:ln w="12700">
            <a:solidFill>
              <a:srgbClr val="E1E6EB"/>
            </a:solidFill>
            <a:prstDash val="solid"/>
          </a:ln>
        </p:spPr>
      </p:sp>
      <p:sp>
        <p:nvSpPr>
          <p:cNvPr id="43" name="Shape 41"/>
          <p:cNvSpPr/>
          <p:nvPr/>
        </p:nvSpPr>
        <p:spPr>
          <a:xfrm>
            <a:off x="7988656" y="2771927"/>
            <a:ext cx="9144" cy="561947"/>
          </a:xfrm>
          <a:prstGeom prst="rect">
            <a:avLst/>
          </a:prstGeom>
          <a:solidFill>
            <a:srgbClr val="E1E6EB"/>
          </a:solidFill>
          <a:ln w="12700">
            <a:solidFill>
              <a:srgbClr val="E1E6EB"/>
            </a:solidFill>
            <a:prstDash val="solid"/>
          </a:ln>
        </p:spPr>
      </p:sp>
      <p:sp>
        <p:nvSpPr>
          <p:cNvPr id="44" name="Text 42"/>
          <p:cNvSpPr txBox="1"/>
          <p:nvPr/>
        </p:nvSpPr>
        <p:spPr>
          <a:xfrm>
            <a:off x="6525616" y="2863367"/>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150" dirty="0"/>
          </a:p>
        </p:txBody>
      </p:sp>
      <p:sp>
        <p:nvSpPr>
          <p:cNvPr id="45" name="Text 43"/>
          <p:cNvSpPr txBox="1"/>
          <p:nvPr/>
        </p:nvSpPr>
        <p:spPr>
          <a:xfrm>
            <a:off x="6525616" y="3128543"/>
            <a:ext cx="1371600" cy="177899"/>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Du tänker högt</a:t>
            </a:r>
            <a:endParaRPr lang="en-US" sz="1000" dirty="0"/>
          </a:p>
        </p:txBody>
      </p:sp>
      <p:sp>
        <p:nvSpPr>
          <p:cNvPr id="46" name="Text 44"/>
          <p:cNvSpPr txBox="1"/>
          <p:nvPr/>
        </p:nvSpPr>
        <p:spPr>
          <a:xfrm>
            <a:off x="8134960" y="2863367"/>
            <a:ext cx="3508096" cy="424787"/>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hörde ni mig säga?”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”Nu prövar vi samma sak tillsammans.”</a:t>
            </a:r>
            <a:endParaRPr lang="en-US" sz="1275" dirty="0"/>
          </a:p>
        </p:txBody>
      </p:sp>
      <p:sp>
        <p:nvSpPr>
          <p:cNvPr id="47" name="Shape 45"/>
          <p:cNvSpPr/>
          <p:nvPr/>
        </p:nvSpPr>
        <p:spPr>
          <a:xfrm>
            <a:off x="6388456" y="3333874"/>
            <a:ext cx="1600200" cy="528465"/>
          </a:xfrm>
          <a:prstGeom prst="rect">
            <a:avLst/>
          </a:prstGeom>
          <a:solidFill>
            <a:srgbClr val="F3F6FA"/>
          </a:solidFill>
          <a:ln w="12700">
            <a:solidFill>
              <a:srgbClr val="F3F6FA"/>
            </a:solidFill>
            <a:prstDash val="solid"/>
          </a:ln>
        </p:spPr>
      </p:sp>
      <p:sp>
        <p:nvSpPr>
          <p:cNvPr id="48" name="Shape 46"/>
          <p:cNvSpPr/>
          <p:nvPr/>
        </p:nvSpPr>
        <p:spPr>
          <a:xfrm>
            <a:off x="6388456" y="3333874"/>
            <a:ext cx="5382616" cy="9144"/>
          </a:xfrm>
          <a:prstGeom prst="rect">
            <a:avLst/>
          </a:prstGeom>
          <a:solidFill>
            <a:srgbClr val="E1E6EB"/>
          </a:solidFill>
          <a:ln w="12700">
            <a:solidFill>
              <a:srgbClr val="E1E6EB"/>
            </a:solidFill>
            <a:prstDash val="solid"/>
          </a:ln>
        </p:spPr>
      </p:sp>
      <p:sp>
        <p:nvSpPr>
          <p:cNvPr id="49" name="Shape 47"/>
          <p:cNvSpPr/>
          <p:nvPr/>
        </p:nvSpPr>
        <p:spPr>
          <a:xfrm>
            <a:off x="7988656" y="3333874"/>
            <a:ext cx="9144" cy="528465"/>
          </a:xfrm>
          <a:prstGeom prst="rect">
            <a:avLst/>
          </a:prstGeom>
          <a:solidFill>
            <a:srgbClr val="E1E6EB"/>
          </a:solidFill>
          <a:ln w="12700">
            <a:solidFill>
              <a:srgbClr val="E1E6EB"/>
            </a:solidFill>
            <a:prstDash val="solid"/>
          </a:ln>
        </p:spPr>
      </p:sp>
      <p:sp>
        <p:nvSpPr>
          <p:cNvPr id="50" name="Text 48"/>
          <p:cNvSpPr txBox="1"/>
          <p:nvPr/>
        </p:nvSpPr>
        <p:spPr>
          <a:xfrm>
            <a:off x="6525616" y="3425314"/>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150" dirty="0"/>
          </a:p>
        </p:txBody>
      </p:sp>
      <p:sp>
        <p:nvSpPr>
          <p:cNvPr id="51" name="Text 49"/>
          <p:cNvSpPr txBox="1"/>
          <p:nvPr/>
        </p:nvSpPr>
        <p:spPr>
          <a:xfrm>
            <a:off x="8134960" y="3425314"/>
            <a:ext cx="3508096" cy="391305"/>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”Bryr sig läsaren om det skälet?”</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lapp lägger ni åt sidan? Varför?”</a:t>
            </a:r>
            <a:endParaRPr lang="en-US" sz="1275" dirty="0"/>
          </a:p>
        </p:txBody>
      </p:sp>
      <p:sp>
        <p:nvSpPr>
          <p:cNvPr id="52" name="Shape 50"/>
          <p:cNvSpPr/>
          <p:nvPr/>
        </p:nvSpPr>
        <p:spPr>
          <a:xfrm>
            <a:off x="6388456" y="3862339"/>
            <a:ext cx="1600200" cy="693145"/>
          </a:xfrm>
          <a:prstGeom prst="rect">
            <a:avLst/>
          </a:prstGeom>
          <a:solidFill>
            <a:srgbClr val="F3F6FA"/>
          </a:solidFill>
          <a:ln w="12700">
            <a:solidFill>
              <a:srgbClr val="F3F6FA"/>
            </a:solidFill>
            <a:prstDash val="solid"/>
          </a:ln>
        </p:spPr>
      </p:sp>
      <p:sp>
        <p:nvSpPr>
          <p:cNvPr id="53" name="Shape 51"/>
          <p:cNvSpPr/>
          <p:nvPr/>
        </p:nvSpPr>
        <p:spPr>
          <a:xfrm>
            <a:off x="6388456" y="3862339"/>
            <a:ext cx="5382616" cy="9144"/>
          </a:xfrm>
          <a:prstGeom prst="rect">
            <a:avLst/>
          </a:prstGeom>
          <a:solidFill>
            <a:srgbClr val="E1E6EB"/>
          </a:solidFill>
          <a:ln w="12700">
            <a:solidFill>
              <a:srgbClr val="E1E6EB"/>
            </a:solidFill>
            <a:prstDash val="solid"/>
          </a:ln>
        </p:spPr>
      </p:sp>
      <p:sp>
        <p:nvSpPr>
          <p:cNvPr id="54" name="Shape 52"/>
          <p:cNvSpPr/>
          <p:nvPr/>
        </p:nvSpPr>
        <p:spPr>
          <a:xfrm>
            <a:off x="7988656" y="3862339"/>
            <a:ext cx="9144" cy="693145"/>
          </a:xfrm>
          <a:prstGeom prst="rect">
            <a:avLst/>
          </a:prstGeom>
          <a:solidFill>
            <a:srgbClr val="E1E6EB"/>
          </a:solidFill>
          <a:ln w="12700">
            <a:solidFill>
              <a:srgbClr val="E1E6EB"/>
            </a:solidFill>
            <a:prstDash val="solid"/>
          </a:ln>
        </p:spPr>
      </p:sp>
      <p:sp>
        <p:nvSpPr>
          <p:cNvPr id="55" name="Text 53"/>
          <p:cNvSpPr txBox="1"/>
          <p:nvPr/>
        </p:nvSpPr>
        <p:spPr>
          <a:xfrm>
            <a:off x="6525616" y="3953779"/>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Säg</a:t>
            </a:r>
            <a:endParaRPr lang="en-US" sz="1150" dirty="0"/>
          </a:p>
        </p:txBody>
      </p:sp>
      <p:sp>
        <p:nvSpPr>
          <p:cNvPr id="56" name="Text 54"/>
          <p:cNvSpPr txBox="1"/>
          <p:nvPr/>
        </p:nvSpPr>
        <p:spPr>
          <a:xfrm>
            <a:off x="6525616" y="4218955"/>
            <a:ext cx="1371600" cy="309097"/>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En läsare ur ett annat par</a:t>
            </a:r>
            <a:endParaRPr lang="en-US" sz="1000" dirty="0"/>
          </a:p>
        </p:txBody>
      </p:sp>
      <p:sp>
        <p:nvSpPr>
          <p:cNvPr id="57" name="Text 55"/>
          <p:cNvSpPr txBox="1"/>
          <p:nvPr/>
        </p:nvSpPr>
        <p:spPr>
          <a:xfrm>
            <a:off x="8134960" y="3953779"/>
            <a:ext cx="3508096" cy="555985"/>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”Fråga bara det du inte fick veta.”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”Det du svarade nu ska med i texten.”</a:t>
            </a:r>
            <a:endParaRPr lang="en-US" sz="1275" dirty="0"/>
          </a:p>
        </p:txBody>
      </p:sp>
      <p:sp>
        <p:nvSpPr>
          <p:cNvPr id="58" name="Shape 56"/>
          <p:cNvSpPr/>
          <p:nvPr/>
        </p:nvSpPr>
        <p:spPr>
          <a:xfrm>
            <a:off x="6388456" y="4555483"/>
            <a:ext cx="1600200" cy="561947"/>
          </a:xfrm>
          <a:prstGeom prst="rect">
            <a:avLst/>
          </a:prstGeom>
          <a:solidFill>
            <a:srgbClr val="F3F6FA"/>
          </a:solidFill>
          <a:ln w="12700">
            <a:solidFill>
              <a:srgbClr val="F3F6FA"/>
            </a:solidFill>
            <a:prstDash val="solid"/>
          </a:ln>
        </p:spPr>
      </p:sp>
      <p:sp>
        <p:nvSpPr>
          <p:cNvPr id="59" name="Shape 57"/>
          <p:cNvSpPr/>
          <p:nvPr/>
        </p:nvSpPr>
        <p:spPr>
          <a:xfrm>
            <a:off x="6388456" y="4555483"/>
            <a:ext cx="5382616" cy="9144"/>
          </a:xfrm>
          <a:prstGeom prst="rect">
            <a:avLst/>
          </a:prstGeom>
          <a:solidFill>
            <a:srgbClr val="E1E6EB"/>
          </a:solidFill>
          <a:ln w="12700">
            <a:solidFill>
              <a:srgbClr val="E1E6EB"/>
            </a:solidFill>
            <a:prstDash val="solid"/>
          </a:ln>
        </p:spPr>
      </p:sp>
      <p:sp>
        <p:nvSpPr>
          <p:cNvPr id="60" name="Shape 58"/>
          <p:cNvSpPr/>
          <p:nvPr/>
        </p:nvSpPr>
        <p:spPr>
          <a:xfrm>
            <a:off x="7988656" y="4555483"/>
            <a:ext cx="9144" cy="561947"/>
          </a:xfrm>
          <a:prstGeom prst="rect">
            <a:avLst/>
          </a:prstGeom>
          <a:solidFill>
            <a:srgbClr val="E1E6EB"/>
          </a:solidFill>
          <a:ln w="12700">
            <a:solidFill>
              <a:srgbClr val="E1E6EB"/>
            </a:solidFill>
            <a:prstDash val="solid"/>
          </a:ln>
        </p:spPr>
      </p:sp>
      <p:sp>
        <p:nvSpPr>
          <p:cNvPr id="61" name="Text 59"/>
          <p:cNvSpPr txBox="1"/>
          <p:nvPr/>
        </p:nvSpPr>
        <p:spPr>
          <a:xfrm>
            <a:off x="6525616" y="4646923"/>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Skriv</a:t>
            </a:r>
            <a:endParaRPr lang="en-US" sz="1150" dirty="0"/>
          </a:p>
        </p:txBody>
      </p:sp>
      <p:sp>
        <p:nvSpPr>
          <p:cNvPr id="62" name="Text 60"/>
          <p:cNvSpPr txBox="1"/>
          <p:nvPr/>
        </p:nvSpPr>
        <p:spPr>
          <a:xfrm>
            <a:off x="6525616" y="4912099"/>
            <a:ext cx="1371600" cy="177899"/>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En enda fråga</a:t>
            </a:r>
            <a:endParaRPr lang="en-US" sz="1000" dirty="0"/>
          </a:p>
        </p:txBody>
      </p:sp>
      <p:sp>
        <p:nvSpPr>
          <p:cNvPr id="63" name="Text 61"/>
          <p:cNvSpPr txBox="1"/>
          <p:nvPr/>
        </p:nvSpPr>
        <p:spPr>
          <a:xfrm>
            <a:off x="8134960" y="4646923"/>
            <a:ext cx="3508096" cy="424787"/>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”Skriv det du sa.”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menar du? Skriv det.”</a:t>
            </a:r>
            <a:endParaRPr lang="en-US" sz="1275" dirty="0"/>
          </a:p>
        </p:txBody>
      </p:sp>
      <p:sp>
        <p:nvSpPr>
          <p:cNvPr id="64" name="Shape 62"/>
          <p:cNvSpPr/>
          <p:nvPr/>
        </p:nvSpPr>
        <p:spPr>
          <a:xfrm>
            <a:off x="6388456" y="5117430"/>
            <a:ext cx="1600200" cy="561947"/>
          </a:xfrm>
          <a:prstGeom prst="rect">
            <a:avLst/>
          </a:prstGeom>
          <a:solidFill>
            <a:srgbClr val="F3F6FA"/>
          </a:solidFill>
          <a:ln w="12700">
            <a:solidFill>
              <a:srgbClr val="F3F6FA"/>
            </a:solidFill>
            <a:prstDash val="solid"/>
          </a:ln>
        </p:spPr>
      </p:sp>
      <p:sp>
        <p:nvSpPr>
          <p:cNvPr id="65" name="Shape 63"/>
          <p:cNvSpPr/>
          <p:nvPr/>
        </p:nvSpPr>
        <p:spPr>
          <a:xfrm>
            <a:off x="6388456" y="5117430"/>
            <a:ext cx="5382616" cy="9144"/>
          </a:xfrm>
          <a:prstGeom prst="rect">
            <a:avLst/>
          </a:prstGeom>
          <a:solidFill>
            <a:srgbClr val="E1E6EB"/>
          </a:solidFill>
          <a:ln w="12700">
            <a:solidFill>
              <a:srgbClr val="E1E6EB"/>
            </a:solidFill>
            <a:prstDash val="solid"/>
          </a:ln>
        </p:spPr>
      </p:sp>
      <p:sp>
        <p:nvSpPr>
          <p:cNvPr id="66" name="Shape 64"/>
          <p:cNvSpPr/>
          <p:nvPr/>
        </p:nvSpPr>
        <p:spPr>
          <a:xfrm>
            <a:off x="7988656" y="5117430"/>
            <a:ext cx="9144" cy="561947"/>
          </a:xfrm>
          <a:prstGeom prst="rect">
            <a:avLst/>
          </a:prstGeom>
          <a:solidFill>
            <a:srgbClr val="E1E6EB"/>
          </a:solidFill>
          <a:ln w="12700">
            <a:solidFill>
              <a:srgbClr val="E1E6EB"/>
            </a:solidFill>
            <a:prstDash val="solid"/>
          </a:ln>
        </p:spPr>
      </p:sp>
      <p:sp>
        <p:nvSpPr>
          <p:cNvPr id="67" name="Text 65"/>
          <p:cNvSpPr txBox="1"/>
          <p:nvPr/>
        </p:nvSpPr>
        <p:spPr>
          <a:xfrm>
            <a:off x="6525616" y="5208870"/>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6 · Läs upp</a:t>
            </a:r>
            <a:endParaRPr lang="en-US" sz="1150" dirty="0"/>
          </a:p>
        </p:txBody>
      </p:sp>
      <p:sp>
        <p:nvSpPr>
          <p:cNvPr id="68" name="Text 66"/>
          <p:cNvSpPr txBox="1"/>
          <p:nvPr/>
        </p:nvSpPr>
        <p:spPr>
          <a:xfrm>
            <a:off x="6525616" y="5474046"/>
            <a:ext cx="1371600" cy="177899"/>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Ett val</a:t>
            </a:r>
            <a:endParaRPr lang="en-US" sz="1000" dirty="0"/>
          </a:p>
        </p:txBody>
      </p:sp>
      <p:sp>
        <p:nvSpPr>
          <p:cNvPr id="69" name="Text 67"/>
          <p:cNvSpPr txBox="1"/>
          <p:nvPr/>
        </p:nvSpPr>
        <p:spPr>
          <a:xfrm>
            <a:off x="8134960" y="5208870"/>
            <a:ext cx="3508096" cy="424787"/>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”Vilket skäl lade du åt sidan? Varför?”</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tar du med dig?”</a:t>
            </a:r>
            <a:endParaRPr lang="en-US" sz="1275" dirty="0"/>
          </a:p>
        </p:txBody>
      </p:sp>
      <p:sp>
        <p:nvSpPr>
          <p:cNvPr id="70" name="Shape 68"/>
          <p:cNvSpPr/>
          <p:nvPr/>
        </p:nvSpPr>
        <p:spPr>
          <a:xfrm>
            <a:off x="6388456" y="1792224"/>
            <a:ext cx="5382616" cy="3887153"/>
          </a:xfrm>
          <a:prstGeom prst="rect">
            <a:avLst/>
          </a:prstGeom>
          <a:ln w="12700">
            <a:solidFill>
              <a:srgbClr val="14202B"/>
            </a:solidFill>
            <a:prstDash val="solid"/>
          </a:ln>
        </p:spPr>
      </p:sp>
      <p:sp>
        <p:nvSpPr>
          <p:cNvPr id="71" name="Shape 69"/>
          <p:cNvSpPr/>
          <p:nvPr/>
        </p:nvSpPr>
        <p:spPr>
          <a:xfrm>
            <a:off x="6388456" y="5834825"/>
            <a:ext cx="5382616" cy="822008"/>
          </a:xfrm>
          <a:prstGeom prst="rect">
            <a:avLst/>
          </a:prstGeom>
          <a:solidFill>
            <a:srgbClr val="FBF3E4"/>
          </a:solidFill>
          <a:ln w="12700">
            <a:solidFill>
              <a:srgbClr val="FBF3E4"/>
            </a:solidFill>
            <a:prstDash val="solid"/>
          </a:ln>
        </p:spPr>
      </p:sp>
      <p:sp>
        <p:nvSpPr>
          <p:cNvPr id="72" name="Shape 70"/>
          <p:cNvSpPr/>
          <p:nvPr/>
        </p:nvSpPr>
        <p:spPr>
          <a:xfrm>
            <a:off x="6388456" y="5834825"/>
            <a:ext cx="36576" cy="822008"/>
          </a:xfrm>
          <a:prstGeom prst="rect">
            <a:avLst/>
          </a:prstGeom>
          <a:solidFill>
            <a:srgbClr val="8A5A1E"/>
          </a:solidFill>
          <a:ln w="12700">
            <a:solidFill>
              <a:srgbClr val="8A5A1E"/>
            </a:solidFill>
            <a:prstDash val="solid"/>
          </a:ln>
        </p:spPr>
      </p:sp>
      <p:sp>
        <p:nvSpPr>
          <p:cNvPr id="73" name="Text 71"/>
          <p:cNvSpPr txBox="1"/>
          <p:nvPr/>
        </p:nvSpPr>
        <p:spPr>
          <a:xfrm>
            <a:off x="6580480" y="5944553"/>
            <a:ext cx="5016856" cy="602552"/>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Tavlans tre rader: Vem läser? Vad vill vi? När får vi svar? De tre svarsraderna: Nu vet jag, Det här övertygade mig, Nu undrar jag. När eleven fastnar frågar du först ”Vem ska läsa det här?”</a:t>
            </a:r>
            <a:endParaRPr lang="en-US" sz="1150" dirty="0"/>
          </a:p>
        </p:txBody>
      </p:sp>
      <p:sp>
        <p:nvSpPr>
          <p:cNvPr id="74" name="Text 7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niclasfohlin.se/stodundervisning/texttyp-argumenterande-text/lathund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pass 7 i vecka 4</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411480"/>
          </a:xfrm>
          <a:prstGeom prst="rect">
            <a:avLst/>
          </a:prstGeom>
          <a:noFill/>
          <a:ln/>
        </p:spPr>
        <p:txBody>
          <a:bodyPr wrap="square" lIns="0" tIns="0" rIns="0" bIns="0" rtlCol="0" anchor="t"/>
          <a:lstStyle/>
          <a:p>
            <a:pPr algn="l" indent="0" marL="0">
              <a:buNone/>
            </a:pPr>
            <a:r>
              <a:rPr lang="en-US" sz="1050" dirty="0">
                <a:solidFill>
                  <a:srgbClr val="8A5A1E"/>
                </a:solidFill>
                <a:latin typeface="Consolas" pitchFamily="34" charset="0"/>
                <a:ea typeface="Consolas" pitchFamily="34" charset="-122"/>
                <a:cs typeface="Consolas" pitchFamily="34" charset="-120"/>
              </a:rPr>
              <a:t>GRUPPEN · FYRA ELEVER I ÅK 5, OCH MARIA I SKOLBIBLIOTEKET ÄR KURSENS LÄSARE</a:t>
            </a:r>
            <a:endParaRPr lang="en-US" sz="1050" dirty="0"/>
          </a:p>
        </p:txBody>
      </p:sp>
      <p:sp>
        <p:nvSpPr>
          <p:cNvPr id="9" name="Shape 7"/>
          <p:cNvSpPr/>
          <p:nvPr/>
        </p:nvSpPr>
        <p:spPr>
          <a:xfrm>
            <a:off x="420624" y="1280160"/>
            <a:ext cx="4818888" cy="3098292"/>
          </a:xfrm>
          <a:prstGeom prst="rect">
            <a:avLst/>
          </a:prstGeom>
          <a:solidFill>
            <a:srgbClr val="F8FAFC"/>
          </a:solidFill>
          <a:ln w="9525">
            <a:solidFill>
              <a:srgbClr val="E1E6EB"/>
            </a:solidFill>
            <a:prstDash val="solid"/>
          </a:ln>
        </p:spPr>
      </p:sp>
      <p:sp>
        <p:nvSpPr>
          <p:cNvPr id="10" name="Text 8"/>
          <p:cNvSpPr txBox="1"/>
          <p:nvPr/>
        </p:nvSpPr>
        <p:spPr>
          <a:xfrm>
            <a:off x="557784" y="1371600"/>
            <a:ext cx="4544568" cy="295198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Hamza läser meningen på tavlan som Maria: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”Nu undrar jag varför de inte hinner låna i dag.”</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Alla skriver en ny mening och lägger dem bredvid varandra. Nadia pekar på Elsas: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”Den förklarade.”</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Marias svar: biblioteket har öppet två dagar, och hon bestämmer över böckerna och vad man får göra där. Vilgot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vill att man får spela schack där.”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Elsa och Vilgot skriver lappar, och var och en pekar på en att lägga åt sidan. Vilgot pekar på lappen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”Det är kul”</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”Bryr sig Maria om det? Kanske inte.”</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Hamza ur det andra paret är läsare och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”Hur menar du med att det blir tyst?”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Vilgot svarar: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”Man tänker när man spelar schack”</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och skriver det på en ny lapp.</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frågar Vilgot över axeln: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”Varför där?”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Elsa kör fast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tittar på tavlan. Maria läser.”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Sedan skriver hon.</a:t>
            </a:r>
            <a:endParaRPr lang="en-US" sz="1150" dirty="0"/>
          </a:p>
        </p:txBody>
      </p:sp>
      <p:sp>
        <p:nvSpPr>
          <p:cNvPr id="11" name="Shape 9"/>
          <p:cNvSpPr/>
          <p:nvPr/>
        </p:nvSpPr>
        <p:spPr>
          <a:xfrm>
            <a:off x="420624" y="4515612"/>
            <a:ext cx="4818888" cy="1272540"/>
          </a:xfrm>
          <a:prstGeom prst="rect">
            <a:avLst/>
          </a:prstGeom>
          <a:solidFill>
            <a:srgbClr val="FBF3E4"/>
          </a:solidFill>
          <a:ln w="12700">
            <a:solidFill>
              <a:srgbClr val="FBF3E4"/>
            </a:solidFill>
            <a:prstDash val="solid"/>
          </a:ln>
        </p:spPr>
      </p:sp>
      <p:sp>
        <p:nvSpPr>
          <p:cNvPr id="12" name="Shape 10"/>
          <p:cNvSpPr/>
          <p:nvPr/>
        </p:nvSpPr>
        <p:spPr>
          <a:xfrm>
            <a:off x="420624" y="4515612"/>
            <a:ext cx="36576" cy="1272540"/>
          </a:xfrm>
          <a:prstGeom prst="rect">
            <a:avLst/>
          </a:prstGeom>
          <a:solidFill>
            <a:srgbClr val="8A5A1E"/>
          </a:solidFill>
          <a:ln w="12700">
            <a:solidFill>
              <a:srgbClr val="8A5A1E"/>
            </a:solidFill>
            <a:prstDash val="solid"/>
          </a:ln>
        </p:spPr>
      </p:sp>
      <p:sp>
        <p:nvSpPr>
          <p:cNvPr id="13" name="Text 11"/>
          <p:cNvSpPr txBox="1"/>
          <p:nvPr/>
        </p:nvSpPr>
        <p:spPr>
          <a:xfrm>
            <a:off x="612648" y="4625340"/>
            <a:ext cx="4453128" cy="10530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Jag skrev tavlans tre rader och en mening ur gruppens text, och jag hade Marias svar och listan från pass 1 med mig. På bordet låg lappar, bladet Planen och kortet till varje par, och mapparna. Jag lyssnade särskilt på Vilgot och Nadia.</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Eleven läser sin början som läsaren, med kortet, och skriver in det läsaren saknar.</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60 MINUTER, MINUT FÖR MINUT</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724977"/>
          </a:xfrm>
          <a:prstGeom prst="rect">
            <a:avLst/>
          </a:prstGeom>
          <a:solidFill>
            <a:srgbClr val="F3F6FA"/>
          </a:solidFill>
          <a:ln w="12700">
            <a:solidFill>
              <a:srgbClr val="F3F6FA"/>
            </a:solidFill>
            <a:prstDash val="solid"/>
          </a:ln>
        </p:spPr>
      </p:sp>
      <p:sp>
        <p:nvSpPr>
          <p:cNvPr id="23" name="Shape 21"/>
          <p:cNvSpPr/>
          <p:nvPr/>
        </p:nvSpPr>
        <p:spPr>
          <a:xfrm>
            <a:off x="7013448" y="1417320"/>
            <a:ext cx="9144" cy="724977"/>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58781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Skriv tavlans tre rader och dagens mening. Lägg fram lappar, bladet Planen, kortet och mapparna.</a:t>
            </a:r>
            <a:endParaRPr lang="en-US" sz="1275" dirty="0"/>
          </a:p>
        </p:txBody>
      </p:sp>
      <p:sp>
        <p:nvSpPr>
          <p:cNvPr id="26" name="Shape 24"/>
          <p:cNvSpPr/>
          <p:nvPr/>
        </p:nvSpPr>
        <p:spPr>
          <a:xfrm>
            <a:off x="5687568" y="2142297"/>
            <a:ext cx="1325880" cy="724977"/>
          </a:xfrm>
          <a:prstGeom prst="rect">
            <a:avLst/>
          </a:prstGeom>
          <a:solidFill>
            <a:srgbClr val="F3F6FA"/>
          </a:solidFill>
          <a:ln w="12700">
            <a:solidFill>
              <a:srgbClr val="F3F6FA"/>
            </a:solidFill>
            <a:prstDash val="solid"/>
          </a:ln>
        </p:spPr>
      </p:sp>
      <p:sp>
        <p:nvSpPr>
          <p:cNvPr id="27" name="Shape 25"/>
          <p:cNvSpPr/>
          <p:nvPr/>
        </p:nvSpPr>
        <p:spPr>
          <a:xfrm>
            <a:off x="5687568" y="2142297"/>
            <a:ext cx="6089904" cy="9144"/>
          </a:xfrm>
          <a:prstGeom prst="rect">
            <a:avLst/>
          </a:prstGeom>
          <a:solidFill>
            <a:srgbClr val="E1E6EB"/>
          </a:solidFill>
          <a:ln w="12700">
            <a:solidFill>
              <a:srgbClr val="E1E6EB"/>
            </a:solidFill>
            <a:prstDash val="solid"/>
          </a:ln>
        </p:spPr>
      </p:sp>
      <p:sp>
        <p:nvSpPr>
          <p:cNvPr id="28" name="Shape 26"/>
          <p:cNvSpPr/>
          <p:nvPr/>
        </p:nvSpPr>
        <p:spPr>
          <a:xfrm>
            <a:off x="7013448" y="2142297"/>
            <a:ext cx="9144" cy="724977"/>
          </a:xfrm>
          <a:prstGeom prst="rect">
            <a:avLst/>
          </a:prstGeom>
          <a:solidFill>
            <a:srgbClr val="E1E6EB"/>
          </a:solidFill>
          <a:ln w="12700">
            <a:solidFill>
              <a:srgbClr val="E1E6EB"/>
            </a:solidFill>
            <a:prstDash val="solid"/>
          </a:ln>
        </p:spPr>
      </p:sp>
      <p:sp>
        <p:nvSpPr>
          <p:cNvPr id="29" name="Text 27"/>
          <p:cNvSpPr txBox="1"/>
          <p:nvPr/>
        </p:nvSpPr>
        <p:spPr>
          <a:xfrm>
            <a:off x="5824728" y="223373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0–5</a:t>
            </a:r>
            <a:endParaRPr lang="en-US" sz="1150" dirty="0"/>
          </a:p>
        </p:txBody>
      </p:sp>
      <p:sp>
        <p:nvSpPr>
          <p:cNvPr id="30" name="Text 28"/>
          <p:cNvSpPr txBox="1"/>
          <p:nvPr/>
        </p:nvSpPr>
        <p:spPr>
          <a:xfrm>
            <a:off x="7159752" y="2233737"/>
            <a:ext cx="4489704" cy="58781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En elev läser meningen som läsaren. Alla skriver en ny mening, och ni lägger dem bredvid varandra.</a:t>
            </a:r>
            <a:endParaRPr lang="en-US" sz="1275" dirty="0"/>
          </a:p>
        </p:txBody>
      </p:sp>
      <p:sp>
        <p:nvSpPr>
          <p:cNvPr id="31" name="Shape 29"/>
          <p:cNvSpPr/>
          <p:nvPr/>
        </p:nvSpPr>
        <p:spPr>
          <a:xfrm>
            <a:off x="5687568" y="2867273"/>
            <a:ext cx="1325880" cy="724977"/>
          </a:xfrm>
          <a:prstGeom prst="rect">
            <a:avLst/>
          </a:prstGeom>
          <a:solidFill>
            <a:srgbClr val="F3F6FA"/>
          </a:solidFill>
          <a:ln w="12700">
            <a:solidFill>
              <a:srgbClr val="F3F6FA"/>
            </a:solidFill>
            <a:prstDash val="solid"/>
          </a:ln>
        </p:spPr>
      </p:sp>
      <p:sp>
        <p:nvSpPr>
          <p:cNvPr id="32" name="Shape 30"/>
          <p:cNvSpPr/>
          <p:nvPr/>
        </p:nvSpPr>
        <p:spPr>
          <a:xfrm>
            <a:off x="5687568" y="2867273"/>
            <a:ext cx="6089904" cy="9144"/>
          </a:xfrm>
          <a:prstGeom prst="rect">
            <a:avLst/>
          </a:prstGeom>
          <a:solidFill>
            <a:srgbClr val="E1E6EB"/>
          </a:solidFill>
          <a:ln w="12700">
            <a:solidFill>
              <a:srgbClr val="E1E6EB"/>
            </a:solidFill>
            <a:prstDash val="solid"/>
          </a:ln>
        </p:spPr>
      </p:sp>
      <p:sp>
        <p:nvSpPr>
          <p:cNvPr id="33" name="Shape 31"/>
          <p:cNvSpPr/>
          <p:nvPr/>
        </p:nvSpPr>
        <p:spPr>
          <a:xfrm>
            <a:off x="7013448" y="2867273"/>
            <a:ext cx="9144" cy="724977"/>
          </a:xfrm>
          <a:prstGeom prst="rect">
            <a:avLst/>
          </a:prstGeom>
          <a:solidFill>
            <a:srgbClr val="E1E6EB"/>
          </a:solidFill>
          <a:ln w="12700">
            <a:solidFill>
              <a:srgbClr val="E1E6EB"/>
            </a:solidFill>
            <a:prstDash val="solid"/>
          </a:ln>
        </p:spPr>
      </p:sp>
      <p:sp>
        <p:nvSpPr>
          <p:cNvPr id="34" name="Text 32"/>
          <p:cNvSpPr txBox="1"/>
          <p:nvPr/>
        </p:nvSpPr>
        <p:spPr>
          <a:xfrm>
            <a:off x="5824728" y="2958713"/>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5–15</a:t>
            </a:r>
            <a:endParaRPr lang="en-US" sz="1150" dirty="0"/>
          </a:p>
        </p:txBody>
      </p:sp>
      <p:sp>
        <p:nvSpPr>
          <p:cNvPr id="35" name="Text 33"/>
          <p:cNvSpPr txBox="1"/>
          <p:nvPr/>
        </p:nvSpPr>
        <p:spPr>
          <a:xfrm>
            <a:off x="7159752" y="2958713"/>
            <a:ext cx="4489704" cy="58781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Läs läsarens svar. Visa hur du tänker ut en sak som läsaren kan säga ja eller nej till.</a:t>
            </a:r>
            <a:endParaRPr lang="en-US" sz="1275" dirty="0"/>
          </a:p>
        </p:txBody>
      </p:sp>
      <p:sp>
        <p:nvSpPr>
          <p:cNvPr id="36" name="Shape 34"/>
          <p:cNvSpPr/>
          <p:nvPr/>
        </p:nvSpPr>
        <p:spPr>
          <a:xfrm>
            <a:off x="5687568" y="3592250"/>
            <a:ext cx="1325880" cy="724977"/>
          </a:xfrm>
          <a:prstGeom prst="rect">
            <a:avLst/>
          </a:prstGeom>
          <a:solidFill>
            <a:srgbClr val="F3F6FA"/>
          </a:solidFill>
          <a:ln w="12700">
            <a:solidFill>
              <a:srgbClr val="F3F6FA"/>
            </a:solidFill>
            <a:prstDash val="solid"/>
          </a:ln>
        </p:spPr>
      </p:sp>
      <p:sp>
        <p:nvSpPr>
          <p:cNvPr id="37" name="Shape 35"/>
          <p:cNvSpPr/>
          <p:nvPr/>
        </p:nvSpPr>
        <p:spPr>
          <a:xfrm>
            <a:off x="5687568" y="3592250"/>
            <a:ext cx="6089904" cy="9144"/>
          </a:xfrm>
          <a:prstGeom prst="rect">
            <a:avLst/>
          </a:prstGeom>
          <a:solidFill>
            <a:srgbClr val="E1E6EB"/>
          </a:solidFill>
          <a:ln w="12700">
            <a:solidFill>
              <a:srgbClr val="E1E6EB"/>
            </a:solidFill>
            <a:prstDash val="solid"/>
          </a:ln>
        </p:spPr>
      </p:sp>
      <p:sp>
        <p:nvSpPr>
          <p:cNvPr id="38" name="Shape 36"/>
          <p:cNvSpPr/>
          <p:nvPr/>
        </p:nvSpPr>
        <p:spPr>
          <a:xfrm>
            <a:off x="7013448" y="3592250"/>
            <a:ext cx="9144" cy="724977"/>
          </a:xfrm>
          <a:prstGeom prst="rect">
            <a:avLst/>
          </a:prstGeom>
          <a:solidFill>
            <a:srgbClr val="E1E6EB"/>
          </a:solidFill>
          <a:ln w="12700">
            <a:solidFill>
              <a:srgbClr val="E1E6EB"/>
            </a:solidFill>
            <a:prstDash val="solid"/>
          </a:ln>
        </p:spPr>
      </p:sp>
      <p:sp>
        <p:nvSpPr>
          <p:cNvPr id="39" name="Text 37"/>
          <p:cNvSpPr txBox="1"/>
          <p:nvPr/>
        </p:nvSpPr>
        <p:spPr>
          <a:xfrm>
            <a:off x="5824728" y="368369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15–27</a:t>
            </a:r>
            <a:endParaRPr lang="en-US" sz="1150" dirty="0"/>
          </a:p>
        </p:txBody>
      </p:sp>
      <p:sp>
        <p:nvSpPr>
          <p:cNvPr id="40" name="Text 38"/>
          <p:cNvSpPr txBox="1"/>
          <p:nvPr/>
        </p:nvSpPr>
        <p:spPr>
          <a:xfrm>
            <a:off x="7159752" y="3683690"/>
            <a:ext cx="4489704" cy="58781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Paren enas om en sak och skriver lappar. Var och en pekar på en lapp att lägga åt sidan.</a:t>
            </a:r>
            <a:endParaRPr lang="en-US" sz="1275" dirty="0"/>
          </a:p>
        </p:txBody>
      </p:sp>
      <p:sp>
        <p:nvSpPr>
          <p:cNvPr id="41" name="Shape 39"/>
          <p:cNvSpPr/>
          <p:nvPr/>
        </p:nvSpPr>
        <p:spPr>
          <a:xfrm>
            <a:off x="5687568" y="4317226"/>
            <a:ext cx="1325880" cy="1054329"/>
          </a:xfrm>
          <a:prstGeom prst="rect">
            <a:avLst/>
          </a:prstGeom>
          <a:solidFill>
            <a:srgbClr val="F3F6FA"/>
          </a:solidFill>
          <a:ln w="12700">
            <a:solidFill>
              <a:srgbClr val="F3F6FA"/>
            </a:solidFill>
            <a:prstDash val="solid"/>
          </a:ln>
        </p:spPr>
      </p:sp>
      <p:sp>
        <p:nvSpPr>
          <p:cNvPr id="42" name="Shape 40"/>
          <p:cNvSpPr/>
          <p:nvPr/>
        </p:nvSpPr>
        <p:spPr>
          <a:xfrm>
            <a:off x="5687568" y="4317226"/>
            <a:ext cx="6089904" cy="9144"/>
          </a:xfrm>
          <a:prstGeom prst="rect">
            <a:avLst/>
          </a:prstGeom>
          <a:solidFill>
            <a:srgbClr val="E1E6EB"/>
          </a:solidFill>
          <a:ln w="12700">
            <a:solidFill>
              <a:srgbClr val="E1E6EB"/>
            </a:solidFill>
            <a:prstDash val="solid"/>
          </a:ln>
        </p:spPr>
      </p:sp>
      <p:sp>
        <p:nvSpPr>
          <p:cNvPr id="43" name="Shape 41"/>
          <p:cNvSpPr/>
          <p:nvPr/>
        </p:nvSpPr>
        <p:spPr>
          <a:xfrm>
            <a:off x="7013448" y="4317226"/>
            <a:ext cx="9144" cy="1054329"/>
          </a:xfrm>
          <a:prstGeom prst="rect">
            <a:avLst/>
          </a:prstGeom>
          <a:solidFill>
            <a:srgbClr val="E1E6EB"/>
          </a:solidFill>
          <a:ln w="12700">
            <a:solidFill>
              <a:srgbClr val="E1E6EB"/>
            </a:solidFill>
            <a:prstDash val="solid"/>
          </a:ln>
        </p:spPr>
      </p:sp>
      <p:sp>
        <p:nvSpPr>
          <p:cNvPr id="44" name="Text 42"/>
          <p:cNvSpPr txBox="1"/>
          <p:nvPr/>
        </p:nvSpPr>
        <p:spPr>
          <a:xfrm>
            <a:off x="5824728" y="4408666"/>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27–33</a:t>
            </a:r>
            <a:endParaRPr lang="en-US" sz="1150" dirty="0"/>
          </a:p>
        </p:txBody>
      </p:sp>
      <p:sp>
        <p:nvSpPr>
          <p:cNvPr id="45" name="Text 43"/>
          <p:cNvSpPr txBox="1"/>
          <p:nvPr/>
        </p:nvSpPr>
        <p:spPr>
          <a:xfrm>
            <a:off x="7159752" y="4408666"/>
            <a:ext cx="4489704" cy="917169"/>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Säg</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Två par sätter sig ihop. Skribenten berättar för en läsare ur det andra paret, och svaret blir en ny lapp. Läsaren säger sin egen första mening. Blir ett par över, är du läsaren.</a:t>
            </a:r>
            <a:endParaRPr lang="en-US" sz="1275" dirty="0"/>
          </a:p>
        </p:txBody>
      </p:sp>
      <p:sp>
        <p:nvSpPr>
          <p:cNvPr id="46" name="Shape 44"/>
          <p:cNvSpPr/>
          <p:nvPr/>
        </p:nvSpPr>
        <p:spPr>
          <a:xfrm>
            <a:off x="5687568" y="5371555"/>
            <a:ext cx="1325880" cy="724977"/>
          </a:xfrm>
          <a:prstGeom prst="rect">
            <a:avLst/>
          </a:prstGeom>
          <a:solidFill>
            <a:srgbClr val="F3F6FA"/>
          </a:solidFill>
          <a:ln w="12700">
            <a:solidFill>
              <a:srgbClr val="F3F6FA"/>
            </a:solidFill>
            <a:prstDash val="solid"/>
          </a:ln>
        </p:spPr>
      </p:sp>
      <p:sp>
        <p:nvSpPr>
          <p:cNvPr id="47" name="Shape 45"/>
          <p:cNvSpPr/>
          <p:nvPr/>
        </p:nvSpPr>
        <p:spPr>
          <a:xfrm>
            <a:off x="5687568" y="5371555"/>
            <a:ext cx="6089904" cy="9144"/>
          </a:xfrm>
          <a:prstGeom prst="rect">
            <a:avLst/>
          </a:prstGeom>
          <a:solidFill>
            <a:srgbClr val="E1E6EB"/>
          </a:solidFill>
          <a:ln w="12700">
            <a:solidFill>
              <a:srgbClr val="E1E6EB"/>
            </a:solidFill>
            <a:prstDash val="solid"/>
          </a:ln>
        </p:spPr>
      </p:sp>
      <p:sp>
        <p:nvSpPr>
          <p:cNvPr id="48" name="Shape 46"/>
          <p:cNvSpPr/>
          <p:nvPr/>
        </p:nvSpPr>
        <p:spPr>
          <a:xfrm>
            <a:off x="7013448" y="5371555"/>
            <a:ext cx="9144" cy="724977"/>
          </a:xfrm>
          <a:prstGeom prst="rect">
            <a:avLst/>
          </a:prstGeom>
          <a:solidFill>
            <a:srgbClr val="E1E6EB"/>
          </a:solidFill>
          <a:ln w="12700">
            <a:solidFill>
              <a:srgbClr val="E1E6EB"/>
            </a:solidFill>
            <a:prstDash val="solid"/>
          </a:ln>
        </p:spPr>
      </p:sp>
      <p:sp>
        <p:nvSpPr>
          <p:cNvPr id="49" name="Text 47"/>
          <p:cNvSpPr txBox="1"/>
          <p:nvPr/>
        </p:nvSpPr>
        <p:spPr>
          <a:xfrm>
            <a:off x="5824728" y="5462995"/>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33–57</a:t>
            </a:r>
            <a:endParaRPr lang="en-US" sz="1150" dirty="0"/>
          </a:p>
        </p:txBody>
      </p:sp>
      <p:sp>
        <p:nvSpPr>
          <p:cNvPr id="50" name="Text 48"/>
          <p:cNvSpPr txBox="1"/>
          <p:nvPr/>
        </p:nvSpPr>
        <p:spPr>
          <a:xfrm>
            <a:off x="7159752" y="5462995"/>
            <a:ext cx="4489704" cy="58781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Skriv</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skriver början. Du läser över axeln och ställer en enda fråga. Rätta inte nu.</a:t>
            </a:r>
            <a:endParaRPr lang="en-US" sz="1275" dirty="0"/>
          </a:p>
        </p:txBody>
      </p:sp>
      <p:sp>
        <p:nvSpPr>
          <p:cNvPr id="51" name="Shape 49"/>
          <p:cNvSpPr/>
          <p:nvPr/>
        </p:nvSpPr>
        <p:spPr>
          <a:xfrm>
            <a:off x="5687568" y="6096532"/>
            <a:ext cx="1325880" cy="560300"/>
          </a:xfrm>
          <a:prstGeom prst="rect">
            <a:avLst/>
          </a:prstGeom>
          <a:solidFill>
            <a:srgbClr val="F3F6FA"/>
          </a:solidFill>
          <a:ln w="12700">
            <a:solidFill>
              <a:srgbClr val="F3F6FA"/>
            </a:solidFill>
            <a:prstDash val="solid"/>
          </a:ln>
        </p:spPr>
      </p:sp>
      <p:sp>
        <p:nvSpPr>
          <p:cNvPr id="52" name="Shape 50"/>
          <p:cNvSpPr/>
          <p:nvPr/>
        </p:nvSpPr>
        <p:spPr>
          <a:xfrm>
            <a:off x="5687568" y="6096532"/>
            <a:ext cx="6089904" cy="9144"/>
          </a:xfrm>
          <a:prstGeom prst="rect">
            <a:avLst/>
          </a:prstGeom>
          <a:solidFill>
            <a:srgbClr val="E1E6EB"/>
          </a:solidFill>
          <a:ln w="12700">
            <a:solidFill>
              <a:srgbClr val="E1E6EB"/>
            </a:solidFill>
            <a:prstDash val="solid"/>
          </a:ln>
        </p:spPr>
      </p:sp>
      <p:sp>
        <p:nvSpPr>
          <p:cNvPr id="53" name="Shape 51"/>
          <p:cNvSpPr/>
          <p:nvPr/>
        </p:nvSpPr>
        <p:spPr>
          <a:xfrm>
            <a:off x="7013448" y="6096532"/>
            <a:ext cx="9144" cy="560300"/>
          </a:xfrm>
          <a:prstGeom prst="rect">
            <a:avLst/>
          </a:prstGeom>
          <a:solidFill>
            <a:srgbClr val="E1E6EB"/>
          </a:solidFill>
          <a:ln w="12700">
            <a:solidFill>
              <a:srgbClr val="E1E6EB"/>
            </a:solidFill>
            <a:prstDash val="solid"/>
          </a:ln>
        </p:spPr>
      </p:sp>
      <p:sp>
        <p:nvSpPr>
          <p:cNvPr id="54" name="Text 52"/>
          <p:cNvSpPr txBox="1"/>
          <p:nvPr/>
        </p:nvSpPr>
        <p:spPr>
          <a:xfrm>
            <a:off x="5824728" y="6187972"/>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57–60</a:t>
            </a:r>
            <a:endParaRPr lang="en-US" sz="1150" dirty="0"/>
          </a:p>
        </p:txBody>
      </p:sp>
      <p:sp>
        <p:nvSpPr>
          <p:cNvPr id="55" name="Text 53"/>
          <p:cNvSpPr txBox="1"/>
          <p:nvPr/>
        </p:nvSpPr>
        <p:spPr>
          <a:xfrm>
            <a:off x="7159752" y="6187972"/>
            <a:ext cx="4489704" cy="42314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6 · Läs upp</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Varje par säger vad de tar reda på till nästa pass.</a:t>
            </a:r>
            <a:endParaRPr lang="en-US" sz="1275" dirty="0"/>
          </a:p>
        </p:txBody>
      </p:sp>
      <p:sp>
        <p:nvSpPr>
          <p:cNvPr id="56" name="Shape 54"/>
          <p:cNvSpPr/>
          <p:nvPr/>
        </p:nvSpPr>
        <p:spPr>
          <a:xfrm>
            <a:off x="5687568" y="1097280"/>
            <a:ext cx="6089904" cy="5559552"/>
          </a:xfrm>
          <a:prstGeom prst="rect">
            <a:avLst/>
          </a:prstGeom>
          <a:ln w="12700">
            <a:solidFill>
              <a:srgbClr val="14202B"/>
            </a:solidFill>
            <a:prstDash val="solid"/>
          </a:ln>
        </p:spPr>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niclasfohlin.se/stodundervisning/texttyp-argumenterande-text/lathund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Passen med egna minuter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 4 OCH PASS 6 TILL 9 FÖLJER PASSET I SEX DELAR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1 TILL 5</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16" name="Shape 14"/>
          <p:cNvSpPr/>
          <p:nvPr/>
        </p:nvSpPr>
        <p:spPr>
          <a:xfrm>
            <a:off x="2114245" y="1709928"/>
            <a:ext cx="9144" cy="458978"/>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gör en text bra?” Brevet: tio minuter utan stöd, med bara uppgiften på tavlan.</a:t>
            </a:r>
            <a:endParaRPr lang="en-US" sz="1100" dirty="0"/>
          </a:p>
        </p:txBody>
      </p:sp>
      <p:sp>
        <p:nvSpPr>
          <p:cNvPr id="18" name="Shape 16"/>
          <p:cNvSpPr/>
          <p:nvPr/>
        </p:nvSpPr>
        <p:spPr>
          <a:xfrm>
            <a:off x="192024" y="2168906"/>
            <a:ext cx="5766664" cy="458978"/>
          </a:xfrm>
          <a:prstGeom prst="rect">
            <a:avLst/>
          </a:prstGeom>
          <a:solidFill>
            <a:srgbClr val="F8FAFC"/>
          </a:solidFill>
          <a:ln w="12700">
            <a:solidFill>
              <a:srgbClr val="F8FAFC"/>
            </a:solidFill>
            <a:prstDash val="solid"/>
          </a:ln>
        </p:spPr>
      </p:sp>
      <p:sp>
        <p:nvSpPr>
          <p:cNvPr id="19" name="Shape 17"/>
          <p:cNvSpPr/>
          <p:nvPr/>
        </p:nvSpPr>
        <p:spPr>
          <a:xfrm>
            <a:off x="192024" y="2168906"/>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20–⁠32 min</a:t>
            </a:r>
            <a:endParaRPr lang="en-US" sz="1100" dirty="0"/>
          </a:p>
        </p:txBody>
      </p:sp>
      <p:sp>
        <p:nvSpPr>
          <p:cNvPr id="21" name="Shape 19"/>
          <p:cNvSpPr/>
          <p:nvPr/>
        </p:nvSpPr>
        <p:spPr>
          <a:xfrm>
            <a:off x="2114245" y="2168906"/>
            <a:ext cx="9144" cy="458978"/>
          </a:xfrm>
          <a:prstGeom prst="rect">
            <a:avLst/>
          </a:prstGeom>
          <a:solidFill>
            <a:srgbClr val="E1E6EB"/>
          </a:solidFill>
          <a:ln w="12700">
            <a:solidFill>
              <a:srgbClr val="E1E6EB"/>
            </a:solidFill>
            <a:prstDash val="solid"/>
          </a:ln>
        </p:spPr>
      </p:sp>
      <p:sp>
        <p:nvSpPr>
          <p:cNvPr id="22" name="Text 20"/>
          <p:cNvSpPr txBox="1"/>
          <p:nvPr/>
        </p:nvSpPr>
        <p:spPr>
          <a:xfrm>
            <a:off x="2187397"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om skolgården. ”Vilken av dem vill att någon ska göra något?”</a:t>
            </a:r>
            <a:endParaRPr lang="en-US" sz="1100" dirty="0"/>
          </a:p>
        </p:txBody>
      </p:sp>
      <p:sp>
        <p:nvSpPr>
          <p:cNvPr id="23" name="Shape 21"/>
          <p:cNvSpPr/>
          <p:nvPr/>
        </p:nvSpPr>
        <p:spPr>
          <a:xfrm>
            <a:off x="192024" y="262788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682748"/>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32–⁠60 min</a:t>
            </a:r>
            <a:endParaRPr lang="en-US" sz="1100" dirty="0"/>
          </a:p>
        </p:txBody>
      </p:sp>
      <p:sp>
        <p:nvSpPr>
          <p:cNvPr id="25" name="Shape 23"/>
          <p:cNvSpPr/>
          <p:nvPr/>
        </p:nvSpPr>
        <p:spPr>
          <a:xfrm>
            <a:off x="2114245" y="2627884"/>
            <a:ext cx="9144" cy="284353"/>
          </a:xfrm>
          <a:prstGeom prst="rect">
            <a:avLst/>
          </a:prstGeom>
          <a:solidFill>
            <a:srgbClr val="E1E6EB"/>
          </a:solidFill>
          <a:ln w="12700">
            <a:solidFill>
              <a:srgbClr val="E1E6EB"/>
            </a:solidFill>
            <a:prstDash val="solid"/>
          </a:ln>
        </p:spPr>
      </p:sp>
      <p:sp>
        <p:nvSpPr>
          <p:cNvPr id="26" name="Text 24"/>
          <p:cNvSpPr txBox="1"/>
          <p:nvPr/>
        </p:nvSpPr>
        <p:spPr>
          <a:xfrm>
            <a:off x="2187397" y="2682748"/>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Konstruktiv debatt om raster. Vem bestämmer vad?</a:t>
            </a:r>
            <a:endParaRPr lang="en-US" sz="1100" dirty="0"/>
          </a:p>
        </p:txBody>
      </p:sp>
      <p:sp>
        <p:nvSpPr>
          <p:cNvPr id="27" name="Shape 25"/>
          <p:cNvSpPr/>
          <p:nvPr/>
        </p:nvSpPr>
        <p:spPr>
          <a:xfrm>
            <a:off x="192024" y="2912237"/>
            <a:ext cx="5766664" cy="458978"/>
          </a:xfrm>
          <a:prstGeom prst="rect">
            <a:avLst/>
          </a:prstGeom>
          <a:solidFill>
            <a:srgbClr val="F8FAFC"/>
          </a:solidFill>
          <a:ln w="12700">
            <a:solidFill>
              <a:srgbClr val="F8FAFC"/>
            </a:solidFill>
            <a:prstDash val="solid"/>
          </a:ln>
        </p:spPr>
      </p:sp>
      <p:sp>
        <p:nvSpPr>
          <p:cNvPr id="28" name="Shape 26"/>
          <p:cNvSpPr/>
          <p:nvPr/>
        </p:nvSpPr>
        <p:spPr>
          <a:xfrm>
            <a:off x="192024" y="2912237"/>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296710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0–⁠18 min</a:t>
            </a:r>
            <a:endParaRPr lang="en-US" sz="1100" dirty="0"/>
          </a:p>
        </p:txBody>
      </p:sp>
      <p:sp>
        <p:nvSpPr>
          <p:cNvPr id="30" name="Shape 28"/>
          <p:cNvSpPr/>
          <p:nvPr/>
        </p:nvSpPr>
        <p:spPr>
          <a:xfrm>
            <a:off x="2114245" y="2912237"/>
            <a:ext cx="9144" cy="458978"/>
          </a:xfrm>
          <a:prstGeom prst="rect">
            <a:avLst/>
          </a:prstGeom>
          <a:solidFill>
            <a:srgbClr val="E1E6EB"/>
          </a:solidFill>
          <a:ln w="12700">
            <a:solidFill>
              <a:srgbClr val="E1E6EB"/>
            </a:solidFill>
            <a:prstDash val="solid"/>
          </a:ln>
        </p:spPr>
      </p:sp>
      <p:sp>
        <p:nvSpPr>
          <p:cNvPr id="31" name="Text 29"/>
          <p:cNvSpPr txBox="1"/>
          <p:nvPr/>
        </p:nvSpPr>
        <p:spPr>
          <a:xfrm>
            <a:off x="2187397" y="296710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Breven tillbaka med dina tre svarsrader, och kortet.</a:t>
            </a:r>
            <a:endParaRPr lang="en-US" sz="1100" dirty="0"/>
          </a:p>
        </p:txBody>
      </p:sp>
      <p:sp>
        <p:nvSpPr>
          <p:cNvPr id="32" name="Shape 30"/>
          <p:cNvSpPr/>
          <p:nvPr/>
        </p:nvSpPr>
        <p:spPr>
          <a:xfrm>
            <a:off x="192024" y="3371215"/>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342607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18–⁠36 min</a:t>
            </a:r>
            <a:endParaRPr lang="en-US" sz="1100" dirty="0"/>
          </a:p>
        </p:txBody>
      </p:sp>
      <p:sp>
        <p:nvSpPr>
          <p:cNvPr id="34" name="Shape 32"/>
          <p:cNvSpPr/>
          <p:nvPr/>
        </p:nvSpPr>
        <p:spPr>
          <a:xfrm>
            <a:off x="2114245" y="3371215"/>
            <a:ext cx="9144" cy="458978"/>
          </a:xfrm>
          <a:prstGeom prst="rect">
            <a:avLst/>
          </a:prstGeom>
          <a:solidFill>
            <a:srgbClr val="E1E6EB"/>
          </a:solidFill>
          <a:ln w="12700">
            <a:solidFill>
              <a:srgbClr val="E1E6EB"/>
            </a:solidFill>
            <a:prstDash val="solid"/>
          </a:ln>
        </p:spPr>
      </p:sp>
      <p:sp>
        <p:nvSpPr>
          <p:cNvPr id="35" name="Text 33"/>
          <p:cNvSpPr txBox="1"/>
          <p:nvPr/>
        </p:nvSpPr>
        <p:spPr>
          <a:xfrm>
            <a:off x="2187397" y="342607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Brevet till Jonas. Var får han svar på varje fråga?</a:t>
            </a:r>
            <a:endParaRPr lang="en-US" sz="1100" dirty="0"/>
          </a:p>
        </p:txBody>
      </p:sp>
      <p:sp>
        <p:nvSpPr>
          <p:cNvPr id="36" name="Shape 34"/>
          <p:cNvSpPr/>
          <p:nvPr/>
        </p:nvSpPr>
        <p:spPr>
          <a:xfrm>
            <a:off x="192024" y="3830193"/>
            <a:ext cx="5766664" cy="458978"/>
          </a:xfrm>
          <a:prstGeom prst="rect">
            <a:avLst/>
          </a:prstGeom>
          <a:solidFill>
            <a:srgbClr val="F8FAFC"/>
          </a:solidFill>
          <a:ln w="12700">
            <a:solidFill>
              <a:srgbClr val="F8FAFC"/>
            </a:solidFill>
            <a:prstDash val="solid"/>
          </a:ln>
        </p:spPr>
      </p:sp>
      <p:sp>
        <p:nvSpPr>
          <p:cNvPr id="37" name="Shape 35"/>
          <p:cNvSpPr/>
          <p:nvPr/>
        </p:nvSpPr>
        <p:spPr>
          <a:xfrm>
            <a:off x="192024" y="383019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388505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36–⁠60 min</a:t>
            </a:r>
            <a:endParaRPr lang="en-US" sz="1100" dirty="0"/>
          </a:p>
        </p:txBody>
      </p:sp>
      <p:sp>
        <p:nvSpPr>
          <p:cNvPr id="39" name="Shape 37"/>
          <p:cNvSpPr/>
          <p:nvPr/>
        </p:nvSpPr>
        <p:spPr>
          <a:xfrm>
            <a:off x="2114245" y="3830193"/>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388505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Eleven skriver svaret på det du undrade, under ett streck, och sitt mål.</a:t>
            </a:r>
            <a:endParaRPr lang="en-US" sz="1100" dirty="0"/>
          </a:p>
        </p:txBody>
      </p:sp>
      <p:sp>
        <p:nvSpPr>
          <p:cNvPr id="41" name="Shape 39"/>
          <p:cNvSpPr/>
          <p:nvPr/>
        </p:nvSpPr>
        <p:spPr>
          <a:xfrm>
            <a:off x="192024" y="4289171"/>
            <a:ext cx="5766664" cy="9144"/>
          </a:xfrm>
          <a:prstGeom prst="rect">
            <a:avLst/>
          </a:prstGeom>
          <a:solidFill>
            <a:srgbClr val="E1E6EB"/>
          </a:solidFill>
          <a:ln w="12700">
            <a:solidFill>
              <a:srgbClr val="E1E6EB"/>
            </a:solidFill>
            <a:prstDash val="solid"/>
          </a:ln>
        </p:spPr>
      </p:sp>
      <p:sp>
        <p:nvSpPr>
          <p:cNvPr id="42" name="Text 40"/>
          <p:cNvSpPr txBox="1"/>
          <p:nvPr/>
        </p:nvSpPr>
        <p:spPr>
          <a:xfrm>
            <a:off x="265176" y="434403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3</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43" name="Shape 41"/>
          <p:cNvSpPr/>
          <p:nvPr/>
        </p:nvSpPr>
        <p:spPr>
          <a:xfrm>
            <a:off x="2114245" y="4289171"/>
            <a:ext cx="9144" cy="458978"/>
          </a:xfrm>
          <a:prstGeom prst="rect">
            <a:avLst/>
          </a:prstGeom>
          <a:solidFill>
            <a:srgbClr val="E1E6EB"/>
          </a:solidFill>
          <a:ln w="12700">
            <a:solidFill>
              <a:srgbClr val="E1E6EB"/>
            </a:solidFill>
            <a:prstDash val="solid"/>
          </a:ln>
        </p:spPr>
      </p:sp>
      <p:sp>
        <p:nvSpPr>
          <p:cNvPr id="44" name="Text 42"/>
          <p:cNvSpPr txBox="1"/>
          <p:nvPr/>
        </p:nvSpPr>
        <p:spPr>
          <a:xfrm>
            <a:off x="2187397" y="434403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Du visar hur du tänker, planerar, säger din text och börjar skriva.</a:t>
            </a:r>
            <a:endParaRPr lang="en-US" sz="1100" dirty="0"/>
          </a:p>
        </p:txBody>
      </p:sp>
      <p:sp>
        <p:nvSpPr>
          <p:cNvPr id="45" name="Shape 43"/>
          <p:cNvSpPr/>
          <p:nvPr/>
        </p:nvSpPr>
        <p:spPr>
          <a:xfrm>
            <a:off x="192024" y="4748149"/>
            <a:ext cx="5766664" cy="458978"/>
          </a:xfrm>
          <a:prstGeom prst="rect">
            <a:avLst/>
          </a:prstGeom>
          <a:solidFill>
            <a:srgbClr val="F8FAFC"/>
          </a:solidFill>
          <a:ln w="12700">
            <a:solidFill>
              <a:srgbClr val="F8FAFC"/>
            </a:solidFill>
            <a:prstDash val="solid"/>
          </a:ln>
        </p:spPr>
      </p:sp>
      <p:sp>
        <p:nvSpPr>
          <p:cNvPr id="46" name="Shape 44"/>
          <p:cNvSpPr/>
          <p:nvPr/>
        </p:nvSpPr>
        <p:spPr>
          <a:xfrm>
            <a:off x="192024" y="4748149"/>
            <a:ext cx="5766664" cy="9144"/>
          </a:xfrm>
          <a:prstGeom prst="rect">
            <a:avLst/>
          </a:prstGeom>
          <a:solidFill>
            <a:srgbClr val="E1E6EB"/>
          </a:solidFill>
          <a:ln w="12700">
            <a:solidFill>
              <a:srgbClr val="E1E6EB"/>
            </a:solidFill>
            <a:prstDash val="solid"/>
          </a:ln>
        </p:spPr>
      </p:sp>
      <p:sp>
        <p:nvSpPr>
          <p:cNvPr id="47" name="Text 45"/>
          <p:cNvSpPr txBox="1"/>
          <p:nvPr/>
        </p:nvSpPr>
        <p:spPr>
          <a:xfrm>
            <a:off x="265176" y="480301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20–⁠60 min</a:t>
            </a:r>
            <a:endParaRPr lang="en-US" sz="1100" dirty="0"/>
          </a:p>
        </p:txBody>
      </p:sp>
      <p:sp>
        <p:nvSpPr>
          <p:cNvPr id="48" name="Shape 46"/>
          <p:cNvSpPr/>
          <p:nvPr/>
        </p:nvSpPr>
        <p:spPr>
          <a:xfrm>
            <a:off x="2114245" y="4748149"/>
            <a:ext cx="9144" cy="458978"/>
          </a:xfrm>
          <a:prstGeom prst="rect">
            <a:avLst/>
          </a:prstGeom>
          <a:solidFill>
            <a:srgbClr val="E1E6EB"/>
          </a:solidFill>
          <a:ln w="12700">
            <a:solidFill>
              <a:srgbClr val="E1E6EB"/>
            </a:solidFill>
            <a:prstDash val="solid"/>
          </a:ln>
        </p:spPr>
      </p:sp>
      <p:sp>
        <p:nvSpPr>
          <p:cNvPr id="49" name="Text 47"/>
          <p:cNvSpPr txBox="1"/>
          <p:nvPr/>
        </p:nvSpPr>
        <p:spPr>
          <a:xfrm>
            <a:off x="2187397" y="480301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Kursens läsare kommer. Paren planerar och berättar. Alla skriver början. Två sätt vid 58.</a:t>
            </a:r>
            <a:endParaRPr lang="en-US" sz="1100" dirty="0"/>
          </a:p>
        </p:txBody>
      </p:sp>
      <p:sp>
        <p:nvSpPr>
          <p:cNvPr id="50" name="Shape 48"/>
          <p:cNvSpPr/>
          <p:nvPr/>
        </p:nvSpPr>
        <p:spPr>
          <a:xfrm>
            <a:off x="192024" y="5207127"/>
            <a:ext cx="5766664" cy="9144"/>
          </a:xfrm>
          <a:prstGeom prst="rect">
            <a:avLst/>
          </a:prstGeom>
          <a:solidFill>
            <a:srgbClr val="E1E6EB"/>
          </a:solidFill>
          <a:ln w="12700">
            <a:solidFill>
              <a:srgbClr val="E1E6EB"/>
            </a:solidFill>
            <a:prstDash val="solid"/>
          </a:ln>
        </p:spPr>
      </p:sp>
      <p:sp>
        <p:nvSpPr>
          <p:cNvPr id="51" name="Text 49"/>
          <p:cNvSpPr txBox="1"/>
          <p:nvPr/>
        </p:nvSpPr>
        <p:spPr>
          <a:xfrm>
            <a:off x="265176" y="526199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4</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52" name="Shape 50"/>
          <p:cNvSpPr/>
          <p:nvPr/>
        </p:nvSpPr>
        <p:spPr>
          <a:xfrm>
            <a:off x="2114245" y="5207127"/>
            <a:ext cx="9144" cy="458978"/>
          </a:xfrm>
          <a:prstGeom prst="rect">
            <a:avLst/>
          </a:prstGeom>
          <a:solidFill>
            <a:srgbClr val="E1E6EB"/>
          </a:solidFill>
          <a:ln w="12700">
            <a:solidFill>
              <a:srgbClr val="E1E6EB"/>
            </a:solidFill>
            <a:prstDash val="solid"/>
          </a:ln>
        </p:spPr>
      </p:sp>
      <p:sp>
        <p:nvSpPr>
          <p:cNvPr id="53" name="Text 51"/>
          <p:cNvSpPr txBox="1"/>
          <p:nvPr/>
        </p:nvSpPr>
        <p:spPr>
          <a:xfrm>
            <a:off x="2187397" y="526199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Starterna. Du skriver vidare, kör fast. Säg 19–25, Skriv 25–57, halvvägs vid 41.</a:t>
            </a:r>
            <a:endParaRPr lang="en-US" sz="1100" dirty="0"/>
          </a:p>
        </p:txBody>
      </p:sp>
      <p:sp>
        <p:nvSpPr>
          <p:cNvPr id="54" name="Shape 52"/>
          <p:cNvSpPr/>
          <p:nvPr/>
        </p:nvSpPr>
        <p:spPr>
          <a:xfrm>
            <a:off x="192024" y="5666105"/>
            <a:ext cx="5766664" cy="458978"/>
          </a:xfrm>
          <a:prstGeom prst="rect">
            <a:avLst/>
          </a:prstGeom>
          <a:solidFill>
            <a:srgbClr val="F8FAFC"/>
          </a:solidFill>
          <a:ln w="12700">
            <a:solidFill>
              <a:srgbClr val="F8FAFC"/>
            </a:solidFill>
            <a:prstDash val="solid"/>
          </a:ln>
        </p:spPr>
      </p:sp>
      <p:sp>
        <p:nvSpPr>
          <p:cNvPr id="55" name="Shape 53"/>
          <p:cNvSpPr/>
          <p:nvPr/>
        </p:nvSpPr>
        <p:spPr>
          <a:xfrm>
            <a:off x="192024" y="5666105"/>
            <a:ext cx="5766664" cy="9144"/>
          </a:xfrm>
          <a:prstGeom prst="rect">
            <a:avLst/>
          </a:prstGeom>
          <a:solidFill>
            <a:srgbClr val="E1E6EB"/>
          </a:solidFill>
          <a:ln w="12700">
            <a:solidFill>
              <a:srgbClr val="E1E6EB"/>
            </a:solidFill>
            <a:prstDash val="solid"/>
          </a:ln>
        </p:spPr>
      </p:sp>
      <p:sp>
        <p:nvSpPr>
          <p:cNvPr id="56" name="Text 54"/>
          <p:cNvSpPr txBox="1"/>
          <p:nvPr/>
        </p:nvSpPr>
        <p:spPr>
          <a:xfrm>
            <a:off x="265176" y="572096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5</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0–⁠21 min</a:t>
            </a:r>
            <a:endParaRPr lang="en-US" sz="1100" dirty="0"/>
          </a:p>
        </p:txBody>
      </p:sp>
      <p:sp>
        <p:nvSpPr>
          <p:cNvPr id="57" name="Shape 55"/>
          <p:cNvSpPr/>
          <p:nvPr/>
        </p:nvSpPr>
        <p:spPr>
          <a:xfrm>
            <a:off x="2114245" y="5666105"/>
            <a:ext cx="9144" cy="458978"/>
          </a:xfrm>
          <a:prstGeom prst="rect">
            <a:avLst/>
          </a:prstGeom>
          <a:solidFill>
            <a:srgbClr val="E1E6EB"/>
          </a:solidFill>
          <a:ln w="12700">
            <a:solidFill>
              <a:srgbClr val="E1E6EB"/>
            </a:solidFill>
            <a:prstDash val="solid"/>
          </a:ln>
        </p:spPr>
      </p:sp>
      <p:sp>
        <p:nvSpPr>
          <p:cNvPr id="58" name="Text 56"/>
          <p:cNvSpPr txBox="1"/>
          <p:nvPr/>
        </p:nvSpPr>
        <p:spPr>
          <a:xfrm>
            <a:off x="2187397" y="572096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i era texter. ”Jag skriver början, ni tänker.” Du skriver gruppens början.</a:t>
            </a:r>
            <a:endParaRPr lang="en-US" sz="1100" dirty="0"/>
          </a:p>
        </p:txBody>
      </p:sp>
      <p:sp>
        <p:nvSpPr>
          <p:cNvPr id="59" name="Shape 57"/>
          <p:cNvSpPr/>
          <p:nvPr/>
        </p:nvSpPr>
        <p:spPr>
          <a:xfrm>
            <a:off x="192024" y="6125083"/>
            <a:ext cx="5766664" cy="9144"/>
          </a:xfrm>
          <a:prstGeom prst="rect">
            <a:avLst/>
          </a:prstGeom>
          <a:solidFill>
            <a:srgbClr val="E1E6EB"/>
          </a:solidFill>
          <a:ln w="12700">
            <a:solidFill>
              <a:srgbClr val="E1E6EB"/>
            </a:solidFill>
            <a:prstDash val="solid"/>
          </a:ln>
        </p:spPr>
      </p:sp>
      <p:sp>
        <p:nvSpPr>
          <p:cNvPr id="60" name="Text 58"/>
          <p:cNvSpPr txBox="1"/>
          <p:nvPr/>
        </p:nvSpPr>
        <p:spPr>
          <a:xfrm>
            <a:off x="265176" y="617994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21–⁠60 min</a:t>
            </a:r>
            <a:endParaRPr lang="en-US" sz="1100" dirty="0"/>
          </a:p>
        </p:txBody>
      </p:sp>
      <p:sp>
        <p:nvSpPr>
          <p:cNvPr id="61" name="Shape 59"/>
          <p:cNvSpPr/>
          <p:nvPr/>
        </p:nvSpPr>
        <p:spPr>
          <a:xfrm>
            <a:off x="2114245" y="6125083"/>
            <a:ext cx="9144" cy="458978"/>
          </a:xfrm>
          <a:prstGeom prst="rect">
            <a:avLst/>
          </a:prstGeom>
          <a:solidFill>
            <a:srgbClr val="E1E6EB"/>
          </a:solidFill>
          <a:ln w="12700">
            <a:solidFill>
              <a:srgbClr val="E1E6EB"/>
            </a:solidFill>
            <a:prstDash val="solid"/>
          </a:ln>
        </p:spPr>
      </p:sp>
      <p:sp>
        <p:nvSpPr>
          <p:cNvPr id="62" name="Text 60"/>
          <p:cNvSpPr txBox="1"/>
          <p:nvPr/>
        </p:nvSpPr>
        <p:spPr>
          <a:xfrm>
            <a:off x="2187397" y="617994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Var och en skriver fortsättningen. Gruppen väljer en. Räkna texten i en stapel, och skicka den.</a:t>
            </a:r>
            <a:endParaRPr lang="en-US" sz="1100" dirty="0"/>
          </a:p>
        </p:txBody>
      </p:sp>
      <p:sp>
        <p:nvSpPr>
          <p:cNvPr id="63" name="Shape 61"/>
          <p:cNvSpPr/>
          <p:nvPr/>
        </p:nvSpPr>
        <p:spPr>
          <a:xfrm>
            <a:off x="192024" y="1417320"/>
            <a:ext cx="5766664" cy="5166741"/>
          </a:xfrm>
          <a:prstGeom prst="rect">
            <a:avLst/>
          </a:prstGeom>
          <a:ln w="12700">
            <a:solidFill>
              <a:srgbClr val="14202B"/>
            </a:solidFill>
            <a:prstDash val="solid"/>
          </a:ln>
        </p:spPr>
      </p:sp>
      <p:sp>
        <p:nvSpPr>
          <p:cNvPr id="64" name="Text 62"/>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6 TILL 12</a:t>
            </a:r>
            <a:endParaRPr lang="en-US" sz="1200" dirty="0"/>
          </a:p>
        </p:txBody>
      </p:sp>
      <p:sp>
        <p:nvSpPr>
          <p:cNvPr id="65" name="Shape 63"/>
          <p:cNvSpPr/>
          <p:nvPr/>
        </p:nvSpPr>
        <p:spPr>
          <a:xfrm>
            <a:off x="6233008" y="1417320"/>
            <a:ext cx="5766664" cy="292608"/>
          </a:xfrm>
          <a:prstGeom prst="rect">
            <a:avLst/>
          </a:prstGeom>
          <a:solidFill>
            <a:srgbClr val="14202B"/>
          </a:solidFill>
          <a:ln w="12700">
            <a:solidFill>
              <a:srgbClr val="14202B"/>
            </a:solidFill>
            <a:prstDash val="solid"/>
          </a:ln>
        </p:spPr>
      </p:sp>
      <p:sp>
        <p:nvSpPr>
          <p:cNvPr id="66" name="Text 64"/>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67" name="Text 65"/>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68" name="Shape 66"/>
          <p:cNvSpPr/>
          <p:nvPr/>
        </p:nvSpPr>
        <p:spPr>
          <a:xfrm>
            <a:off x="6233008" y="1709928"/>
            <a:ext cx="5766664" cy="9144"/>
          </a:xfrm>
          <a:prstGeom prst="rect">
            <a:avLst/>
          </a:prstGeom>
          <a:solidFill>
            <a:srgbClr val="E1E6EB"/>
          </a:solidFill>
          <a:ln w="12700">
            <a:solidFill>
              <a:srgbClr val="E1E6EB"/>
            </a:solidFill>
            <a:prstDash val="solid"/>
          </a:ln>
        </p:spPr>
      </p:sp>
      <p:sp>
        <p:nvSpPr>
          <p:cNvPr id="69" name="Text 67"/>
          <p:cNvSpPr txBox="1"/>
          <p:nvPr/>
        </p:nvSpPr>
        <p:spPr>
          <a:xfrm>
            <a:off x="6306160"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6</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0" name="Shape 68"/>
          <p:cNvSpPr/>
          <p:nvPr/>
        </p:nvSpPr>
        <p:spPr>
          <a:xfrm>
            <a:off x="8155229" y="1709928"/>
            <a:ext cx="9144" cy="458978"/>
          </a:xfrm>
          <a:prstGeom prst="rect">
            <a:avLst/>
          </a:prstGeom>
          <a:solidFill>
            <a:srgbClr val="E1E6EB"/>
          </a:solidFill>
          <a:ln w="12700">
            <a:solidFill>
              <a:srgbClr val="E1E6EB"/>
            </a:solidFill>
            <a:prstDash val="solid"/>
          </a:ln>
        </p:spPr>
      </p:sp>
      <p:sp>
        <p:nvSpPr>
          <p:cNvPr id="71" name="Text 69"/>
          <p:cNvSpPr txBox="1"/>
          <p:nvPr/>
        </p:nvSpPr>
        <p:spPr>
          <a:xfrm>
            <a:off x="8228381"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vecka 3. Säg 19–25, Skriv 25–57. Läsaren de sista fem minuterna.</a:t>
            </a:r>
            <a:endParaRPr lang="en-US" sz="1100" dirty="0"/>
          </a:p>
        </p:txBody>
      </p:sp>
      <p:sp>
        <p:nvSpPr>
          <p:cNvPr id="72" name="Shape 70"/>
          <p:cNvSpPr/>
          <p:nvPr/>
        </p:nvSpPr>
        <p:spPr>
          <a:xfrm>
            <a:off x="6233008" y="2168906"/>
            <a:ext cx="5766664" cy="458978"/>
          </a:xfrm>
          <a:prstGeom prst="rect">
            <a:avLst/>
          </a:prstGeom>
          <a:solidFill>
            <a:srgbClr val="F8FAFC"/>
          </a:solidFill>
          <a:ln w="12700">
            <a:solidFill>
              <a:srgbClr val="F8FAFC"/>
            </a:solidFill>
            <a:prstDash val="solid"/>
          </a:ln>
        </p:spPr>
      </p:sp>
      <p:sp>
        <p:nvSpPr>
          <p:cNvPr id="73" name="Shape 71"/>
          <p:cNvSpPr/>
          <p:nvPr/>
        </p:nvSpPr>
        <p:spPr>
          <a:xfrm>
            <a:off x="6233008" y="2168906"/>
            <a:ext cx="5766664" cy="9144"/>
          </a:xfrm>
          <a:prstGeom prst="rect">
            <a:avLst/>
          </a:prstGeom>
          <a:solidFill>
            <a:srgbClr val="E1E6EB"/>
          </a:solidFill>
          <a:ln w="12700">
            <a:solidFill>
              <a:srgbClr val="E1E6EB"/>
            </a:solidFill>
            <a:prstDash val="solid"/>
          </a:ln>
        </p:spPr>
      </p:sp>
      <p:sp>
        <p:nvSpPr>
          <p:cNvPr id="74" name="Text 72"/>
          <p:cNvSpPr txBox="1"/>
          <p:nvPr/>
        </p:nvSpPr>
        <p:spPr>
          <a:xfrm>
            <a:off x="6306160"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8</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5" name="Shape 73"/>
          <p:cNvSpPr/>
          <p:nvPr/>
        </p:nvSpPr>
        <p:spPr>
          <a:xfrm>
            <a:off x="8155229" y="2168906"/>
            <a:ext cx="9144" cy="458978"/>
          </a:xfrm>
          <a:prstGeom prst="rect">
            <a:avLst/>
          </a:prstGeom>
          <a:solidFill>
            <a:srgbClr val="E1E6EB"/>
          </a:solidFill>
          <a:ln w="12700">
            <a:solidFill>
              <a:srgbClr val="E1E6EB"/>
            </a:solidFill>
            <a:prstDash val="solid"/>
          </a:ln>
        </p:spPr>
      </p:sp>
      <p:sp>
        <p:nvSpPr>
          <p:cNvPr id="76" name="Text 74"/>
          <p:cNvSpPr txBox="1"/>
          <p:nvPr/>
        </p:nvSpPr>
        <p:spPr>
          <a:xfrm>
            <a:off x="8228381"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vecka 4. Säg 19–25, Skriv 25–57, halvvägs vid 35. Läsaren sist.</a:t>
            </a:r>
            <a:endParaRPr lang="en-US" sz="1100" dirty="0"/>
          </a:p>
        </p:txBody>
      </p:sp>
      <p:sp>
        <p:nvSpPr>
          <p:cNvPr id="77" name="Shape 75"/>
          <p:cNvSpPr/>
          <p:nvPr/>
        </p:nvSpPr>
        <p:spPr>
          <a:xfrm>
            <a:off x="6233008" y="2627884"/>
            <a:ext cx="5766664" cy="9144"/>
          </a:xfrm>
          <a:prstGeom prst="rect">
            <a:avLst/>
          </a:prstGeom>
          <a:solidFill>
            <a:srgbClr val="E1E6EB"/>
          </a:solidFill>
          <a:ln w="12700">
            <a:solidFill>
              <a:srgbClr val="E1E6EB"/>
            </a:solidFill>
            <a:prstDash val="solid"/>
          </a:ln>
        </p:spPr>
      </p:sp>
      <p:sp>
        <p:nvSpPr>
          <p:cNvPr id="78" name="Text 76"/>
          <p:cNvSpPr txBox="1"/>
          <p:nvPr/>
        </p:nvSpPr>
        <p:spPr>
          <a:xfrm>
            <a:off x="6306160" y="268274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9</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9" name="Shape 77"/>
          <p:cNvSpPr/>
          <p:nvPr/>
        </p:nvSpPr>
        <p:spPr>
          <a:xfrm>
            <a:off x="8155229" y="2627884"/>
            <a:ext cx="9144" cy="458978"/>
          </a:xfrm>
          <a:prstGeom prst="rect">
            <a:avLst/>
          </a:prstGeom>
          <a:solidFill>
            <a:srgbClr val="E1E6EB"/>
          </a:solidFill>
          <a:ln w="12700">
            <a:solidFill>
              <a:srgbClr val="E1E6EB"/>
            </a:solidFill>
            <a:prstDash val="solid"/>
          </a:ln>
        </p:spPr>
      </p:sp>
      <p:sp>
        <p:nvSpPr>
          <p:cNvPr id="80" name="Text 78"/>
          <p:cNvSpPr txBox="1"/>
          <p:nvPr/>
        </p:nvSpPr>
        <p:spPr>
          <a:xfrm>
            <a:off x="8228381" y="268274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i era texter. Planen som lista. Säg 26–32, Skriv 32–57, starterna vid 44.</a:t>
            </a:r>
            <a:endParaRPr lang="en-US" sz="1100" dirty="0"/>
          </a:p>
        </p:txBody>
      </p:sp>
      <p:sp>
        <p:nvSpPr>
          <p:cNvPr id="81" name="Shape 79"/>
          <p:cNvSpPr/>
          <p:nvPr/>
        </p:nvSpPr>
        <p:spPr>
          <a:xfrm>
            <a:off x="6233008" y="3086862"/>
            <a:ext cx="5766664" cy="458978"/>
          </a:xfrm>
          <a:prstGeom prst="rect">
            <a:avLst/>
          </a:prstGeom>
          <a:solidFill>
            <a:srgbClr val="F8FAFC"/>
          </a:solidFill>
          <a:ln w="12700">
            <a:solidFill>
              <a:srgbClr val="F8FAFC"/>
            </a:solidFill>
            <a:prstDash val="solid"/>
          </a:ln>
        </p:spPr>
      </p:sp>
      <p:sp>
        <p:nvSpPr>
          <p:cNvPr id="82" name="Shape 80"/>
          <p:cNvSpPr/>
          <p:nvPr/>
        </p:nvSpPr>
        <p:spPr>
          <a:xfrm>
            <a:off x="6233008" y="3086862"/>
            <a:ext cx="5766664" cy="9144"/>
          </a:xfrm>
          <a:prstGeom prst="rect">
            <a:avLst/>
          </a:prstGeom>
          <a:solidFill>
            <a:srgbClr val="E1E6EB"/>
          </a:solidFill>
          <a:ln w="12700">
            <a:solidFill>
              <a:srgbClr val="E1E6EB"/>
            </a:solidFill>
            <a:prstDash val="solid"/>
          </a:ln>
        </p:spPr>
      </p:sp>
      <p:sp>
        <p:nvSpPr>
          <p:cNvPr id="83" name="Text 81"/>
          <p:cNvSpPr txBox="1"/>
          <p:nvPr/>
        </p:nvSpPr>
        <p:spPr>
          <a:xfrm>
            <a:off x="6306160" y="314172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10</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0–⁠38 min</a:t>
            </a:r>
            <a:endParaRPr lang="en-US" sz="1100" dirty="0"/>
          </a:p>
        </p:txBody>
      </p:sp>
      <p:sp>
        <p:nvSpPr>
          <p:cNvPr id="84" name="Shape 82"/>
          <p:cNvSpPr/>
          <p:nvPr/>
        </p:nvSpPr>
        <p:spPr>
          <a:xfrm>
            <a:off x="8155229" y="3086862"/>
            <a:ext cx="9144" cy="458978"/>
          </a:xfrm>
          <a:prstGeom prst="rect">
            <a:avLst/>
          </a:prstGeom>
          <a:solidFill>
            <a:srgbClr val="E1E6EB"/>
          </a:solidFill>
          <a:ln w="12700">
            <a:solidFill>
              <a:srgbClr val="E1E6EB"/>
            </a:solidFill>
            <a:prstDash val="solid"/>
          </a:ln>
        </p:spPr>
      </p:sp>
      <p:sp>
        <p:nvSpPr>
          <p:cNvPr id="85" name="Text 83"/>
          <p:cNvSpPr txBox="1"/>
          <p:nvPr/>
        </p:nvSpPr>
        <p:spPr>
          <a:xfrm>
            <a:off x="8228381" y="314172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Eleven skriver klart. Läsaren halvvägs vid 20.</a:t>
            </a:r>
            <a:endParaRPr lang="en-US" sz="1100" dirty="0"/>
          </a:p>
        </p:txBody>
      </p:sp>
      <p:sp>
        <p:nvSpPr>
          <p:cNvPr id="86" name="Shape 84"/>
          <p:cNvSpPr/>
          <p:nvPr/>
        </p:nvSpPr>
        <p:spPr>
          <a:xfrm>
            <a:off x="6233008" y="3545840"/>
            <a:ext cx="5766664" cy="9144"/>
          </a:xfrm>
          <a:prstGeom prst="rect">
            <a:avLst/>
          </a:prstGeom>
          <a:solidFill>
            <a:srgbClr val="E1E6EB"/>
          </a:solidFill>
          <a:ln w="12700">
            <a:solidFill>
              <a:srgbClr val="E1E6EB"/>
            </a:solidFill>
            <a:prstDash val="solid"/>
          </a:ln>
        </p:spPr>
      </p:sp>
      <p:sp>
        <p:nvSpPr>
          <p:cNvPr id="87" name="Text 85"/>
          <p:cNvSpPr txBox="1"/>
          <p:nvPr/>
        </p:nvSpPr>
        <p:spPr>
          <a:xfrm>
            <a:off x="6306160" y="3600704"/>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38–⁠60 min</a:t>
            </a:r>
            <a:endParaRPr lang="en-US" sz="1100" dirty="0"/>
          </a:p>
        </p:txBody>
      </p:sp>
      <p:sp>
        <p:nvSpPr>
          <p:cNvPr id="88" name="Shape 86"/>
          <p:cNvSpPr/>
          <p:nvPr/>
        </p:nvSpPr>
        <p:spPr>
          <a:xfrm>
            <a:off x="8155229" y="3545840"/>
            <a:ext cx="9144" cy="458978"/>
          </a:xfrm>
          <a:prstGeom prst="rect">
            <a:avLst/>
          </a:prstGeom>
          <a:solidFill>
            <a:srgbClr val="E1E6EB"/>
          </a:solidFill>
          <a:ln w="12700">
            <a:solidFill>
              <a:srgbClr val="E1E6EB"/>
            </a:solidFill>
            <a:prstDash val="solid"/>
          </a:ln>
        </p:spPr>
      </p:sp>
      <p:sp>
        <p:nvSpPr>
          <p:cNvPr id="89" name="Text 87"/>
          <p:cNvSpPr txBox="1"/>
          <p:nvPr/>
        </p:nvSpPr>
        <p:spPr>
          <a:xfrm>
            <a:off x="8228381" y="3600704"/>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Kamraten är läsare. Gå igenom texten. Du skickar den efter passet.</a:t>
            </a:r>
            <a:endParaRPr lang="en-US" sz="1100" dirty="0"/>
          </a:p>
        </p:txBody>
      </p:sp>
      <p:sp>
        <p:nvSpPr>
          <p:cNvPr id="90" name="Shape 88"/>
          <p:cNvSpPr/>
          <p:nvPr/>
        </p:nvSpPr>
        <p:spPr>
          <a:xfrm>
            <a:off x="6233008" y="4004818"/>
            <a:ext cx="5766664" cy="458978"/>
          </a:xfrm>
          <a:prstGeom prst="rect">
            <a:avLst/>
          </a:prstGeom>
          <a:solidFill>
            <a:srgbClr val="F8FAFC"/>
          </a:solidFill>
          <a:ln w="12700">
            <a:solidFill>
              <a:srgbClr val="F8FAFC"/>
            </a:solidFill>
            <a:prstDash val="solid"/>
          </a:ln>
        </p:spPr>
      </p:sp>
      <p:sp>
        <p:nvSpPr>
          <p:cNvPr id="91" name="Shape 89"/>
          <p:cNvSpPr/>
          <p:nvPr/>
        </p:nvSpPr>
        <p:spPr>
          <a:xfrm>
            <a:off x="6233008" y="4004818"/>
            <a:ext cx="5766664" cy="9144"/>
          </a:xfrm>
          <a:prstGeom prst="rect">
            <a:avLst/>
          </a:prstGeom>
          <a:solidFill>
            <a:srgbClr val="E1E6EB"/>
          </a:solidFill>
          <a:ln w="12700">
            <a:solidFill>
              <a:srgbClr val="E1E6EB"/>
            </a:solidFill>
            <a:prstDash val="solid"/>
          </a:ln>
        </p:spPr>
      </p:sp>
      <p:sp>
        <p:nvSpPr>
          <p:cNvPr id="92" name="Text 90"/>
          <p:cNvSpPr txBox="1"/>
          <p:nvPr/>
        </p:nvSpPr>
        <p:spPr>
          <a:xfrm>
            <a:off x="6306160" y="405968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0–⁠25 min</a:t>
            </a:r>
            <a:endParaRPr lang="en-US" sz="1100" dirty="0"/>
          </a:p>
        </p:txBody>
      </p:sp>
      <p:sp>
        <p:nvSpPr>
          <p:cNvPr id="93" name="Shape 91"/>
          <p:cNvSpPr/>
          <p:nvPr/>
        </p:nvSpPr>
        <p:spPr>
          <a:xfrm>
            <a:off x="8155229" y="4004818"/>
            <a:ext cx="9144" cy="458978"/>
          </a:xfrm>
          <a:prstGeom prst="rect">
            <a:avLst/>
          </a:prstGeom>
          <a:solidFill>
            <a:srgbClr val="E1E6EB"/>
          </a:solidFill>
          <a:ln w="12700">
            <a:solidFill>
              <a:srgbClr val="E1E6EB"/>
            </a:solidFill>
            <a:prstDash val="solid"/>
          </a:ln>
        </p:spPr>
      </p:sp>
      <p:sp>
        <p:nvSpPr>
          <p:cNvPr id="94" name="Text 92"/>
          <p:cNvSpPr txBox="1"/>
          <p:nvPr/>
        </p:nvSpPr>
        <p:spPr>
          <a:xfrm>
            <a:off x="8228381" y="405968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Brevet: tio minuter utan stöd. Före och efter: breven bredvid varandra.</a:t>
            </a:r>
            <a:endParaRPr lang="en-US" sz="1100" dirty="0"/>
          </a:p>
        </p:txBody>
      </p:sp>
      <p:sp>
        <p:nvSpPr>
          <p:cNvPr id="95" name="Shape 93"/>
          <p:cNvSpPr/>
          <p:nvPr/>
        </p:nvSpPr>
        <p:spPr>
          <a:xfrm>
            <a:off x="6233008" y="4463796"/>
            <a:ext cx="5766664" cy="9144"/>
          </a:xfrm>
          <a:prstGeom prst="rect">
            <a:avLst/>
          </a:prstGeom>
          <a:solidFill>
            <a:srgbClr val="E1E6EB"/>
          </a:solidFill>
          <a:ln w="12700">
            <a:solidFill>
              <a:srgbClr val="E1E6EB"/>
            </a:solidFill>
            <a:prstDash val="solid"/>
          </a:ln>
        </p:spPr>
      </p:sp>
      <p:sp>
        <p:nvSpPr>
          <p:cNvPr id="96" name="Text 94"/>
          <p:cNvSpPr txBox="1"/>
          <p:nvPr/>
        </p:nvSpPr>
        <p:spPr>
          <a:xfrm>
            <a:off x="6306160" y="451866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25–⁠60 min</a:t>
            </a:r>
            <a:endParaRPr lang="en-US" sz="1100" dirty="0"/>
          </a:p>
        </p:txBody>
      </p:sp>
      <p:sp>
        <p:nvSpPr>
          <p:cNvPr id="97" name="Shape 95"/>
          <p:cNvSpPr/>
          <p:nvPr/>
        </p:nvSpPr>
        <p:spPr>
          <a:xfrm>
            <a:off x="8155229" y="4463796"/>
            <a:ext cx="9144" cy="458978"/>
          </a:xfrm>
          <a:prstGeom prst="rect">
            <a:avLst/>
          </a:prstGeom>
          <a:solidFill>
            <a:srgbClr val="E1E6EB"/>
          </a:solidFill>
          <a:ln w="12700">
            <a:solidFill>
              <a:srgbClr val="E1E6EB"/>
            </a:solidFill>
            <a:prstDash val="solid"/>
          </a:ln>
        </p:spPr>
      </p:sp>
      <p:sp>
        <p:nvSpPr>
          <p:cNvPr id="98" name="Text 96"/>
          <p:cNvSpPr txBox="1"/>
          <p:nvPr/>
        </p:nvSpPr>
        <p:spPr>
          <a:xfrm>
            <a:off x="8228381" y="451866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Texten Blöt sadel igen? Uppgifterna. Eleven skriver det hen ska säga på mötet.</a:t>
            </a:r>
            <a:endParaRPr lang="en-US" sz="1100" dirty="0"/>
          </a:p>
        </p:txBody>
      </p:sp>
      <p:sp>
        <p:nvSpPr>
          <p:cNvPr id="99" name="Shape 97"/>
          <p:cNvSpPr/>
          <p:nvPr/>
        </p:nvSpPr>
        <p:spPr>
          <a:xfrm>
            <a:off x="6233008" y="4922774"/>
            <a:ext cx="5766664" cy="458978"/>
          </a:xfrm>
          <a:prstGeom prst="rect">
            <a:avLst/>
          </a:prstGeom>
          <a:solidFill>
            <a:srgbClr val="F8FAFC"/>
          </a:solidFill>
          <a:ln w="12700">
            <a:solidFill>
              <a:srgbClr val="F8FAFC"/>
            </a:solidFill>
            <a:prstDash val="solid"/>
          </a:ln>
        </p:spPr>
      </p:sp>
      <p:sp>
        <p:nvSpPr>
          <p:cNvPr id="100" name="Shape 98"/>
          <p:cNvSpPr/>
          <p:nvPr/>
        </p:nvSpPr>
        <p:spPr>
          <a:xfrm>
            <a:off x="6233008" y="4922774"/>
            <a:ext cx="5766664" cy="9144"/>
          </a:xfrm>
          <a:prstGeom prst="rect">
            <a:avLst/>
          </a:prstGeom>
          <a:solidFill>
            <a:srgbClr val="E1E6EB"/>
          </a:solidFill>
          <a:ln w="12700">
            <a:solidFill>
              <a:srgbClr val="E1E6EB"/>
            </a:solidFill>
            <a:prstDash val="solid"/>
          </a:ln>
        </p:spPr>
      </p:sp>
      <p:sp>
        <p:nvSpPr>
          <p:cNvPr id="101" name="Text 99"/>
          <p:cNvSpPr txBox="1"/>
          <p:nvPr/>
        </p:nvSpPr>
        <p:spPr>
          <a:xfrm>
            <a:off x="6306160" y="497763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0–⁠30 min</a:t>
            </a:r>
            <a:endParaRPr lang="en-US" sz="1100" dirty="0"/>
          </a:p>
        </p:txBody>
      </p:sp>
      <p:sp>
        <p:nvSpPr>
          <p:cNvPr id="102" name="Shape 100"/>
          <p:cNvSpPr/>
          <p:nvPr/>
        </p:nvSpPr>
        <p:spPr>
          <a:xfrm>
            <a:off x="8155229" y="4922774"/>
            <a:ext cx="9144" cy="458978"/>
          </a:xfrm>
          <a:prstGeom prst="rect">
            <a:avLst/>
          </a:prstGeom>
          <a:solidFill>
            <a:srgbClr val="E1E6EB"/>
          </a:solidFill>
          <a:ln w="12700">
            <a:solidFill>
              <a:srgbClr val="E1E6EB"/>
            </a:solidFill>
            <a:prstDash val="solid"/>
          </a:ln>
        </p:spPr>
      </p:sp>
      <p:sp>
        <p:nvSpPr>
          <p:cNvPr id="103" name="Text 101"/>
          <p:cNvSpPr txBox="1"/>
          <p:nvPr/>
        </p:nvSpPr>
        <p:spPr>
          <a:xfrm>
            <a:off x="8228381" y="497763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Mötet: eleven säger vad hen vill, och läsaren svarar.</a:t>
            </a:r>
            <a:endParaRPr lang="en-US" sz="1100" dirty="0"/>
          </a:p>
        </p:txBody>
      </p:sp>
      <p:sp>
        <p:nvSpPr>
          <p:cNvPr id="104" name="Shape 102"/>
          <p:cNvSpPr/>
          <p:nvPr/>
        </p:nvSpPr>
        <p:spPr>
          <a:xfrm>
            <a:off x="6233008" y="5381752"/>
            <a:ext cx="5766664" cy="9144"/>
          </a:xfrm>
          <a:prstGeom prst="rect">
            <a:avLst/>
          </a:prstGeom>
          <a:solidFill>
            <a:srgbClr val="E1E6EB"/>
          </a:solidFill>
          <a:ln w="12700">
            <a:solidFill>
              <a:srgbClr val="E1E6EB"/>
            </a:solidFill>
            <a:prstDash val="solid"/>
          </a:ln>
        </p:spPr>
      </p:sp>
      <p:sp>
        <p:nvSpPr>
          <p:cNvPr id="105" name="Text 103"/>
          <p:cNvSpPr txBox="1"/>
          <p:nvPr/>
        </p:nvSpPr>
        <p:spPr>
          <a:xfrm>
            <a:off x="6306160" y="543661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30–⁠60 min</a:t>
            </a:r>
            <a:endParaRPr lang="en-US" sz="1100" dirty="0"/>
          </a:p>
        </p:txBody>
      </p:sp>
      <p:sp>
        <p:nvSpPr>
          <p:cNvPr id="106" name="Shape 104"/>
          <p:cNvSpPr/>
          <p:nvPr/>
        </p:nvSpPr>
        <p:spPr>
          <a:xfrm>
            <a:off x="8155229" y="5381752"/>
            <a:ext cx="9144" cy="458978"/>
          </a:xfrm>
          <a:prstGeom prst="rect">
            <a:avLst/>
          </a:prstGeom>
          <a:solidFill>
            <a:srgbClr val="E1E6EB"/>
          </a:solidFill>
          <a:ln w="12700">
            <a:solidFill>
              <a:srgbClr val="E1E6EB"/>
            </a:solidFill>
            <a:prstDash val="solid"/>
          </a:ln>
        </p:spPr>
      </p:sp>
      <p:sp>
        <p:nvSpPr>
          <p:cNvPr id="107" name="Text 105"/>
          <p:cNvSpPr txBox="1"/>
          <p:nvPr/>
        </p:nvSpPr>
        <p:spPr>
          <a:xfrm>
            <a:off x="8228381" y="543661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Svar på svaret och nästa mål. ”Vad gör en text bra?”</a:t>
            </a:r>
            <a:endParaRPr lang="en-US" sz="1100" dirty="0"/>
          </a:p>
        </p:txBody>
      </p:sp>
      <p:sp>
        <p:nvSpPr>
          <p:cNvPr id="108" name="Shape 106"/>
          <p:cNvSpPr/>
          <p:nvPr/>
        </p:nvSpPr>
        <p:spPr>
          <a:xfrm>
            <a:off x="6233008" y="1417320"/>
            <a:ext cx="5766664" cy="4423410"/>
          </a:xfrm>
          <a:prstGeom prst="rect">
            <a:avLst/>
          </a:prstGeom>
          <a:ln w="12700">
            <a:solidFill>
              <a:srgbClr val="14202B"/>
            </a:solidFill>
            <a:prstDash val="solid"/>
          </a:ln>
        </p:spPr>
      </p:sp>
      <p:sp>
        <p:nvSpPr>
          <p:cNvPr id="109" name="Text 10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niclasfohlin.se/stodundervisning/texttyp-argumenterande-text/lathund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kursen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FRÅGANS 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Ja eller nej</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Frågan går att svara ja eller nej på, så att texten handlar om en sak</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FRÅGANS 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Läsaren bestämmer</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Beslutet är läsarens eget, och hen har inte bestämt sig</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FRÅGANS 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Elevernas dag</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Frågan gäller något eleverna har sett och kan ta reda på mer om</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851027"/>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Veckans sida.</a:t>
            </a:r>
            <a:pPr algn="l" indent="0" marL="0">
              <a:buNone/>
            </a:pPr>
            <a:r>
              <a:rPr lang="en-US" sz="1225" dirty="0">
                <a:solidFill>
                  <a:srgbClr val="14202B"/>
                </a:solidFill>
                <a:latin typeface="Calibri" pitchFamily="34" charset="0"/>
                <a:ea typeface="Calibri" pitchFamily="34" charset="-122"/>
                <a:cs typeface="Calibri" pitchFamily="34" charset="-120"/>
              </a:rPr>
              <a:t> Dagens mening, det du visar och det du ska lägga märke till står i metoden, under Till läraren: veckorna. Greppen står under Till läraren: återkopplingen, och veckans texter direkt efter veckans sida.</a:t>
            </a:r>
            <a:endParaRPr lang="en-US" sz="1225" dirty="0"/>
          </a:p>
        </p:txBody>
      </p:sp>
      <p:sp>
        <p:nvSpPr>
          <p:cNvPr id="22" name="Text 20"/>
          <p:cNvSpPr txBox="1"/>
          <p:nvPr/>
        </p:nvSpPr>
        <p:spPr>
          <a:xfrm>
            <a:off x="420624" y="3063875"/>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Kortet och bladen.</a:t>
            </a:r>
            <a:pPr algn="l" indent="0" marL="0">
              <a:buNone/>
            </a:pPr>
            <a:r>
              <a:rPr lang="en-US" sz="1225" dirty="0">
                <a:solidFill>
                  <a:srgbClr val="14202B"/>
                </a:solidFill>
                <a:latin typeface="Calibri" pitchFamily="34" charset="0"/>
                <a:ea typeface="Calibri" pitchFamily="34" charset="-122"/>
                <a:cs typeface="Calibri" pitchFamily="34" charset="-120"/>
              </a:rPr>
              <a:t> Kortet, brevet och elevens blad står under Kursens material. Arket Lapparna, bladet Planen och diagrammet står i planeringsmallarna.</a:t>
            </a:r>
            <a:endParaRPr lang="en-US" sz="1225" dirty="0"/>
          </a:p>
        </p:txBody>
      </p:sp>
      <p:sp>
        <p:nvSpPr>
          <p:cNvPr id="23" name="Text 21"/>
          <p:cNvSpPr txBox="1"/>
          <p:nvPr/>
        </p:nvSpPr>
        <p:spPr>
          <a:xfrm>
            <a:off x="420624" y="3775297"/>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Det som gäller alla kurser.</a:t>
            </a:r>
            <a:pPr algn="l" indent="0" marL="0">
              <a:buNone/>
            </a:pPr>
            <a:r>
              <a:rPr lang="en-US" sz="1225" dirty="0">
                <a:solidFill>
                  <a:srgbClr val="14202B"/>
                </a:solidFill>
                <a:latin typeface="Calibri" pitchFamily="34" charset="0"/>
                <a:ea typeface="Calibri" pitchFamily="34" charset="-122"/>
                <a:cs typeface="Calibri" pitchFamily="34" charset="-120"/>
              </a:rPr>
              <a:t> Hur du tänker högt, vad du gör när en elev fastnar och hur du hjälper den som har svårt att få ned texten står i Texttyper i grupp.</a:t>
            </a:r>
            <a:endParaRPr lang="en-US" sz="1225" dirty="0"/>
          </a:p>
        </p:txBody>
      </p:sp>
      <p:sp>
        <p:nvSpPr>
          <p:cNvPr id="24" name="Shape 22"/>
          <p:cNvSpPr/>
          <p:nvPr/>
        </p:nvSpPr>
        <p:spPr>
          <a:xfrm>
            <a:off x="420624" y="4690872"/>
            <a:ext cx="5641848" cy="1965960"/>
          </a:xfrm>
          <a:prstGeom prst="rect">
            <a:avLst/>
          </a:prstGeom>
          <a:solidFill>
            <a:srgbClr val="FFFFFF"/>
          </a:solidFill>
          <a:ln w="12700">
            <a:solidFill>
              <a:srgbClr val="14202B"/>
            </a:solidFill>
            <a:prstDash val="solid"/>
          </a:ln>
        </p:spPr>
      </p:sp>
      <p:sp>
        <p:nvSpPr>
          <p:cNvPr id="25" name="Shape 23"/>
          <p:cNvSpPr/>
          <p:nvPr/>
        </p:nvSpPr>
        <p:spPr>
          <a:xfrm>
            <a:off x="429768" y="4700016"/>
            <a:ext cx="5623560" cy="310896"/>
          </a:xfrm>
          <a:prstGeom prst="rect">
            <a:avLst/>
          </a:prstGeom>
          <a:solidFill>
            <a:srgbClr val="14202B"/>
          </a:solidFill>
          <a:ln w="12700">
            <a:solidFill>
              <a:srgbClr val="14202B"/>
            </a:solidFill>
            <a:prstDash val="solid"/>
          </a:ln>
        </p:spPr>
      </p:sp>
      <p:sp>
        <p:nvSpPr>
          <p:cNvPr id="26" name="Text 24"/>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7" name="Text 25"/>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Lappar ur arket Lapparna, och pennor</a:t>
            </a:r>
            <a:endParaRPr lang="en-US" sz="1200" dirty="0"/>
          </a:p>
        </p:txBody>
      </p:sp>
      <p:sp>
        <p:nvSpPr>
          <p:cNvPr id="28" name="Text 26"/>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Bladet Planen, ett per par</a:t>
            </a:r>
            <a:endParaRPr lang="en-US" sz="1200" dirty="0"/>
          </a:p>
        </p:txBody>
      </p:sp>
      <p:sp>
        <p:nvSpPr>
          <p:cNvPr id="29" name="Text 27"/>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Kortet Läsarens frågor, ett per par</a:t>
            </a:r>
            <a:endParaRPr lang="en-US" sz="1200" dirty="0"/>
          </a:p>
        </p:txBody>
      </p:sp>
      <p:sp>
        <p:nvSpPr>
          <p:cNvPr id="30" name="Text 28"/>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Mapparna med Mina texter och Mitt mål</a:t>
            </a:r>
            <a:endParaRPr lang="en-US" sz="1200" dirty="0"/>
          </a:p>
        </p:txBody>
      </p:sp>
      <p:sp>
        <p:nvSpPr>
          <p:cNvPr id="31" name="Text 29"/>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Veckans text, som läggs undan när eleverna skriver</a:t>
            </a:r>
            <a:endParaRPr lang="en-US" sz="1200" dirty="0"/>
          </a:p>
        </p:txBody>
      </p:sp>
      <p:sp>
        <p:nvSpPr>
          <p:cNvPr id="32" name="Text 30"/>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På tavlan: Vem läser? Vad vill vi? När får vi svar?</a:t>
            </a:r>
            <a:endParaRPr lang="en-US" sz="1200" dirty="0"/>
          </a:p>
        </p:txBody>
      </p:sp>
      <p:sp>
        <p:nvSpPr>
          <p:cNvPr id="33" name="Shape 31"/>
          <p:cNvSpPr/>
          <p:nvPr/>
        </p:nvSpPr>
        <p:spPr>
          <a:xfrm>
            <a:off x="6647688" y="1892808"/>
            <a:ext cx="5120640" cy="2622296"/>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KURSEN</a:t>
            </a:r>
            <a:endParaRPr lang="en-US" sz="1200" dirty="0"/>
          </a:p>
        </p:txBody>
      </p:sp>
      <p:sp>
        <p:nvSpPr>
          <p:cNvPr id="36" name="Text 34"/>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Välj eleverna, bestäm deras skrivstöd och sätt ihop paren.</a:t>
            </a:r>
            <a:endParaRPr lang="en-US" sz="1100" dirty="0"/>
          </a:p>
        </p:txBody>
      </p:sp>
      <p:sp>
        <p:nvSpPr>
          <p:cNvPr id="37" name="Text 35"/>
          <p:cNvSpPr txBox="1"/>
          <p:nvPr/>
        </p:nvSpPr>
        <p:spPr>
          <a:xfrm>
            <a:off x="6793992" y="2578608"/>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 Till läraren: breven, och skriv två frågor till brevet i pass 1.</a:t>
            </a:r>
            <a:endParaRPr lang="en-US" sz="1100" dirty="0"/>
          </a:p>
        </p:txBody>
      </p:sp>
      <p:sp>
        <p:nvSpPr>
          <p:cNvPr id="38" name="Text 36"/>
          <p:cNvSpPr txBox="1"/>
          <p:nvPr/>
        </p:nvSpPr>
        <p:spPr>
          <a:xfrm>
            <a:off x="6793992" y="296443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 ut bladet Brevet och Två texter, vecka 1: Skolgården till pass 1.</a:t>
            </a:r>
            <a:endParaRPr lang="en-US" sz="1100" dirty="0"/>
          </a:p>
        </p:txBody>
      </p:sp>
      <p:sp>
        <p:nvSpPr>
          <p:cNvPr id="39" name="Text 37"/>
          <p:cNvSpPr txBox="1"/>
          <p:nvPr/>
        </p:nvSpPr>
        <p:spPr>
          <a:xfrm>
            <a:off x="6793992" y="3350260"/>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 i vecka 1 en vuxen på skolan vara kursens läsare, och ge hen bladet Till kursens läsare.</a:t>
            </a:r>
            <a:endParaRPr lang="en-US" sz="1100" dirty="0"/>
          </a:p>
        </p:txBody>
      </p:sp>
      <p:sp>
        <p:nvSpPr>
          <p:cNvPr id="40" name="Text 38"/>
          <p:cNvSpPr txBox="1"/>
          <p:nvPr/>
        </p:nvSpPr>
        <p:spPr>
          <a:xfrm>
            <a:off x="6793992" y="3736086"/>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Klipp lappar ur arket Lapparna.</a:t>
            </a:r>
            <a:endParaRPr lang="en-US" sz="1100" dirty="0"/>
          </a:p>
        </p:txBody>
      </p:sp>
      <p:sp>
        <p:nvSpPr>
          <p:cNvPr id="41" name="Text 39"/>
          <p:cNvSpPr txBox="1"/>
          <p:nvPr/>
        </p:nvSpPr>
        <p:spPr>
          <a:xfrm>
            <a:off x="6793992" y="400126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 Texttyper i grupp, och öva högt på manuset i Visningen, vecka 2.</a:t>
            </a:r>
            <a:endParaRPr lang="en-US" sz="1100" dirty="0"/>
          </a:p>
        </p:txBody>
      </p:sp>
      <p:sp>
        <p:nvSpPr>
          <p:cNvPr id="42" name="Shape 40"/>
          <p:cNvSpPr/>
          <p:nvPr/>
        </p:nvSpPr>
        <p:spPr>
          <a:xfrm>
            <a:off x="6647688" y="4716272"/>
            <a:ext cx="5120640" cy="1940560"/>
          </a:xfrm>
          <a:prstGeom prst="rect">
            <a:avLst/>
          </a:prstGeom>
          <a:solidFill>
            <a:srgbClr val="FFFFFF"/>
          </a:solidFill>
          <a:ln w="12700">
            <a:solidFill>
              <a:srgbClr val="14202B"/>
            </a:solidFill>
            <a:prstDash val="solid"/>
          </a:ln>
        </p:spPr>
      </p:sp>
      <p:sp>
        <p:nvSpPr>
          <p:cNvPr id="43" name="Shape 41"/>
          <p:cNvSpPr/>
          <p:nvPr/>
        </p:nvSpPr>
        <p:spPr>
          <a:xfrm>
            <a:off x="6656832" y="4725416"/>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780280"/>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5136896"/>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Skriv vad två eller tre säger, på bladet Det jag hör.</a:t>
            </a:r>
            <a:endParaRPr lang="en-US" sz="975" dirty="0"/>
          </a:p>
        </p:txBody>
      </p:sp>
      <p:sp>
        <p:nvSpPr>
          <p:cNvPr id="46" name="Text 44"/>
          <p:cNvSpPr txBox="1"/>
          <p:nvPr/>
        </p:nvSpPr>
        <p:spPr>
          <a:xfrm>
            <a:off x="6793992" y="5437981"/>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Pass 1 och 11:</a:t>
            </a:r>
            <a:pPr algn="l" indent="0" marL="0">
              <a:buNone/>
            </a:pPr>
            <a:r>
              <a:rPr lang="en-US" sz="975" dirty="0">
                <a:solidFill>
                  <a:srgbClr val="14202B"/>
                </a:solidFill>
                <a:latin typeface="Calibri" pitchFamily="34" charset="0"/>
                <a:ea typeface="Calibri" pitchFamily="34" charset="-122"/>
                <a:cs typeface="Calibri" pitchFamily="34" charset="-120"/>
              </a:rPr>
              <a:t> Breven visar vad eleven gör utan stöd. I pass 11 fyller eleven i en stapel för varje brev.</a:t>
            </a:r>
            <a:endParaRPr lang="en-US" sz="975" dirty="0"/>
          </a:p>
        </p:txBody>
      </p:sp>
      <p:sp>
        <p:nvSpPr>
          <p:cNvPr id="47" name="Text 45"/>
          <p:cNvSpPr txBox="1"/>
          <p:nvPr/>
        </p:nvSpPr>
        <p:spPr>
          <a:xfrm>
            <a:off x="6793992" y="5893848"/>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Pass 6, 8 och 10:</a:t>
            </a:r>
            <a:pPr algn="l" indent="0" marL="0">
              <a:buNone/>
            </a:pPr>
            <a:r>
              <a:rPr lang="en-US" sz="975" dirty="0">
                <a:solidFill>
                  <a:srgbClr val="14202B"/>
                </a:solidFill>
                <a:latin typeface="Calibri" pitchFamily="34" charset="0"/>
                <a:ea typeface="Calibri" pitchFamily="34" charset="-122"/>
                <a:cs typeface="Calibri" pitchFamily="34" charset="-120"/>
              </a:rPr>
              <a:t> Eleven ser om målet syns och fyller i sin stapel.</a:t>
            </a:r>
            <a:endParaRPr lang="en-US" sz="975" dirty="0"/>
          </a:p>
        </p:txBody>
      </p:sp>
      <p:sp>
        <p:nvSpPr>
          <p:cNvPr id="48" name="Text 46"/>
          <p:cNvSpPr txBox="1"/>
          <p:nvPr/>
        </p:nvSpPr>
        <p:spPr>
          <a:xfrm>
            <a:off x="6793992" y="6194933"/>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kursen:</a:t>
            </a:r>
            <a:pPr algn="l" indent="0" marL="0">
              <a:buNone/>
            </a:pPr>
            <a:r>
              <a:rPr lang="en-US" sz="975" dirty="0">
                <a:solidFill>
                  <a:srgbClr val="14202B"/>
                </a:solidFill>
                <a:latin typeface="Calibri" pitchFamily="34" charset="0"/>
                <a:ea typeface="Calibri" pitchFamily="34" charset="-122"/>
                <a:cs typeface="Calibri" pitchFamily="34" charset="-120"/>
              </a:rPr>
              <a:t> Eleven skriver Uppgift 1 efter fyra till sex veckor, och du svarar.</a:t>
            </a:r>
            <a:endParaRPr lang="en-US" sz="97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niclasfohlin.se/stodundervisning/texttyp-argumenterande-text/lathund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Texttyp: Argumenterande text</dc:title>
  <dc:subject>En kurs i sex veckor för två till tio elever i åk 4–7 som skriver korta texter utan plan. Eleverna lär sig övertyga en läsare: de väljer skäl som läsaren bryr sig om, förklarar dem och säger vad läsaren ska göra. Texterna går till en vuxen på skolan, som svarar. Kursen hör till Texttyper i grupp.</dc:subject>
  <dc:creator>Niclas Fohlin</dc:creator>
  <cp:lastModifiedBy>Niclas Fohlin</cp:lastModifiedBy>
  <cp:revision>1</cp:revision>
  <dcterms:created xsi:type="dcterms:W3CDTF">2026-10-28T00:00:00Z</dcterms:created>
  <dcterms:modified xsi:type="dcterms:W3CDTF">2026-10-28T00:00:00Z</dcterms:modified>
</cp:coreProperties>
</file>