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 Berättande text, filmen: Så gör eleven: Tänk, Planera, Säg, Skriv. © Niclas Fohlin · niclasfohlin.se/stodundervisning/texttyp-berattande-text/lathund Bilderna i filmerna: Fluent Emoji, © Microsoft Corporation, MIT-licens.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 Berättande text, metoden. En kurs i sex veckor för två till tio elever i åk 4–7 som i sina berättelser räknar upp det som händer. Eleverna lär sig berätta så att läsaren är med. De skriver först en berättelse till yngre elever som de har intervjuat, och sedan en spökberättelse till en spökläsning. Kursen hör till Texttyper i grupp. © Niclas Fohlin · niclasfohlin.se/stodundervisning/texttyp-berattande-text/lathund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 Berättande text, ett pass del för del med ett exempel. © Niclas Fohlin · niclasfohlin.se/stodundervisning/texttyp-berattande-text/lathund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 Berättande text, mallen som används under passet. © Niclas Fohlin · niclasfohlin.se/stodundervisning/texttyp-berattande-text/lathund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 Berättande text, materialet: krav, var det finns, vad som ligger på bordet, checklistan och uppföljningen. © Niclas Fohlin · niclasfohlin.se/stodundervisning/texttyp-berattande-text/lathund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niclasfohlin.se/stodundervisning/texttyp-berattande-text/lathund" TargetMode="External"/><Relationship Id="rId1" Type="http://schemas.openxmlformats.org/officeDocument/2006/relationships/video" Target="../media/media-1-1.mp4"/><Relationship Id="rId2" Type="http://schemas.microsoft.com/office/2007/relationships/media" Target="../media/media-1-1.mp4"/><Relationship Id="rId3" Type="http://schemas.openxmlformats.org/officeDocument/2006/relationships/image" Target="../media/image-1-3.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Texttyp: Berättande text</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FILMEN</a:t>
            </a:r>
            <a:endParaRPr lang="en-US" sz="1275" dirty="0"/>
          </a:p>
        </p:txBody>
      </p:sp>
      <p:sp>
        <p:nvSpPr>
          <p:cNvPr id="6" name="Shape 4"/>
          <p:cNvSpPr/>
          <p:nvPr/>
        </p:nvSpPr>
        <p:spPr>
          <a:xfrm rot="5400000">
            <a:off x="3311500" y="763524"/>
            <a:ext cx="137160" cy="118872"/>
          </a:xfrm>
          <a:prstGeom prst="triangle">
            <a:avLst/>
          </a:prstGeom>
          <a:solidFill>
            <a:srgbClr val="8A5A1E"/>
          </a:solidFill>
          <a:ln w="12700">
            <a:solidFill>
              <a:srgbClr val="8A5A1E"/>
            </a:solidFill>
            <a:prstDash val="solid"/>
          </a:ln>
        </p:spPr>
      </p:sp>
      <p:sp>
        <p:nvSpPr>
          <p:cNvPr id="7" name="Text 5"/>
          <p:cNvSpPr txBox="1"/>
          <p:nvPr/>
        </p:nvSpPr>
        <p:spPr>
          <a:xfrm>
            <a:off x="3526384" y="722376"/>
            <a:ext cx="5358384"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FILMEN · 30 SEKUNDER</a:t>
            </a:r>
            <a:endParaRPr lang="en-US" sz="1200" dirty="0"/>
          </a:p>
        </p:txBody>
      </p:sp>
      <p:pic>
        <p:nvPicPr>
          <p:cNvPr id="8" name="Media 0" descr="Så gör eleven: Tänk, Planera, Säg, Skriv, filmen: Tänk: vem läser, och vad vill ni? Eleven säger: ”Vera läser. Hon ska skratta.” Vera tänker: ”Kaniner!” Planera: det ni vill, och på varje lapp något som händer. Läraren frågar: ”Vill Vera vara med om det?” Vera tänker: ”Huu, åska!” Eleven säger: ”Åt sidan. Vera tycker att åska är läskigt.” Säg: berätta för en läsare ur ett annat par. Läsaren frågar: ”Hur känns det?” Läraren säger att svaret ska med i berättelsen. Eleven säger: ”Veras händer blev svettiga.” Skriv: skriv det du sa.">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306928" y="1024128"/>
            <a:ext cx="5577840" cy="3137535"/>
          </a:xfrm>
          <a:prstGeom prst="rect">
            <a:avLst/>
          </a:prstGeom>
        </p:spPr>
      </p:pic>
      <p:sp>
        <p:nvSpPr>
          <p:cNvPr id="9" name="Text 6"/>
          <p:cNvSpPr txBox="1"/>
          <p:nvPr/>
        </p:nvSpPr>
        <p:spPr>
          <a:xfrm>
            <a:off x="3306928" y="4710303"/>
            <a:ext cx="5577840" cy="278892"/>
          </a:xfrm>
          <a:prstGeom prst="rect">
            <a:avLst/>
          </a:prstGeom>
          <a:noFill/>
          <a:ln/>
        </p:spPr>
        <p:txBody>
          <a:bodyPr wrap="square" lIns="0" tIns="0" rIns="0" bIns="0" rtlCol="0" anchor="t"/>
          <a:lstStyle/>
          <a:p>
            <a:pPr algn="l" indent="0" marL="0">
              <a:buNone/>
            </a:pPr>
            <a:r>
              <a:rPr lang="en-US" sz="1800" b="1" dirty="0">
                <a:solidFill>
                  <a:srgbClr val="14202B"/>
                </a:solidFill>
                <a:latin typeface="Calibri" pitchFamily="34" charset="0"/>
                <a:ea typeface="Calibri" pitchFamily="34" charset="-122"/>
                <a:cs typeface="Calibri" pitchFamily="34" charset="-120"/>
              </a:rPr>
              <a:t>Så gör eleven: Tänk, Planera, Säg, Skriv</a:t>
            </a:r>
            <a:endParaRPr lang="en-US" sz="1800" dirty="0"/>
          </a:p>
        </p:txBody>
      </p:sp>
      <p:sp>
        <p:nvSpPr>
          <p:cNvPr id="10" name="Text 7"/>
          <p:cNvSpPr txBox="1"/>
          <p:nvPr/>
        </p:nvSpPr>
        <p:spPr>
          <a:xfrm>
            <a:off x="3306928" y="5080635"/>
            <a:ext cx="5577840" cy="1210437"/>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Tänk: vem läser? Vera tycker om kaniner. Vad vill ni?</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Planera: läraren frågar om Vera vill. En lapp åt sidan.</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Säg: en läsare ur ett annat par frågar. Ny lapp.</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Skriv: eleven skriver det hen sa till läsaren.</a:t>
            </a:r>
            <a:endParaRPr lang="en-US" sz="1400" dirty="0"/>
          </a:p>
        </p:txBody>
      </p:sp>
      <p:sp>
        <p:nvSpPr>
          <p:cNvPr id="11" name="Text 8"/>
          <p:cNvSpPr txBox="1"/>
          <p:nvPr/>
        </p:nvSpPr>
        <p:spPr>
          <a:xfrm>
            <a:off x="420624" y="6345936"/>
            <a:ext cx="11350447" cy="219456"/>
          </a:xfrm>
          <a:prstGeom prst="rect">
            <a:avLst/>
          </a:prstGeom>
          <a:noFill/>
          <a:ln/>
        </p:spPr>
        <p:txBody>
          <a:bodyPr wrap="square" lIns="0" tIns="0" rIns="0" bIns="0" rtlCol="0" anchor="t"/>
          <a:lstStyle/>
          <a:p>
            <a:pPr indent="0" marL="0">
              <a:buNone/>
            </a:pPr>
            <a:r>
              <a:rPr lang="en-US" sz="1100" dirty="0">
                <a:solidFill>
                  <a:srgbClr val="4B5866"/>
                </a:solidFill>
                <a:latin typeface="Calibri" pitchFamily="34" charset="0"/>
                <a:ea typeface="Calibri" pitchFamily="34" charset="-122"/>
                <a:cs typeface="Calibri" pitchFamily="34" charset="-120"/>
              </a:rPr>
              <a:t>Klicka på filmen för att spela den. Spelar filmen inte här? Se den på </a:t>
            </a:r>
            <a:pPr indent="0" marL="0">
              <a:buNone/>
            </a:pPr>
            <a:r>
              <a:rPr lang="en-US" sz="1100" u="sng" dirty="0">
                <a:solidFill>
                  <a:srgbClr val="4B5866"/>
                </a:solidFill>
                <a:latin typeface="Calibri" pitchFamily="34" charset="0"/>
                <a:ea typeface="Calibri" pitchFamily="34" charset="-122"/>
                <a:cs typeface="Calibri" pitchFamily="34" charset="-120"/>
                <a:hlinkClick r:id="rId4" invalidUrl="" action="" tgtFrame="" tooltip="" history="1" highlightClick="0" endSnd="0">
                  <a:extLst>
                    <a:ext uri="{A12FA001-AC4F-418D-AE19-62706E023703}">
                      <ahyp:hlinkClr xmlns:ahyp="http://schemas.microsoft.com/office/drawing/2018/hyperlinkcolor" val="tx"/>
                    </a:ext>
                  </a:extLst>
                </a:hlinkClick>
              </a:rPr>
              <a:t>niclasfohlin.se/stodundervisning/texttyp-berattande-text/lathund</a:t>
            </a:r>
            <a:endParaRPr lang="en-US" sz="1100" dirty="0"/>
          </a:p>
        </p:txBody>
      </p:sp>
      <p:sp>
        <p:nvSpPr>
          <p:cNvPr id="12" name="Text 9"/>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niclasfohlin.se/stodundervisning/texttyp-berattande-text/lathund</a:t>
            </a:r>
            <a:endParaRPr lang="en-US" sz="75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fullScrn="1">
              <p:cMediaNode vol="80000">
                <p:cTn id="7" fill="hold" display="0">
                  <p:stCondLst>
                    <p:cond delay="indefinite"/>
                  </p:stCondLst>
                </p:cTn>
                <p:tgtEl>
                  <p:spTgt spid="8"/>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Texttyp: Berättande text</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749808"/>
          </a:xfrm>
          <a:prstGeom prst="rect">
            <a:avLst/>
          </a:prstGeom>
          <a:solidFill>
            <a:srgbClr val="F3F6FA"/>
          </a:solidFill>
          <a:ln w="12700">
            <a:solidFill>
              <a:srgbClr val="F3F6FA"/>
            </a:solidFill>
            <a:prstDash val="solid"/>
          </a:ln>
        </p:spPr>
      </p:sp>
      <p:sp>
        <p:nvSpPr>
          <p:cNvPr id="7" name="Shape 5"/>
          <p:cNvSpPr/>
          <p:nvPr/>
        </p:nvSpPr>
        <p:spPr>
          <a:xfrm>
            <a:off x="0" y="1335024"/>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PASSLÄNGD</a:t>
            </a:r>
            <a:endParaRPr lang="en-US" sz="1200" dirty="0"/>
          </a:p>
        </p:txBody>
      </p:sp>
      <p:sp>
        <p:nvSpPr>
          <p:cNvPr id="9" name="Text 7"/>
          <p:cNvSpPr txBox="1"/>
          <p:nvPr/>
        </p:nvSpPr>
        <p:spPr>
          <a:xfrm>
            <a:off x="420624"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60 minuter</a:t>
            </a:r>
            <a:endParaRPr lang="en-US" sz="1200" dirty="0"/>
          </a:p>
        </p:txBody>
      </p:sp>
      <p:sp>
        <p:nvSpPr>
          <p:cNvPr id="10" name="Shape 8"/>
          <p:cNvSpPr/>
          <p:nvPr/>
        </p:nvSpPr>
        <p:spPr>
          <a:xfrm>
            <a:off x="3125648" y="603504"/>
            <a:ext cx="9144" cy="731520"/>
          </a:xfrm>
          <a:prstGeom prst="rect">
            <a:avLst/>
          </a:prstGeom>
          <a:solidFill>
            <a:srgbClr val="E1E6EB"/>
          </a:solidFill>
          <a:ln w="12700">
            <a:solidFill>
              <a:srgbClr val="E1E6EB"/>
            </a:solidFill>
            <a:prstDash val="solid"/>
          </a:ln>
        </p:spPr>
      </p:sp>
      <p:sp>
        <p:nvSpPr>
          <p:cNvPr id="11" name="Text 9"/>
          <p:cNvSpPr txBox="1"/>
          <p:nvPr/>
        </p:nvSpPr>
        <p:spPr>
          <a:xfrm>
            <a:off x="3363392"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GRUPP</a:t>
            </a:r>
            <a:endParaRPr lang="en-US" sz="1200" dirty="0"/>
          </a:p>
        </p:txBody>
      </p:sp>
      <p:sp>
        <p:nvSpPr>
          <p:cNvPr id="12" name="Text 10"/>
          <p:cNvSpPr txBox="1"/>
          <p:nvPr/>
        </p:nvSpPr>
        <p:spPr>
          <a:xfrm>
            <a:off x="3363392"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Två till tio elever</a:t>
            </a:r>
            <a:endParaRPr lang="en-US" sz="1200" dirty="0"/>
          </a:p>
        </p:txBody>
      </p:sp>
      <p:sp>
        <p:nvSpPr>
          <p:cNvPr id="13" name="Shape 11"/>
          <p:cNvSpPr/>
          <p:nvPr/>
        </p:nvSpPr>
        <p:spPr>
          <a:xfrm>
            <a:off x="6068416" y="603504"/>
            <a:ext cx="9144" cy="731520"/>
          </a:xfrm>
          <a:prstGeom prst="rect">
            <a:avLst/>
          </a:prstGeom>
          <a:solidFill>
            <a:srgbClr val="E1E6EB"/>
          </a:solidFill>
          <a:ln w="12700">
            <a:solidFill>
              <a:srgbClr val="E1E6EB"/>
            </a:solidFill>
            <a:prstDash val="solid"/>
          </a:ln>
        </p:spPr>
      </p:sp>
      <p:sp>
        <p:nvSpPr>
          <p:cNvPr id="14" name="Text 12"/>
          <p:cNvSpPr txBox="1"/>
          <p:nvPr/>
        </p:nvSpPr>
        <p:spPr>
          <a:xfrm>
            <a:off x="6306160"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FREKVENS</a:t>
            </a:r>
            <a:endParaRPr lang="en-US" sz="1200" dirty="0"/>
          </a:p>
        </p:txBody>
      </p:sp>
      <p:sp>
        <p:nvSpPr>
          <p:cNvPr id="15" name="Text 13"/>
          <p:cNvSpPr txBox="1"/>
          <p:nvPr/>
        </p:nvSpPr>
        <p:spPr>
          <a:xfrm>
            <a:off x="6306160"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Två pass i veckan i 12 pass, omkring sex veckor</a:t>
            </a:r>
            <a:endParaRPr lang="en-US" sz="1200" dirty="0"/>
          </a:p>
        </p:txBody>
      </p:sp>
      <p:sp>
        <p:nvSpPr>
          <p:cNvPr id="16" name="Shape 14"/>
          <p:cNvSpPr/>
          <p:nvPr/>
        </p:nvSpPr>
        <p:spPr>
          <a:xfrm>
            <a:off x="9011183" y="603504"/>
            <a:ext cx="9144" cy="731520"/>
          </a:xfrm>
          <a:prstGeom prst="rect">
            <a:avLst/>
          </a:prstGeom>
          <a:solidFill>
            <a:srgbClr val="E1E6EB"/>
          </a:solidFill>
          <a:ln w="12700">
            <a:solidFill>
              <a:srgbClr val="E1E6EB"/>
            </a:solidFill>
            <a:prstDash val="solid"/>
          </a:ln>
        </p:spPr>
      </p:sp>
      <p:sp>
        <p:nvSpPr>
          <p:cNvPr id="17" name="Text 15"/>
          <p:cNvSpPr txBox="1"/>
          <p:nvPr/>
        </p:nvSpPr>
        <p:spPr>
          <a:xfrm>
            <a:off x="9248927"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INNEHÅLL</a:t>
            </a:r>
            <a:endParaRPr lang="en-US" sz="1200" dirty="0"/>
          </a:p>
        </p:txBody>
      </p:sp>
      <p:sp>
        <p:nvSpPr>
          <p:cNvPr id="18" name="Text 16"/>
          <p:cNvSpPr txBox="1"/>
          <p:nvPr/>
        </p:nvSpPr>
        <p:spPr>
          <a:xfrm>
            <a:off x="9248927"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Läsare som lyssnar</a:t>
            </a:r>
            <a:endParaRPr lang="en-US" sz="1200" dirty="0"/>
          </a:p>
        </p:txBody>
      </p:sp>
      <p:sp>
        <p:nvSpPr>
          <p:cNvPr id="19" name="Shape 17"/>
          <p:cNvSpPr/>
          <p:nvPr/>
        </p:nvSpPr>
        <p:spPr>
          <a:xfrm>
            <a:off x="6086704" y="1353312"/>
            <a:ext cx="18288" cy="5303520"/>
          </a:xfrm>
          <a:prstGeom prst="rect">
            <a:avLst/>
          </a:prstGeom>
          <a:solidFill>
            <a:srgbClr val="14202B"/>
          </a:solidFill>
          <a:ln w="12700">
            <a:solidFill>
              <a:srgbClr val="14202B"/>
            </a:solidFill>
            <a:prstDash val="solid"/>
          </a:ln>
        </p:spPr>
      </p:sp>
      <p:sp>
        <p:nvSpPr>
          <p:cNvPr id="20" name="Text 18"/>
          <p:cNvSpPr txBox="1"/>
          <p:nvPr/>
        </p:nvSpPr>
        <p:spPr>
          <a:xfrm>
            <a:off x="420624" y="150876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SÅ FUNGERAR INSATSEN</a:t>
            </a:r>
            <a:endParaRPr lang="en-US" sz="1200" dirty="0"/>
          </a:p>
        </p:txBody>
      </p:sp>
      <p:sp>
        <p:nvSpPr>
          <p:cNvPr id="21" name="Text 19"/>
          <p:cNvSpPr txBox="1"/>
          <p:nvPr/>
        </p:nvSpPr>
        <p:spPr>
          <a:xfrm>
            <a:off x="420624" y="1792224"/>
            <a:ext cx="5519776" cy="1652270"/>
          </a:xfrm>
          <a:prstGeom prst="rect">
            <a:avLst/>
          </a:prstGeom>
          <a:noFill/>
          <a:ln/>
        </p:spPr>
        <p:txBody>
          <a:bodyPr wrap="square" lIns="0" tIns="0" rIns="0" bIns="0" rtlCol="0" anchor="t"/>
          <a:lstStyle/>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Kursen är för elever i åk 4–7 som räknar upp det som händer i sina berättelser. Eleven lär sig berätta så att läsaren är med, i fyra steg: Tänk, Planera, Säg och Skriv. Tabellen visar passets delar.</a:t>
            </a:r>
            <a:endParaRPr lang="en-US" sz="1200" dirty="0"/>
          </a:p>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Läsarna är en yngre elev, som paret intervjuar i pass 2 och läser för i pass 6, och lyssnarna på spökläsningen i pass 12. Passen med egna minuter står på sidan Mallen, och stödtrappan i lathunden för Texttyper i grupp.</a:t>
            </a:r>
            <a:endParaRPr lang="en-US" sz="1200" dirty="0"/>
          </a:p>
        </p:txBody>
      </p:sp>
      <p:sp>
        <p:nvSpPr>
          <p:cNvPr id="22" name="Shape 20"/>
          <p:cNvSpPr/>
          <p:nvPr/>
        </p:nvSpPr>
        <p:spPr>
          <a:xfrm>
            <a:off x="420624" y="3535934"/>
            <a:ext cx="5382616" cy="2019046"/>
          </a:xfrm>
          <a:prstGeom prst="rect">
            <a:avLst/>
          </a:prstGeom>
          <a:solidFill>
            <a:srgbClr val="FFFFFF"/>
          </a:solidFill>
          <a:ln w="12700">
            <a:solidFill>
              <a:srgbClr val="14202B"/>
            </a:solidFill>
            <a:prstDash val="solid"/>
          </a:ln>
        </p:spPr>
      </p:sp>
      <p:sp>
        <p:nvSpPr>
          <p:cNvPr id="23" name="Shape 21"/>
          <p:cNvSpPr/>
          <p:nvPr/>
        </p:nvSpPr>
        <p:spPr>
          <a:xfrm>
            <a:off x="429768" y="3545078"/>
            <a:ext cx="5364328" cy="310896"/>
          </a:xfrm>
          <a:prstGeom prst="rect">
            <a:avLst/>
          </a:prstGeom>
          <a:solidFill>
            <a:srgbClr val="14202B"/>
          </a:solidFill>
          <a:ln w="12700">
            <a:solidFill>
              <a:srgbClr val="14202B"/>
            </a:solidFill>
            <a:prstDash val="solid"/>
          </a:ln>
        </p:spPr>
      </p:sp>
      <p:sp>
        <p:nvSpPr>
          <p:cNvPr id="24" name="Text 22"/>
          <p:cNvSpPr txBox="1"/>
          <p:nvPr/>
        </p:nvSpPr>
        <p:spPr>
          <a:xfrm>
            <a:off x="557784" y="3599942"/>
            <a:ext cx="51082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TRE SAKER ATT HÅLLA FAST VID</a:t>
            </a:r>
            <a:endParaRPr lang="en-US" sz="1200" dirty="0"/>
          </a:p>
        </p:txBody>
      </p:sp>
      <p:sp>
        <p:nvSpPr>
          <p:cNvPr id="25" name="Text 23"/>
          <p:cNvSpPr txBox="1"/>
          <p:nvPr/>
        </p:nvSpPr>
        <p:spPr>
          <a:xfrm>
            <a:off x="557784" y="3919982"/>
            <a:ext cx="5144872" cy="292608"/>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Nämn läsaren före första ordet.</a:t>
            </a:r>
            <a:pPr algn="l" indent="0" marL="0">
              <a:buNone/>
            </a:pPr>
            <a:r>
              <a:rPr lang="en-US" sz="1250" dirty="0">
                <a:solidFill>
                  <a:srgbClr val="14202B"/>
                </a:solidFill>
                <a:latin typeface="Calibri" pitchFamily="34" charset="0"/>
                <a:ea typeface="Calibri" pitchFamily="34" charset="-122"/>
                <a:cs typeface="Calibri" pitchFamily="34" charset="-120"/>
              </a:rPr>
              <a:t> Läsaren avgör vad som ska med.</a:t>
            </a:r>
            <a:endParaRPr lang="en-US" sz="1250" dirty="0"/>
          </a:p>
        </p:txBody>
      </p:sp>
      <p:sp>
        <p:nvSpPr>
          <p:cNvPr id="26" name="Text 24"/>
          <p:cNvSpPr txBox="1"/>
          <p:nvPr/>
        </p:nvSpPr>
        <p:spPr>
          <a:xfrm>
            <a:off x="557784" y="4212590"/>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Lägg åt sidan eller lägg till, för läsarens skull.</a:t>
            </a:r>
            <a:pPr algn="l" indent="0" marL="0">
              <a:buNone/>
            </a:pPr>
            <a:r>
              <a:rPr lang="en-US" sz="1250" dirty="0">
                <a:solidFill>
                  <a:srgbClr val="14202B"/>
                </a:solidFill>
                <a:latin typeface="Calibri" pitchFamily="34" charset="0"/>
                <a:ea typeface="Calibri" pitchFamily="34" charset="-122"/>
                <a:cs typeface="Calibri" pitchFamily="34" charset="-120"/>
              </a:rPr>
              <a:t> Säg varför, så att valet hörs och syns.</a:t>
            </a:r>
            <a:endParaRPr lang="en-US" sz="1250" dirty="0"/>
          </a:p>
        </p:txBody>
      </p:sp>
      <p:sp>
        <p:nvSpPr>
          <p:cNvPr id="27" name="Text 25"/>
          <p:cNvSpPr txBox="1"/>
          <p:nvPr/>
        </p:nvSpPr>
        <p:spPr>
          <a:xfrm>
            <a:off x="557784" y="4700905"/>
            <a:ext cx="5144872" cy="292608"/>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Kör fast högt.</a:t>
            </a:r>
            <a:pPr algn="l" indent="0" marL="0">
              <a:buNone/>
            </a:pPr>
            <a:r>
              <a:rPr lang="en-US" sz="1250" dirty="0">
                <a:solidFill>
                  <a:srgbClr val="14202B"/>
                </a:solidFill>
                <a:latin typeface="Calibri" pitchFamily="34" charset="0"/>
                <a:ea typeface="Calibri" pitchFamily="34" charset="-122"/>
                <a:cs typeface="Calibri" pitchFamily="34" charset="-120"/>
              </a:rPr>
              <a:t> Säg vad du gör då.</a:t>
            </a:r>
            <a:endParaRPr lang="en-US" sz="1250" dirty="0"/>
          </a:p>
        </p:txBody>
      </p:sp>
      <p:sp>
        <p:nvSpPr>
          <p:cNvPr id="28" name="Text 26"/>
          <p:cNvSpPr txBox="1"/>
          <p:nvPr/>
        </p:nvSpPr>
        <p:spPr>
          <a:xfrm>
            <a:off x="557784" y="4993513"/>
            <a:ext cx="5144872" cy="488315"/>
          </a:xfrm>
          <a:prstGeom prst="rect">
            <a:avLst/>
          </a:prstGeom>
          <a:noFill/>
          <a:ln/>
        </p:spPr>
        <p:txBody>
          <a:bodyPr wrap="square" lIns="0" tIns="0" rIns="0" bIns="0" rtlCol="0" anchor="t"/>
          <a:lstStyle/>
          <a:p>
            <a:pPr algn="l" indent="0" marL="0">
              <a:buNone/>
            </a:pPr>
            <a:r>
              <a:rPr lang="en-US" sz="1250" dirty="0">
                <a:solidFill>
                  <a:srgbClr val="14202B"/>
                </a:solidFill>
                <a:latin typeface="Calibri" pitchFamily="34" charset="0"/>
                <a:ea typeface="Calibri" pitchFamily="34" charset="-122"/>
                <a:cs typeface="Calibri" pitchFamily="34" charset="-120"/>
              </a:rPr>
              <a:t>Först från dig, sedan från eleven. Det är dem du lyssnar efter.</a:t>
            </a:r>
            <a:endParaRPr lang="en-US" sz="1250" dirty="0"/>
          </a:p>
        </p:txBody>
      </p:sp>
      <p:sp>
        <p:nvSpPr>
          <p:cNvPr id="29" name="Text 27"/>
          <p:cNvSpPr txBox="1"/>
          <p:nvPr/>
        </p:nvSpPr>
        <p:spPr>
          <a:xfrm>
            <a:off x="420624" y="569214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ARBETSFORM</a:t>
            </a:r>
            <a:endParaRPr lang="en-US" sz="1200" dirty="0"/>
          </a:p>
        </p:txBody>
      </p:sp>
      <p:sp>
        <p:nvSpPr>
          <p:cNvPr id="30" name="Text 28"/>
          <p:cNvSpPr txBox="1"/>
          <p:nvPr/>
        </p:nvSpPr>
        <p:spPr>
          <a:xfrm>
            <a:off x="420624" y="5948172"/>
            <a:ext cx="5519776" cy="66294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Gemensamt (hela gruppen, med dig vid tavlan) → läraren visar (du tänker högt, och gruppen gör likadant) → i par (två och två, med var sin text) → gemensamt igen (två elever berättar om ett val)</a:t>
            </a:r>
            <a:endParaRPr lang="en-US" sz="1200" dirty="0"/>
          </a:p>
        </p:txBody>
      </p:sp>
      <p:sp>
        <p:nvSpPr>
          <p:cNvPr id="31" name="Text 29"/>
          <p:cNvSpPr txBox="1"/>
          <p:nvPr/>
        </p:nvSpPr>
        <p:spPr>
          <a:xfrm>
            <a:off x="6388456" y="1508760"/>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PASSETS DELAR · VAD DU SÄGER</a:t>
            </a:r>
            <a:endParaRPr lang="en-US" sz="1200" dirty="0"/>
          </a:p>
        </p:txBody>
      </p:sp>
      <p:sp>
        <p:nvSpPr>
          <p:cNvPr id="32" name="Shape 30"/>
          <p:cNvSpPr/>
          <p:nvPr/>
        </p:nvSpPr>
        <p:spPr>
          <a:xfrm>
            <a:off x="6388456" y="1792224"/>
            <a:ext cx="5382616" cy="320040"/>
          </a:xfrm>
          <a:prstGeom prst="rect">
            <a:avLst/>
          </a:prstGeom>
          <a:solidFill>
            <a:srgbClr val="14202B"/>
          </a:solidFill>
          <a:ln w="12700">
            <a:solidFill>
              <a:srgbClr val="14202B"/>
            </a:solidFill>
            <a:prstDash val="solid"/>
          </a:ln>
        </p:spPr>
      </p:sp>
      <p:sp>
        <p:nvSpPr>
          <p:cNvPr id="33" name="Text 31"/>
          <p:cNvSpPr txBox="1"/>
          <p:nvPr/>
        </p:nvSpPr>
        <p:spPr>
          <a:xfrm>
            <a:off x="6525616" y="1856232"/>
            <a:ext cx="1417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DEL</a:t>
            </a:r>
            <a:endParaRPr lang="en-US" sz="1200" dirty="0"/>
          </a:p>
        </p:txBody>
      </p:sp>
      <p:sp>
        <p:nvSpPr>
          <p:cNvPr id="34" name="Shape 32"/>
          <p:cNvSpPr/>
          <p:nvPr/>
        </p:nvSpPr>
        <p:spPr>
          <a:xfrm>
            <a:off x="7988656" y="1792224"/>
            <a:ext cx="9144" cy="320040"/>
          </a:xfrm>
          <a:prstGeom prst="rect">
            <a:avLst/>
          </a:prstGeom>
          <a:solidFill>
            <a:srgbClr val="4A5361"/>
          </a:solidFill>
          <a:ln w="12700">
            <a:solidFill>
              <a:srgbClr val="4A5361"/>
            </a:solidFill>
            <a:prstDash val="solid"/>
          </a:ln>
        </p:spPr>
      </p:sp>
      <p:sp>
        <p:nvSpPr>
          <p:cNvPr id="35" name="Text 33"/>
          <p:cNvSpPr txBox="1"/>
          <p:nvPr/>
        </p:nvSpPr>
        <p:spPr>
          <a:xfrm>
            <a:off x="8134960" y="1856232"/>
            <a:ext cx="35080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DU SÄGER</a:t>
            </a:r>
            <a:endParaRPr lang="en-US" sz="1200" dirty="0"/>
          </a:p>
        </p:txBody>
      </p:sp>
      <p:sp>
        <p:nvSpPr>
          <p:cNvPr id="36" name="Shape 34"/>
          <p:cNvSpPr/>
          <p:nvPr/>
        </p:nvSpPr>
        <p:spPr>
          <a:xfrm>
            <a:off x="6388456" y="2112264"/>
            <a:ext cx="1600200" cy="659663"/>
          </a:xfrm>
          <a:prstGeom prst="rect">
            <a:avLst/>
          </a:prstGeom>
          <a:solidFill>
            <a:srgbClr val="F3F6FA"/>
          </a:solidFill>
          <a:ln w="12700">
            <a:solidFill>
              <a:srgbClr val="F3F6FA"/>
            </a:solidFill>
            <a:prstDash val="solid"/>
          </a:ln>
        </p:spPr>
      </p:sp>
      <p:sp>
        <p:nvSpPr>
          <p:cNvPr id="37" name="Shape 35"/>
          <p:cNvSpPr/>
          <p:nvPr/>
        </p:nvSpPr>
        <p:spPr>
          <a:xfrm>
            <a:off x="7988656" y="2112264"/>
            <a:ext cx="9144" cy="659663"/>
          </a:xfrm>
          <a:prstGeom prst="rect">
            <a:avLst/>
          </a:prstGeom>
          <a:solidFill>
            <a:srgbClr val="E1E6EB"/>
          </a:solidFill>
          <a:ln w="12700">
            <a:solidFill>
              <a:srgbClr val="E1E6EB"/>
            </a:solidFill>
            <a:prstDash val="solid"/>
          </a:ln>
        </p:spPr>
      </p:sp>
      <p:sp>
        <p:nvSpPr>
          <p:cNvPr id="38" name="Text 36"/>
          <p:cNvSpPr txBox="1"/>
          <p:nvPr/>
        </p:nvSpPr>
        <p:spPr>
          <a:xfrm>
            <a:off x="6525616" y="2203704"/>
            <a:ext cx="1371600" cy="365125"/>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 · Läs som läsaren</a:t>
            </a:r>
            <a:endParaRPr lang="en-US" sz="1150" dirty="0"/>
          </a:p>
        </p:txBody>
      </p:sp>
      <p:sp>
        <p:nvSpPr>
          <p:cNvPr id="39" name="Text 37"/>
          <p:cNvSpPr txBox="1"/>
          <p:nvPr/>
        </p:nvSpPr>
        <p:spPr>
          <a:xfrm>
            <a:off x="6525616" y="2587117"/>
            <a:ext cx="1371600" cy="157378"/>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Alla svar på bordet</a:t>
            </a:r>
            <a:endParaRPr lang="en-US" sz="1000" dirty="0"/>
          </a:p>
        </p:txBody>
      </p:sp>
      <p:sp>
        <p:nvSpPr>
          <p:cNvPr id="40" name="Text 38"/>
          <p:cNvSpPr txBox="1"/>
          <p:nvPr/>
        </p:nvSpPr>
        <p:spPr>
          <a:xfrm>
            <a:off x="8134960" y="2203704"/>
            <a:ext cx="3508096" cy="522503"/>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vet du nu? Vad undrar du?”</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”Vilken mening ger läsaren mest?”</a:t>
            </a:r>
            <a:endParaRPr lang="en-US" sz="1275" dirty="0"/>
          </a:p>
        </p:txBody>
      </p:sp>
      <p:sp>
        <p:nvSpPr>
          <p:cNvPr id="41" name="Shape 39"/>
          <p:cNvSpPr/>
          <p:nvPr/>
        </p:nvSpPr>
        <p:spPr>
          <a:xfrm>
            <a:off x="6388456" y="2771927"/>
            <a:ext cx="1600200" cy="561947"/>
          </a:xfrm>
          <a:prstGeom prst="rect">
            <a:avLst/>
          </a:prstGeom>
          <a:solidFill>
            <a:srgbClr val="F3F6FA"/>
          </a:solidFill>
          <a:ln w="12700">
            <a:solidFill>
              <a:srgbClr val="F3F6FA"/>
            </a:solidFill>
            <a:prstDash val="solid"/>
          </a:ln>
        </p:spPr>
      </p:sp>
      <p:sp>
        <p:nvSpPr>
          <p:cNvPr id="42" name="Shape 40"/>
          <p:cNvSpPr/>
          <p:nvPr/>
        </p:nvSpPr>
        <p:spPr>
          <a:xfrm>
            <a:off x="6388456" y="2771927"/>
            <a:ext cx="5382616" cy="9144"/>
          </a:xfrm>
          <a:prstGeom prst="rect">
            <a:avLst/>
          </a:prstGeom>
          <a:solidFill>
            <a:srgbClr val="E1E6EB"/>
          </a:solidFill>
          <a:ln w="12700">
            <a:solidFill>
              <a:srgbClr val="E1E6EB"/>
            </a:solidFill>
            <a:prstDash val="solid"/>
          </a:ln>
        </p:spPr>
      </p:sp>
      <p:sp>
        <p:nvSpPr>
          <p:cNvPr id="43" name="Shape 41"/>
          <p:cNvSpPr/>
          <p:nvPr/>
        </p:nvSpPr>
        <p:spPr>
          <a:xfrm>
            <a:off x="7988656" y="2771927"/>
            <a:ext cx="9144" cy="561947"/>
          </a:xfrm>
          <a:prstGeom prst="rect">
            <a:avLst/>
          </a:prstGeom>
          <a:solidFill>
            <a:srgbClr val="E1E6EB"/>
          </a:solidFill>
          <a:ln w="12700">
            <a:solidFill>
              <a:srgbClr val="E1E6EB"/>
            </a:solidFill>
            <a:prstDash val="solid"/>
          </a:ln>
        </p:spPr>
      </p:sp>
      <p:sp>
        <p:nvSpPr>
          <p:cNvPr id="44" name="Text 42"/>
          <p:cNvSpPr txBox="1"/>
          <p:nvPr/>
        </p:nvSpPr>
        <p:spPr>
          <a:xfrm>
            <a:off x="6525616" y="2863367"/>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 · Visa och pröva</a:t>
            </a:r>
            <a:endParaRPr lang="en-US" sz="1150" dirty="0"/>
          </a:p>
        </p:txBody>
      </p:sp>
      <p:sp>
        <p:nvSpPr>
          <p:cNvPr id="45" name="Text 43"/>
          <p:cNvSpPr txBox="1"/>
          <p:nvPr/>
        </p:nvSpPr>
        <p:spPr>
          <a:xfrm>
            <a:off x="6525616" y="3128543"/>
            <a:ext cx="1371600" cy="177899"/>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Du tänker högt</a:t>
            </a:r>
            <a:endParaRPr lang="en-US" sz="1000" dirty="0"/>
          </a:p>
        </p:txBody>
      </p:sp>
      <p:sp>
        <p:nvSpPr>
          <p:cNvPr id="46" name="Text 44"/>
          <p:cNvSpPr txBox="1"/>
          <p:nvPr/>
        </p:nvSpPr>
        <p:spPr>
          <a:xfrm>
            <a:off x="8134960" y="2863367"/>
            <a:ext cx="3508096" cy="424787"/>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hörde ni mig säga?”</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”Nu prövar vi samma sak tillsammans.”</a:t>
            </a:r>
            <a:endParaRPr lang="en-US" sz="1275" dirty="0"/>
          </a:p>
        </p:txBody>
      </p:sp>
      <p:sp>
        <p:nvSpPr>
          <p:cNvPr id="47" name="Shape 45"/>
          <p:cNvSpPr/>
          <p:nvPr/>
        </p:nvSpPr>
        <p:spPr>
          <a:xfrm>
            <a:off x="6388456" y="3333874"/>
            <a:ext cx="1600200" cy="528465"/>
          </a:xfrm>
          <a:prstGeom prst="rect">
            <a:avLst/>
          </a:prstGeom>
          <a:solidFill>
            <a:srgbClr val="F3F6FA"/>
          </a:solidFill>
          <a:ln w="12700">
            <a:solidFill>
              <a:srgbClr val="F3F6FA"/>
            </a:solidFill>
            <a:prstDash val="solid"/>
          </a:ln>
        </p:spPr>
      </p:sp>
      <p:sp>
        <p:nvSpPr>
          <p:cNvPr id="48" name="Shape 46"/>
          <p:cNvSpPr/>
          <p:nvPr/>
        </p:nvSpPr>
        <p:spPr>
          <a:xfrm>
            <a:off x="6388456" y="3333874"/>
            <a:ext cx="5382616" cy="9144"/>
          </a:xfrm>
          <a:prstGeom prst="rect">
            <a:avLst/>
          </a:prstGeom>
          <a:solidFill>
            <a:srgbClr val="E1E6EB"/>
          </a:solidFill>
          <a:ln w="12700">
            <a:solidFill>
              <a:srgbClr val="E1E6EB"/>
            </a:solidFill>
            <a:prstDash val="solid"/>
          </a:ln>
        </p:spPr>
      </p:sp>
      <p:sp>
        <p:nvSpPr>
          <p:cNvPr id="49" name="Shape 47"/>
          <p:cNvSpPr/>
          <p:nvPr/>
        </p:nvSpPr>
        <p:spPr>
          <a:xfrm>
            <a:off x="7988656" y="3333874"/>
            <a:ext cx="9144" cy="528465"/>
          </a:xfrm>
          <a:prstGeom prst="rect">
            <a:avLst/>
          </a:prstGeom>
          <a:solidFill>
            <a:srgbClr val="E1E6EB"/>
          </a:solidFill>
          <a:ln w="12700">
            <a:solidFill>
              <a:srgbClr val="E1E6EB"/>
            </a:solidFill>
            <a:prstDash val="solid"/>
          </a:ln>
        </p:spPr>
      </p:sp>
      <p:sp>
        <p:nvSpPr>
          <p:cNvPr id="50" name="Text 48"/>
          <p:cNvSpPr txBox="1"/>
          <p:nvPr/>
        </p:nvSpPr>
        <p:spPr>
          <a:xfrm>
            <a:off x="6525616" y="3425314"/>
            <a:ext cx="1371600" cy="365125"/>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3 · Tänk och planera</a:t>
            </a:r>
            <a:endParaRPr lang="en-US" sz="1150" dirty="0"/>
          </a:p>
        </p:txBody>
      </p:sp>
      <p:sp>
        <p:nvSpPr>
          <p:cNvPr id="51" name="Text 49"/>
          <p:cNvSpPr txBox="1"/>
          <p:nvPr/>
        </p:nvSpPr>
        <p:spPr>
          <a:xfrm>
            <a:off x="8134960" y="3425314"/>
            <a:ext cx="3508096" cy="391305"/>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”Vill läsaren vara med om det?”</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”Vilken lapp lägger ni åt sidan? Varför?”</a:t>
            </a:r>
            <a:endParaRPr lang="en-US" sz="1275" dirty="0"/>
          </a:p>
        </p:txBody>
      </p:sp>
      <p:sp>
        <p:nvSpPr>
          <p:cNvPr id="52" name="Shape 50"/>
          <p:cNvSpPr/>
          <p:nvPr/>
        </p:nvSpPr>
        <p:spPr>
          <a:xfrm>
            <a:off x="6388456" y="3862339"/>
            <a:ext cx="1600200" cy="693145"/>
          </a:xfrm>
          <a:prstGeom prst="rect">
            <a:avLst/>
          </a:prstGeom>
          <a:solidFill>
            <a:srgbClr val="F3F6FA"/>
          </a:solidFill>
          <a:ln w="12700">
            <a:solidFill>
              <a:srgbClr val="F3F6FA"/>
            </a:solidFill>
            <a:prstDash val="solid"/>
          </a:ln>
        </p:spPr>
      </p:sp>
      <p:sp>
        <p:nvSpPr>
          <p:cNvPr id="53" name="Shape 51"/>
          <p:cNvSpPr/>
          <p:nvPr/>
        </p:nvSpPr>
        <p:spPr>
          <a:xfrm>
            <a:off x="6388456" y="3862339"/>
            <a:ext cx="5382616" cy="9144"/>
          </a:xfrm>
          <a:prstGeom prst="rect">
            <a:avLst/>
          </a:prstGeom>
          <a:solidFill>
            <a:srgbClr val="E1E6EB"/>
          </a:solidFill>
          <a:ln w="12700">
            <a:solidFill>
              <a:srgbClr val="E1E6EB"/>
            </a:solidFill>
            <a:prstDash val="solid"/>
          </a:ln>
        </p:spPr>
      </p:sp>
      <p:sp>
        <p:nvSpPr>
          <p:cNvPr id="54" name="Shape 52"/>
          <p:cNvSpPr/>
          <p:nvPr/>
        </p:nvSpPr>
        <p:spPr>
          <a:xfrm>
            <a:off x="7988656" y="3862339"/>
            <a:ext cx="9144" cy="693145"/>
          </a:xfrm>
          <a:prstGeom prst="rect">
            <a:avLst/>
          </a:prstGeom>
          <a:solidFill>
            <a:srgbClr val="E1E6EB"/>
          </a:solidFill>
          <a:ln w="12700">
            <a:solidFill>
              <a:srgbClr val="E1E6EB"/>
            </a:solidFill>
            <a:prstDash val="solid"/>
          </a:ln>
        </p:spPr>
      </p:sp>
      <p:sp>
        <p:nvSpPr>
          <p:cNvPr id="55" name="Text 53"/>
          <p:cNvSpPr txBox="1"/>
          <p:nvPr/>
        </p:nvSpPr>
        <p:spPr>
          <a:xfrm>
            <a:off x="6525616" y="3953779"/>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4 · Säg</a:t>
            </a:r>
            <a:endParaRPr lang="en-US" sz="1150" dirty="0"/>
          </a:p>
        </p:txBody>
      </p:sp>
      <p:sp>
        <p:nvSpPr>
          <p:cNvPr id="56" name="Text 54"/>
          <p:cNvSpPr txBox="1"/>
          <p:nvPr/>
        </p:nvSpPr>
        <p:spPr>
          <a:xfrm>
            <a:off x="6525616" y="4218955"/>
            <a:ext cx="1371600" cy="309097"/>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En läsare ur ett annat par</a:t>
            </a:r>
            <a:endParaRPr lang="en-US" sz="1000" dirty="0"/>
          </a:p>
        </p:txBody>
      </p:sp>
      <p:sp>
        <p:nvSpPr>
          <p:cNvPr id="57" name="Text 55"/>
          <p:cNvSpPr txBox="1"/>
          <p:nvPr/>
        </p:nvSpPr>
        <p:spPr>
          <a:xfrm>
            <a:off x="8134960" y="3953779"/>
            <a:ext cx="3508096" cy="555985"/>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”Fråga bara det du inte fick veta.”</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”Det du svarade nu ska med i berättelsen.”</a:t>
            </a:r>
            <a:endParaRPr lang="en-US" sz="1275" dirty="0"/>
          </a:p>
        </p:txBody>
      </p:sp>
      <p:sp>
        <p:nvSpPr>
          <p:cNvPr id="58" name="Shape 56"/>
          <p:cNvSpPr/>
          <p:nvPr/>
        </p:nvSpPr>
        <p:spPr>
          <a:xfrm>
            <a:off x="6388456" y="4555483"/>
            <a:ext cx="1600200" cy="561947"/>
          </a:xfrm>
          <a:prstGeom prst="rect">
            <a:avLst/>
          </a:prstGeom>
          <a:solidFill>
            <a:srgbClr val="F3F6FA"/>
          </a:solidFill>
          <a:ln w="12700">
            <a:solidFill>
              <a:srgbClr val="F3F6FA"/>
            </a:solidFill>
            <a:prstDash val="solid"/>
          </a:ln>
        </p:spPr>
      </p:sp>
      <p:sp>
        <p:nvSpPr>
          <p:cNvPr id="59" name="Shape 57"/>
          <p:cNvSpPr/>
          <p:nvPr/>
        </p:nvSpPr>
        <p:spPr>
          <a:xfrm>
            <a:off x="6388456" y="4555483"/>
            <a:ext cx="5382616" cy="9144"/>
          </a:xfrm>
          <a:prstGeom prst="rect">
            <a:avLst/>
          </a:prstGeom>
          <a:solidFill>
            <a:srgbClr val="E1E6EB"/>
          </a:solidFill>
          <a:ln w="12700">
            <a:solidFill>
              <a:srgbClr val="E1E6EB"/>
            </a:solidFill>
            <a:prstDash val="solid"/>
          </a:ln>
        </p:spPr>
      </p:sp>
      <p:sp>
        <p:nvSpPr>
          <p:cNvPr id="60" name="Shape 58"/>
          <p:cNvSpPr/>
          <p:nvPr/>
        </p:nvSpPr>
        <p:spPr>
          <a:xfrm>
            <a:off x="7988656" y="4555483"/>
            <a:ext cx="9144" cy="561947"/>
          </a:xfrm>
          <a:prstGeom prst="rect">
            <a:avLst/>
          </a:prstGeom>
          <a:solidFill>
            <a:srgbClr val="E1E6EB"/>
          </a:solidFill>
          <a:ln w="12700">
            <a:solidFill>
              <a:srgbClr val="E1E6EB"/>
            </a:solidFill>
            <a:prstDash val="solid"/>
          </a:ln>
        </p:spPr>
      </p:sp>
      <p:sp>
        <p:nvSpPr>
          <p:cNvPr id="61" name="Text 59"/>
          <p:cNvSpPr txBox="1"/>
          <p:nvPr/>
        </p:nvSpPr>
        <p:spPr>
          <a:xfrm>
            <a:off x="6525616" y="4646923"/>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 · Skriv</a:t>
            </a:r>
            <a:endParaRPr lang="en-US" sz="1150" dirty="0"/>
          </a:p>
        </p:txBody>
      </p:sp>
      <p:sp>
        <p:nvSpPr>
          <p:cNvPr id="62" name="Text 60"/>
          <p:cNvSpPr txBox="1"/>
          <p:nvPr/>
        </p:nvSpPr>
        <p:spPr>
          <a:xfrm>
            <a:off x="6525616" y="4912099"/>
            <a:ext cx="1371600" cy="177899"/>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En enda fråga</a:t>
            </a:r>
            <a:endParaRPr lang="en-US" sz="1000" dirty="0"/>
          </a:p>
        </p:txBody>
      </p:sp>
      <p:sp>
        <p:nvSpPr>
          <p:cNvPr id="63" name="Text 61"/>
          <p:cNvSpPr txBox="1"/>
          <p:nvPr/>
        </p:nvSpPr>
        <p:spPr>
          <a:xfrm>
            <a:off x="8134960" y="4646923"/>
            <a:ext cx="3508096" cy="424787"/>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”Skriv det du sa.”</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”Hur känns det? Skriv det.”</a:t>
            </a:r>
            <a:endParaRPr lang="en-US" sz="1275" dirty="0"/>
          </a:p>
        </p:txBody>
      </p:sp>
      <p:sp>
        <p:nvSpPr>
          <p:cNvPr id="64" name="Shape 62"/>
          <p:cNvSpPr/>
          <p:nvPr/>
        </p:nvSpPr>
        <p:spPr>
          <a:xfrm>
            <a:off x="6388456" y="5117430"/>
            <a:ext cx="1600200" cy="561947"/>
          </a:xfrm>
          <a:prstGeom prst="rect">
            <a:avLst/>
          </a:prstGeom>
          <a:solidFill>
            <a:srgbClr val="F3F6FA"/>
          </a:solidFill>
          <a:ln w="12700">
            <a:solidFill>
              <a:srgbClr val="F3F6FA"/>
            </a:solidFill>
            <a:prstDash val="solid"/>
          </a:ln>
        </p:spPr>
      </p:sp>
      <p:sp>
        <p:nvSpPr>
          <p:cNvPr id="65" name="Shape 63"/>
          <p:cNvSpPr/>
          <p:nvPr/>
        </p:nvSpPr>
        <p:spPr>
          <a:xfrm>
            <a:off x="6388456" y="5117430"/>
            <a:ext cx="5382616" cy="9144"/>
          </a:xfrm>
          <a:prstGeom prst="rect">
            <a:avLst/>
          </a:prstGeom>
          <a:solidFill>
            <a:srgbClr val="E1E6EB"/>
          </a:solidFill>
          <a:ln w="12700">
            <a:solidFill>
              <a:srgbClr val="E1E6EB"/>
            </a:solidFill>
            <a:prstDash val="solid"/>
          </a:ln>
        </p:spPr>
      </p:sp>
      <p:sp>
        <p:nvSpPr>
          <p:cNvPr id="66" name="Shape 64"/>
          <p:cNvSpPr/>
          <p:nvPr/>
        </p:nvSpPr>
        <p:spPr>
          <a:xfrm>
            <a:off x="7988656" y="5117430"/>
            <a:ext cx="9144" cy="561947"/>
          </a:xfrm>
          <a:prstGeom prst="rect">
            <a:avLst/>
          </a:prstGeom>
          <a:solidFill>
            <a:srgbClr val="E1E6EB"/>
          </a:solidFill>
          <a:ln w="12700">
            <a:solidFill>
              <a:srgbClr val="E1E6EB"/>
            </a:solidFill>
            <a:prstDash val="solid"/>
          </a:ln>
        </p:spPr>
      </p:sp>
      <p:sp>
        <p:nvSpPr>
          <p:cNvPr id="67" name="Text 65"/>
          <p:cNvSpPr txBox="1"/>
          <p:nvPr/>
        </p:nvSpPr>
        <p:spPr>
          <a:xfrm>
            <a:off x="6525616" y="5208870"/>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6 · Läs upp</a:t>
            </a:r>
            <a:endParaRPr lang="en-US" sz="1150" dirty="0"/>
          </a:p>
        </p:txBody>
      </p:sp>
      <p:sp>
        <p:nvSpPr>
          <p:cNvPr id="68" name="Text 66"/>
          <p:cNvSpPr txBox="1"/>
          <p:nvPr/>
        </p:nvSpPr>
        <p:spPr>
          <a:xfrm>
            <a:off x="6525616" y="5474046"/>
            <a:ext cx="1371600" cy="177899"/>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Ett val</a:t>
            </a:r>
            <a:endParaRPr lang="en-US" sz="1000" dirty="0"/>
          </a:p>
        </p:txBody>
      </p:sp>
      <p:sp>
        <p:nvSpPr>
          <p:cNvPr id="69" name="Text 67"/>
          <p:cNvSpPr txBox="1"/>
          <p:nvPr/>
        </p:nvSpPr>
        <p:spPr>
          <a:xfrm>
            <a:off x="8134960" y="5208870"/>
            <a:ext cx="3508096" cy="424787"/>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”Vilken lapp lade du åt sidan? Varför?”</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tar du med dig?”</a:t>
            </a:r>
            <a:endParaRPr lang="en-US" sz="1275" dirty="0"/>
          </a:p>
        </p:txBody>
      </p:sp>
      <p:sp>
        <p:nvSpPr>
          <p:cNvPr id="70" name="Shape 68"/>
          <p:cNvSpPr/>
          <p:nvPr/>
        </p:nvSpPr>
        <p:spPr>
          <a:xfrm>
            <a:off x="6388456" y="1792224"/>
            <a:ext cx="5382616" cy="3887153"/>
          </a:xfrm>
          <a:prstGeom prst="rect">
            <a:avLst/>
          </a:prstGeom>
          <a:ln w="12700">
            <a:solidFill>
              <a:srgbClr val="14202B"/>
            </a:solidFill>
            <a:prstDash val="solid"/>
          </a:ln>
        </p:spPr>
      </p:sp>
      <p:sp>
        <p:nvSpPr>
          <p:cNvPr id="71" name="Shape 69"/>
          <p:cNvSpPr/>
          <p:nvPr/>
        </p:nvSpPr>
        <p:spPr>
          <a:xfrm>
            <a:off x="6388456" y="5834825"/>
            <a:ext cx="5382616" cy="822008"/>
          </a:xfrm>
          <a:prstGeom prst="rect">
            <a:avLst/>
          </a:prstGeom>
          <a:solidFill>
            <a:srgbClr val="FBF3E4"/>
          </a:solidFill>
          <a:ln w="12700">
            <a:solidFill>
              <a:srgbClr val="FBF3E4"/>
            </a:solidFill>
            <a:prstDash val="solid"/>
          </a:ln>
        </p:spPr>
      </p:sp>
      <p:sp>
        <p:nvSpPr>
          <p:cNvPr id="72" name="Shape 70"/>
          <p:cNvSpPr/>
          <p:nvPr/>
        </p:nvSpPr>
        <p:spPr>
          <a:xfrm>
            <a:off x="6388456" y="5834825"/>
            <a:ext cx="36576" cy="822008"/>
          </a:xfrm>
          <a:prstGeom prst="rect">
            <a:avLst/>
          </a:prstGeom>
          <a:solidFill>
            <a:srgbClr val="8A5A1E"/>
          </a:solidFill>
          <a:ln w="12700">
            <a:solidFill>
              <a:srgbClr val="8A5A1E"/>
            </a:solidFill>
            <a:prstDash val="solid"/>
          </a:ln>
        </p:spPr>
      </p:sp>
      <p:sp>
        <p:nvSpPr>
          <p:cNvPr id="73" name="Text 71"/>
          <p:cNvSpPr txBox="1"/>
          <p:nvPr/>
        </p:nvSpPr>
        <p:spPr>
          <a:xfrm>
            <a:off x="6580480" y="5944553"/>
            <a:ext cx="5016856" cy="602552"/>
          </a:xfrm>
          <a:prstGeom prst="rect">
            <a:avLst/>
          </a:prstGeom>
          <a:noFill/>
          <a:ln/>
        </p:spPr>
        <p:txBody>
          <a:bodyPr wrap="square" lIns="0" tIns="0" rIns="0" bIns="0" rtlCol="0" anchor="ctr"/>
          <a:lstStyle/>
          <a:p>
            <a:pPr algn="l" indent="0" marL="0">
              <a:buNone/>
            </a:pPr>
            <a:r>
              <a:rPr lang="en-US" sz="1150" dirty="0">
                <a:solidFill>
                  <a:srgbClr val="14202B"/>
                </a:solidFill>
                <a:latin typeface="Calibri" pitchFamily="34" charset="0"/>
                <a:ea typeface="Calibri" pitchFamily="34" charset="-122"/>
                <a:cs typeface="Calibri" pitchFamily="34" charset="-120"/>
              </a:rPr>
              <a:t>De tre svarsraderna: Nu vet jag, Här var jag med, Nu undrar jag. På läsbesöket frågar eleven ”Vad minns du bäst? Vad undrar du?” På spökläsningen säger lyssnarna var de var med och vad de undrar.</a:t>
            </a:r>
            <a:endParaRPr lang="en-US" sz="1150" dirty="0"/>
          </a:p>
        </p:txBody>
      </p:sp>
      <p:sp>
        <p:nvSpPr>
          <p:cNvPr id="74" name="Text 72"/>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niclasfohlin.se/stodundervisning/texttyp-berattande-text/lathund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Vi kör ett pass: pass 7 i vecka 4</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ETT PASS · 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5385816" y="621792"/>
            <a:ext cx="18288" cy="6035040"/>
          </a:xfrm>
          <a:prstGeom prst="rect">
            <a:avLst/>
          </a:prstGeom>
          <a:solidFill>
            <a:srgbClr val="14202B"/>
          </a:solidFill>
          <a:ln w="12700">
            <a:solidFill>
              <a:srgbClr val="14202B"/>
            </a:solidFill>
            <a:prstDash val="solid"/>
          </a:ln>
        </p:spPr>
      </p:sp>
      <p:sp>
        <p:nvSpPr>
          <p:cNvPr id="8" name="Text 6"/>
          <p:cNvSpPr txBox="1"/>
          <p:nvPr/>
        </p:nvSpPr>
        <p:spPr>
          <a:xfrm>
            <a:off x="420624" y="804672"/>
            <a:ext cx="4937760" cy="411480"/>
          </a:xfrm>
          <a:prstGeom prst="rect">
            <a:avLst/>
          </a:prstGeom>
          <a:noFill/>
          <a:ln/>
        </p:spPr>
        <p:txBody>
          <a:bodyPr wrap="square" lIns="0" tIns="0" rIns="0" bIns="0" rtlCol="0" anchor="t"/>
          <a:lstStyle/>
          <a:p>
            <a:pPr algn="l" indent="0" marL="0">
              <a:buNone/>
            </a:pPr>
            <a:r>
              <a:rPr lang="en-US" sz="1050" dirty="0">
                <a:solidFill>
                  <a:srgbClr val="8A5A1E"/>
                </a:solidFill>
                <a:latin typeface="Consolas" pitchFamily="34" charset="0"/>
                <a:ea typeface="Consolas" pitchFamily="34" charset="-122"/>
                <a:cs typeface="Consolas" pitchFamily="34" charset="-120"/>
              </a:rPr>
              <a:t>GRUPPEN · FYRA ELEVER I ÅK 5 BÖRJAR PÅ SPÖKBERÄTTELSEN</a:t>
            </a:r>
            <a:endParaRPr lang="en-US" sz="1050" dirty="0"/>
          </a:p>
        </p:txBody>
      </p:sp>
      <p:sp>
        <p:nvSpPr>
          <p:cNvPr id="9" name="Shape 7"/>
          <p:cNvSpPr/>
          <p:nvPr/>
        </p:nvSpPr>
        <p:spPr>
          <a:xfrm>
            <a:off x="420624" y="1280160"/>
            <a:ext cx="4818888" cy="2907792"/>
          </a:xfrm>
          <a:prstGeom prst="rect">
            <a:avLst/>
          </a:prstGeom>
          <a:solidFill>
            <a:srgbClr val="F8FAFC"/>
          </a:solidFill>
          <a:ln w="9525">
            <a:solidFill>
              <a:srgbClr val="E1E6EB"/>
            </a:solidFill>
            <a:prstDash val="solid"/>
          </a:ln>
        </p:spPr>
      </p:sp>
      <p:sp>
        <p:nvSpPr>
          <p:cNvPr id="10" name="Text 8"/>
          <p:cNvSpPr txBox="1"/>
          <p:nvPr/>
        </p:nvSpPr>
        <p:spPr>
          <a:xfrm>
            <a:off x="557784" y="1371600"/>
            <a:ext cx="4544568" cy="2761488"/>
          </a:xfrm>
          <a:prstGeom prst="rect">
            <a:avLst/>
          </a:prstGeom>
          <a:noFill/>
          <a:ln/>
        </p:spPr>
        <p:txBody>
          <a:bodyPr wrap="square" lIns="0" tIns="0" rIns="0" bIns="0" rtlCol="0" anchor="t"/>
          <a:lstStyle/>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På tavlan står en mening ur gruppens berättelse: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”Hunden gömde sig under bordet.”</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Leo läser den som Juni i förskoleklassen: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”Nu undrar jag varför.”</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Läraren läser Krok nummer tretton och visar reglerna och tre lappar för sin plats. Tyra säger: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”Lägg stolarna åt sidan. De vill inte höra om stolar.”</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Alma och Idris enas om förrådet bakom gympasalen. Idris pekar på lappen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”Vi byter om till gympan”</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”Det gör de ju varje vecka.”</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Leo ur det andra paret frågar: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”Hur känns det när bollarna rullar?”</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Alma svarar: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”Det blir kallt i nacken.”</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Svaret blir en ny lapp.</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Läraren frågar Idris över axeln: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”Var är vi?”</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Tyra kör fast och säger: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”Jag tittar på tavlan. Vem läser?”</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Sedan skriver hon.</a:t>
            </a:r>
            <a:endParaRPr lang="en-US" sz="1150" dirty="0"/>
          </a:p>
        </p:txBody>
      </p:sp>
      <p:sp>
        <p:nvSpPr>
          <p:cNvPr id="11" name="Shape 9"/>
          <p:cNvSpPr/>
          <p:nvPr/>
        </p:nvSpPr>
        <p:spPr>
          <a:xfrm>
            <a:off x="420624" y="4325112"/>
            <a:ext cx="4818888" cy="1463040"/>
          </a:xfrm>
          <a:prstGeom prst="rect">
            <a:avLst/>
          </a:prstGeom>
          <a:solidFill>
            <a:srgbClr val="FBF3E4"/>
          </a:solidFill>
          <a:ln w="12700">
            <a:solidFill>
              <a:srgbClr val="FBF3E4"/>
            </a:solidFill>
            <a:prstDash val="solid"/>
          </a:ln>
        </p:spPr>
      </p:sp>
      <p:sp>
        <p:nvSpPr>
          <p:cNvPr id="12" name="Shape 10"/>
          <p:cNvSpPr/>
          <p:nvPr/>
        </p:nvSpPr>
        <p:spPr>
          <a:xfrm>
            <a:off x="420624" y="4325112"/>
            <a:ext cx="36576" cy="1463040"/>
          </a:xfrm>
          <a:prstGeom prst="rect">
            <a:avLst/>
          </a:prstGeom>
          <a:solidFill>
            <a:srgbClr val="8A5A1E"/>
          </a:solidFill>
          <a:ln w="12700">
            <a:solidFill>
              <a:srgbClr val="8A5A1E"/>
            </a:solidFill>
            <a:prstDash val="solid"/>
          </a:ln>
        </p:spPr>
      </p:sp>
      <p:sp>
        <p:nvSpPr>
          <p:cNvPr id="13" name="Text 11"/>
          <p:cNvSpPr txBox="1"/>
          <p:nvPr/>
        </p:nvSpPr>
        <p:spPr>
          <a:xfrm>
            <a:off x="612648" y="4434840"/>
            <a:ext cx="4453128" cy="124358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JAG FÖRBEREDDE  </a:t>
            </a:r>
            <a:pPr algn="l" indent="0" marL="0">
              <a:buNone/>
            </a:pPr>
            <a:r>
              <a:rPr lang="en-US" sz="1200" dirty="0">
                <a:solidFill>
                  <a:srgbClr val="14202B"/>
                </a:solidFill>
                <a:latin typeface="Calibri" pitchFamily="34" charset="0"/>
                <a:ea typeface="Calibri" pitchFamily="34" charset="-122"/>
                <a:cs typeface="Calibri" pitchFamily="34" charset="-120"/>
              </a:rPr>
              <a:t>Jag skrev tavlans tre rader och en mening ur gruppens berättelse. Jag hade Krok nummer tretton, blädderblocket med reglerna och tre lappar för min egen plats. På bordet låg lappar, bladet Planen, kortet och mapparna med svaren från läsbesöket. Jag lyssnade särskilt på Idris och Tyra.</a:t>
            </a:r>
            <a:endParaRPr lang="en-US" sz="1200" dirty="0"/>
          </a:p>
        </p:txBody>
      </p:sp>
      <p:sp>
        <p:nvSpPr>
          <p:cNvPr id="14" name="Shape 12"/>
          <p:cNvSpPr/>
          <p:nvPr/>
        </p:nvSpPr>
        <p:spPr>
          <a:xfrm>
            <a:off x="420624" y="5925312"/>
            <a:ext cx="4818888" cy="731520"/>
          </a:xfrm>
          <a:prstGeom prst="rect">
            <a:avLst/>
          </a:prstGeom>
          <a:solidFill>
            <a:srgbClr val="FBF3E4"/>
          </a:solidFill>
          <a:ln w="12700">
            <a:solidFill>
              <a:srgbClr val="FBF3E4"/>
            </a:solidFill>
            <a:prstDash val="solid"/>
          </a:ln>
        </p:spPr>
      </p:sp>
      <p:sp>
        <p:nvSpPr>
          <p:cNvPr id="15" name="Shape 13"/>
          <p:cNvSpPr/>
          <p:nvPr/>
        </p:nvSpPr>
        <p:spPr>
          <a:xfrm>
            <a:off x="420624" y="5925312"/>
            <a:ext cx="36576" cy="731520"/>
          </a:xfrm>
          <a:prstGeom prst="rect">
            <a:avLst/>
          </a:prstGeom>
          <a:solidFill>
            <a:srgbClr val="8A5A1E"/>
          </a:solidFill>
          <a:ln w="12700">
            <a:solidFill>
              <a:srgbClr val="8A5A1E"/>
            </a:solidFill>
            <a:prstDash val="solid"/>
          </a:ln>
        </p:spPr>
      </p:sp>
      <p:sp>
        <p:nvSpPr>
          <p:cNvPr id="16" name="Text 14"/>
          <p:cNvSpPr txBox="1"/>
          <p:nvPr/>
        </p:nvSpPr>
        <p:spPr>
          <a:xfrm>
            <a:off x="612648" y="6035040"/>
            <a:ext cx="4453128" cy="51206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KLAR TIDIGT  </a:t>
            </a:r>
            <a:pPr algn="l" indent="0" marL="0">
              <a:buNone/>
            </a:pPr>
            <a:r>
              <a:rPr lang="en-US" sz="1200" dirty="0">
                <a:solidFill>
                  <a:srgbClr val="14202B"/>
                </a:solidFill>
                <a:latin typeface="Calibri" pitchFamily="34" charset="0"/>
                <a:ea typeface="Calibri" pitchFamily="34" charset="-122"/>
                <a:cs typeface="Calibri" pitchFamily="34" charset="-120"/>
              </a:rPr>
              <a:t>Eleven läser sin början som läsaren, med kortet, och skriver in det läsaren saknar.</a:t>
            </a:r>
            <a:endParaRPr lang="en-US" sz="1200" dirty="0"/>
          </a:p>
        </p:txBody>
      </p:sp>
      <p:sp>
        <p:nvSpPr>
          <p:cNvPr id="17" name="Text 15"/>
          <p:cNvSpPr txBox="1"/>
          <p:nvPr/>
        </p:nvSpPr>
        <p:spPr>
          <a:xfrm>
            <a:off x="5687568" y="804672"/>
            <a:ext cx="63093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60 MINUTER, MINUT FÖR MINUT</a:t>
            </a:r>
            <a:endParaRPr lang="en-US" sz="1200" dirty="0"/>
          </a:p>
        </p:txBody>
      </p:sp>
      <p:sp>
        <p:nvSpPr>
          <p:cNvPr id="18" name="Shape 16"/>
          <p:cNvSpPr/>
          <p:nvPr/>
        </p:nvSpPr>
        <p:spPr>
          <a:xfrm>
            <a:off x="5687568" y="1097280"/>
            <a:ext cx="6089904" cy="320040"/>
          </a:xfrm>
          <a:prstGeom prst="rect">
            <a:avLst/>
          </a:prstGeom>
          <a:solidFill>
            <a:srgbClr val="14202B"/>
          </a:solidFill>
          <a:ln w="12700">
            <a:solidFill>
              <a:srgbClr val="14202B"/>
            </a:solidFill>
            <a:prstDash val="solid"/>
          </a:ln>
        </p:spPr>
      </p:sp>
      <p:sp>
        <p:nvSpPr>
          <p:cNvPr id="19" name="Text 17"/>
          <p:cNvSpPr txBox="1"/>
          <p:nvPr/>
        </p:nvSpPr>
        <p:spPr>
          <a:xfrm>
            <a:off x="5824728" y="1161288"/>
            <a:ext cx="114300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TID</a:t>
            </a:r>
            <a:endParaRPr lang="en-US" sz="1200" dirty="0"/>
          </a:p>
        </p:txBody>
      </p:sp>
      <p:sp>
        <p:nvSpPr>
          <p:cNvPr id="20" name="Shape 18"/>
          <p:cNvSpPr/>
          <p:nvPr/>
        </p:nvSpPr>
        <p:spPr>
          <a:xfrm>
            <a:off x="7013448" y="1097280"/>
            <a:ext cx="9144" cy="320040"/>
          </a:xfrm>
          <a:prstGeom prst="rect">
            <a:avLst/>
          </a:prstGeom>
          <a:solidFill>
            <a:srgbClr val="4A5361"/>
          </a:solidFill>
          <a:ln w="12700">
            <a:solidFill>
              <a:srgbClr val="4A5361"/>
            </a:solidFill>
            <a:prstDash val="solid"/>
          </a:ln>
        </p:spPr>
      </p:sp>
      <p:sp>
        <p:nvSpPr>
          <p:cNvPr id="21" name="Text 19"/>
          <p:cNvSpPr txBox="1"/>
          <p:nvPr/>
        </p:nvSpPr>
        <p:spPr>
          <a:xfrm>
            <a:off x="7159752" y="1161288"/>
            <a:ext cx="448970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VAD HÄNDER</a:t>
            </a:r>
            <a:endParaRPr lang="en-US" sz="1200" dirty="0"/>
          </a:p>
        </p:txBody>
      </p:sp>
      <p:sp>
        <p:nvSpPr>
          <p:cNvPr id="22" name="Shape 20"/>
          <p:cNvSpPr/>
          <p:nvPr/>
        </p:nvSpPr>
        <p:spPr>
          <a:xfrm>
            <a:off x="5687568" y="1417320"/>
            <a:ext cx="1325880" cy="702885"/>
          </a:xfrm>
          <a:prstGeom prst="rect">
            <a:avLst/>
          </a:prstGeom>
          <a:solidFill>
            <a:srgbClr val="F3F6FA"/>
          </a:solidFill>
          <a:ln w="12700">
            <a:solidFill>
              <a:srgbClr val="F3F6FA"/>
            </a:solidFill>
            <a:prstDash val="solid"/>
          </a:ln>
        </p:spPr>
      </p:sp>
      <p:sp>
        <p:nvSpPr>
          <p:cNvPr id="23" name="Shape 21"/>
          <p:cNvSpPr/>
          <p:nvPr/>
        </p:nvSpPr>
        <p:spPr>
          <a:xfrm>
            <a:off x="7013448" y="1417320"/>
            <a:ext cx="9144" cy="702885"/>
          </a:xfrm>
          <a:prstGeom prst="rect">
            <a:avLst/>
          </a:prstGeom>
          <a:solidFill>
            <a:srgbClr val="E1E6EB"/>
          </a:solidFill>
          <a:ln w="12700">
            <a:solidFill>
              <a:srgbClr val="E1E6EB"/>
            </a:solidFill>
            <a:prstDash val="solid"/>
          </a:ln>
        </p:spPr>
      </p:sp>
      <p:sp>
        <p:nvSpPr>
          <p:cNvPr id="24" name="Text 22"/>
          <p:cNvSpPr txBox="1"/>
          <p:nvPr/>
        </p:nvSpPr>
        <p:spPr>
          <a:xfrm>
            <a:off x="5824728" y="1508760"/>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Före</a:t>
            </a:r>
            <a:endParaRPr lang="en-US" sz="1150" dirty="0"/>
          </a:p>
        </p:txBody>
      </p:sp>
      <p:sp>
        <p:nvSpPr>
          <p:cNvPr id="25" name="Text 23"/>
          <p:cNvSpPr txBox="1"/>
          <p:nvPr/>
        </p:nvSpPr>
        <p:spPr>
          <a:xfrm>
            <a:off x="7159752" y="1508760"/>
            <a:ext cx="4489704" cy="565725"/>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Förberedelse</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Skriv tavlans tre rader och dagens mening. Lägg fram lappar, bladet Planen, kortet och mapparna.</a:t>
            </a:r>
            <a:endParaRPr lang="en-US" sz="1275" dirty="0"/>
          </a:p>
        </p:txBody>
      </p:sp>
      <p:sp>
        <p:nvSpPr>
          <p:cNvPr id="26" name="Shape 24"/>
          <p:cNvSpPr/>
          <p:nvPr/>
        </p:nvSpPr>
        <p:spPr>
          <a:xfrm>
            <a:off x="5687568" y="2120205"/>
            <a:ext cx="1325880" cy="702885"/>
          </a:xfrm>
          <a:prstGeom prst="rect">
            <a:avLst/>
          </a:prstGeom>
          <a:solidFill>
            <a:srgbClr val="F3F6FA"/>
          </a:solidFill>
          <a:ln w="12700">
            <a:solidFill>
              <a:srgbClr val="F3F6FA"/>
            </a:solidFill>
            <a:prstDash val="solid"/>
          </a:ln>
        </p:spPr>
      </p:sp>
      <p:sp>
        <p:nvSpPr>
          <p:cNvPr id="27" name="Shape 25"/>
          <p:cNvSpPr/>
          <p:nvPr/>
        </p:nvSpPr>
        <p:spPr>
          <a:xfrm>
            <a:off x="5687568" y="2120205"/>
            <a:ext cx="6089904" cy="9144"/>
          </a:xfrm>
          <a:prstGeom prst="rect">
            <a:avLst/>
          </a:prstGeom>
          <a:solidFill>
            <a:srgbClr val="E1E6EB"/>
          </a:solidFill>
          <a:ln w="12700">
            <a:solidFill>
              <a:srgbClr val="E1E6EB"/>
            </a:solidFill>
            <a:prstDash val="solid"/>
          </a:ln>
        </p:spPr>
      </p:sp>
      <p:sp>
        <p:nvSpPr>
          <p:cNvPr id="28" name="Shape 26"/>
          <p:cNvSpPr/>
          <p:nvPr/>
        </p:nvSpPr>
        <p:spPr>
          <a:xfrm>
            <a:off x="7013448" y="2120205"/>
            <a:ext cx="9144" cy="702885"/>
          </a:xfrm>
          <a:prstGeom prst="rect">
            <a:avLst/>
          </a:prstGeom>
          <a:solidFill>
            <a:srgbClr val="E1E6EB"/>
          </a:solidFill>
          <a:ln w="12700">
            <a:solidFill>
              <a:srgbClr val="E1E6EB"/>
            </a:solidFill>
            <a:prstDash val="solid"/>
          </a:ln>
        </p:spPr>
      </p:sp>
      <p:sp>
        <p:nvSpPr>
          <p:cNvPr id="29" name="Text 27"/>
          <p:cNvSpPr txBox="1"/>
          <p:nvPr/>
        </p:nvSpPr>
        <p:spPr>
          <a:xfrm>
            <a:off x="5824728" y="2211645"/>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0–5</a:t>
            </a:r>
            <a:endParaRPr lang="en-US" sz="1150" dirty="0"/>
          </a:p>
        </p:txBody>
      </p:sp>
      <p:sp>
        <p:nvSpPr>
          <p:cNvPr id="30" name="Text 28"/>
          <p:cNvSpPr txBox="1"/>
          <p:nvPr/>
        </p:nvSpPr>
        <p:spPr>
          <a:xfrm>
            <a:off x="7159752" y="2211645"/>
            <a:ext cx="4489704" cy="565725"/>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1 · Läs som läsaren</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En elev läser meningen som läsaren. Alla skriver en ny mening, och ni lägger dem bredvid varandra.</a:t>
            </a:r>
            <a:endParaRPr lang="en-US" sz="1275" dirty="0"/>
          </a:p>
        </p:txBody>
      </p:sp>
      <p:sp>
        <p:nvSpPr>
          <p:cNvPr id="31" name="Shape 29"/>
          <p:cNvSpPr/>
          <p:nvPr/>
        </p:nvSpPr>
        <p:spPr>
          <a:xfrm>
            <a:off x="5687568" y="2823090"/>
            <a:ext cx="1325880" cy="702885"/>
          </a:xfrm>
          <a:prstGeom prst="rect">
            <a:avLst/>
          </a:prstGeom>
          <a:solidFill>
            <a:srgbClr val="F3F6FA"/>
          </a:solidFill>
          <a:ln w="12700">
            <a:solidFill>
              <a:srgbClr val="F3F6FA"/>
            </a:solidFill>
            <a:prstDash val="solid"/>
          </a:ln>
        </p:spPr>
      </p:sp>
      <p:sp>
        <p:nvSpPr>
          <p:cNvPr id="32" name="Shape 30"/>
          <p:cNvSpPr/>
          <p:nvPr/>
        </p:nvSpPr>
        <p:spPr>
          <a:xfrm>
            <a:off x="5687568" y="2823090"/>
            <a:ext cx="6089904" cy="9144"/>
          </a:xfrm>
          <a:prstGeom prst="rect">
            <a:avLst/>
          </a:prstGeom>
          <a:solidFill>
            <a:srgbClr val="E1E6EB"/>
          </a:solidFill>
          <a:ln w="12700">
            <a:solidFill>
              <a:srgbClr val="E1E6EB"/>
            </a:solidFill>
            <a:prstDash val="solid"/>
          </a:ln>
        </p:spPr>
      </p:sp>
      <p:sp>
        <p:nvSpPr>
          <p:cNvPr id="33" name="Shape 31"/>
          <p:cNvSpPr/>
          <p:nvPr/>
        </p:nvSpPr>
        <p:spPr>
          <a:xfrm>
            <a:off x="7013448" y="2823090"/>
            <a:ext cx="9144" cy="702885"/>
          </a:xfrm>
          <a:prstGeom prst="rect">
            <a:avLst/>
          </a:prstGeom>
          <a:solidFill>
            <a:srgbClr val="E1E6EB"/>
          </a:solidFill>
          <a:ln w="12700">
            <a:solidFill>
              <a:srgbClr val="E1E6EB"/>
            </a:solidFill>
            <a:prstDash val="solid"/>
          </a:ln>
        </p:spPr>
      </p:sp>
      <p:sp>
        <p:nvSpPr>
          <p:cNvPr id="34" name="Text 32"/>
          <p:cNvSpPr txBox="1"/>
          <p:nvPr/>
        </p:nvSpPr>
        <p:spPr>
          <a:xfrm>
            <a:off x="5824728" y="2914530"/>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5–15</a:t>
            </a:r>
            <a:endParaRPr lang="en-US" sz="1150" dirty="0"/>
          </a:p>
        </p:txBody>
      </p:sp>
      <p:sp>
        <p:nvSpPr>
          <p:cNvPr id="35" name="Text 33"/>
          <p:cNvSpPr txBox="1"/>
          <p:nvPr/>
        </p:nvSpPr>
        <p:spPr>
          <a:xfrm>
            <a:off x="7159752" y="2914530"/>
            <a:ext cx="4489704" cy="565725"/>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2 · Visa och pröva</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Läs Krok nummer tretton högt. Visa de tre reglerna och din plan. Gruppen lägger en lapp åt sidan.</a:t>
            </a:r>
            <a:endParaRPr lang="en-US" sz="1275" dirty="0"/>
          </a:p>
        </p:txBody>
      </p:sp>
      <p:sp>
        <p:nvSpPr>
          <p:cNvPr id="36" name="Shape 34"/>
          <p:cNvSpPr/>
          <p:nvPr/>
        </p:nvSpPr>
        <p:spPr>
          <a:xfrm>
            <a:off x="5687568" y="3525975"/>
            <a:ext cx="1325880" cy="862543"/>
          </a:xfrm>
          <a:prstGeom prst="rect">
            <a:avLst/>
          </a:prstGeom>
          <a:solidFill>
            <a:srgbClr val="F3F6FA"/>
          </a:solidFill>
          <a:ln w="12700">
            <a:solidFill>
              <a:srgbClr val="F3F6FA"/>
            </a:solidFill>
            <a:prstDash val="solid"/>
          </a:ln>
        </p:spPr>
      </p:sp>
      <p:sp>
        <p:nvSpPr>
          <p:cNvPr id="37" name="Shape 35"/>
          <p:cNvSpPr/>
          <p:nvPr/>
        </p:nvSpPr>
        <p:spPr>
          <a:xfrm>
            <a:off x="5687568" y="3525975"/>
            <a:ext cx="6089904" cy="9144"/>
          </a:xfrm>
          <a:prstGeom prst="rect">
            <a:avLst/>
          </a:prstGeom>
          <a:solidFill>
            <a:srgbClr val="E1E6EB"/>
          </a:solidFill>
          <a:ln w="12700">
            <a:solidFill>
              <a:srgbClr val="E1E6EB"/>
            </a:solidFill>
            <a:prstDash val="solid"/>
          </a:ln>
        </p:spPr>
      </p:sp>
      <p:sp>
        <p:nvSpPr>
          <p:cNvPr id="38" name="Shape 36"/>
          <p:cNvSpPr/>
          <p:nvPr/>
        </p:nvSpPr>
        <p:spPr>
          <a:xfrm>
            <a:off x="7013448" y="3525975"/>
            <a:ext cx="9144" cy="862543"/>
          </a:xfrm>
          <a:prstGeom prst="rect">
            <a:avLst/>
          </a:prstGeom>
          <a:solidFill>
            <a:srgbClr val="E1E6EB"/>
          </a:solidFill>
          <a:ln w="12700">
            <a:solidFill>
              <a:srgbClr val="E1E6EB"/>
            </a:solidFill>
            <a:prstDash val="solid"/>
          </a:ln>
        </p:spPr>
      </p:sp>
      <p:sp>
        <p:nvSpPr>
          <p:cNvPr id="39" name="Text 37"/>
          <p:cNvSpPr txBox="1"/>
          <p:nvPr/>
        </p:nvSpPr>
        <p:spPr>
          <a:xfrm>
            <a:off x="5824728" y="3617415"/>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15–27</a:t>
            </a:r>
            <a:endParaRPr lang="en-US" sz="1150" dirty="0"/>
          </a:p>
        </p:txBody>
      </p:sp>
      <p:sp>
        <p:nvSpPr>
          <p:cNvPr id="40" name="Text 38"/>
          <p:cNvSpPr txBox="1"/>
          <p:nvPr/>
        </p:nvSpPr>
        <p:spPr>
          <a:xfrm>
            <a:off x="7159752" y="3617415"/>
            <a:ext cx="4489704" cy="725383"/>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3 · Tänk och planera</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Eleven skriver vad hen tar med sig. Paren enas om en plats och skriver lappar. Var och en pekar på en lapp att lägga åt sidan.</a:t>
            </a:r>
            <a:endParaRPr lang="en-US" sz="1275" dirty="0"/>
          </a:p>
        </p:txBody>
      </p:sp>
      <p:sp>
        <p:nvSpPr>
          <p:cNvPr id="41" name="Shape 39"/>
          <p:cNvSpPr/>
          <p:nvPr/>
        </p:nvSpPr>
        <p:spPr>
          <a:xfrm>
            <a:off x="5687568" y="4388519"/>
            <a:ext cx="1325880" cy="1022202"/>
          </a:xfrm>
          <a:prstGeom prst="rect">
            <a:avLst/>
          </a:prstGeom>
          <a:solidFill>
            <a:srgbClr val="F3F6FA"/>
          </a:solidFill>
          <a:ln w="12700">
            <a:solidFill>
              <a:srgbClr val="F3F6FA"/>
            </a:solidFill>
            <a:prstDash val="solid"/>
          </a:ln>
        </p:spPr>
      </p:sp>
      <p:sp>
        <p:nvSpPr>
          <p:cNvPr id="42" name="Shape 40"/>
          <p:cNvSpPr/>
          <p:nvPr/>
        </p:nvSpPr>
        <p:spPr>
          <a:xfrm>
            <a:off x="5687568" y="4388519"/>
            <a:ext cx="6089904" cy="9144"/>
          </a:xfrm>
          <a:prstGeom prst="rect">
            <a:avLst/>
          </a:prstGeom>
          <a:solidFill>
            <a:srgbClr val="E1E6EB"/>
          </a:solidFill>
          <a:ln w="12700">
            <a:solidFill>
              <a:srgbClr val="E1E6EB"/>
            </a:solidFill>
            <a:prstDash val="solid"/>
          </a:ln>
        </p:spPr>
      </p:sp>
      <p:sp>
        <p:nvSpPr>
          <p:cNvPr id="43" name="Shape 41"/>
          <p:cNvSpPr/>
          <p:nvPr/>
        </p:nvSpPr>
        <p:spPr>
          <a:xfrm>
            <a:off x="7013448" y="4388519"/>
            <a:ext cx="9144" cy="1022202"/>
          </a:xfrm>
          <a:prstGeom prst="rect">
            <a:avLst/>
          </a:prstGeom>
          <a:solidFill>
            <a:srgbClr val="E1E6EB"/>
          </a:solidFill>
          <a:ln w="12700">
            <a:solidFill>
              <a:srgbClr val="E1E6EB"/>
            </a:solidFill>
            <a:prstDash val="solid"/>
          </a:ln>
        </p:spPr>
      </p:sp>
      <p:sp>
        <p:nvSpPr>
          <p:cNvPr id="44" name="Text 42"/>
          <p:cNvSpPr txBox="1"/>
          <p:nvPr/>
        </p:nvSpPr>
        <p:spPr>
          <a:xfrm>
            <a:off x="5824728" y="4479959"/>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27–33</a:t>
            </a:r>
            <a:endParaRPr lang="en-US" sz="1150" dirty="0"/>
          </a:p>
        </p:txBody>
      </p:sp>
      <p:sp>
        <p:nvSpPr>
          <p:cNvPr id="45" name="Text 43"/>
          <p:cNvSpPr txBox="1"/>
          <p:nvPr/>
        </p:nvSpPr>
        <p:spPr>
          <a:xfrm>
            <a:off x="7159752" y="4479959"/>
            <a:ext cx="4489704" cy="885042"/>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4 · Säg</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Två par sätter sig ihop. Skribenten berättar för en läsare ur det andra paret, och svaret blir en ny lapp. Läsaren säger sin egen första mening. Blir ett par över, är du läsaren.</a:t>
            </a:r>
            <a:endParaRPr lang="en-US" sz="1275" dirty="0"/>
          </a:p>
        </p:txBody>
      </p:sp>
      <p:sp>
        <p:nvSpPr>
          <p:cNvPr id="46" name="Shape 44"/>
          <p:cNvSpPr/>
          <p:nvPr/>
        </p:nvSpPr>
        <p:spPr>
          <a:xfrm>
            <a:off x="5687568" y="5410720"/>
            <a:ext cx="1325880" cy="702885"/>
          </a:xfrm>
          <a:prstGeom prst="rect">
            <a:avLst/>
          </a:prstGeom>
          <a:solidFill>
            <a:srgbClr val="F3F6FA"/>
          </a:solidFill>
          <a:ln w="12700">
            <a:solidFill>
              <a:srgbClr val="F3F6FA"/>
            </a:solidFill>
            <a:prstDash val="solid"/>
          </a:ln>
        </p:spPr>
      </p:sp>
      <p:sp>
        <p:nvSpPr>
          <p:cNvPr id="47" name="Shape 45"/>
          <p:cNvSpPr/>
          <p:nvPr/>
        </p:nvSpPr>
        <p:spPr>
          <a:xfrm>
            <a:off x="5687568" y="5410720"/>
            <a:ext cx="6089904" cy="9144"/>
          </a:xfrm>
          <a:prstGeom prst="rect">
            <a:avLst/>
          </a:prstGeom>
          <a:solidFill>
            <a:srgbClr val="E1E6EB"/>
          </a:solidFill>
          <a:ln w="12700">
            <a:solidFill>
              <a:srgbClr val="E1E6EB"/>
            </a:solidFill>
            <a:prstDash val="solid"/>
          </a:ln>
        </p:spPr>
      </p:sp>
      <p:sp>
        <p:nvSpPr>
          <p:cNvPr id="48" name="Shape 46"/>
          <p:cNvSpPr/>
          <p:nvPr/>
        </p:nvSpPr>
        <p:spPr>
          <a:xfrm>
            <a:off x="7013448" y="5410720"/>
            <a:ext cx="9144" cy="702885"/>
          </a:xfrm>
          <a:prstGeom prst="rect">
            <a:avLst/>
          </a:prstGeom>
          <a:solidFill>
            <a:srgbClr val="E1E6EB"/>
          </a:solidFill>
          <a:ln w="12700">
            <a:solidFill>
              <a:srgbClr val="E1E6EB"/>
            </a:solidFill>
            <a:prstDash val="solid"/>
          </a:ln>
        </p:spPr>
      </p:sp>
      <p:sp>
        <p:nvSpPr>
          <p:cNvPr id="49" name="Text 47"/>
          <p:cNvSpPr txBox="1"/>
          <p:nvPr/>
        </p:nvSpPr>
        <p:spPr>
          <a:xfrm>
            <a:off x="5824728" y="5502160"/>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33–57</a:t>
            </a:r>
            <a:endParaRPr lang="en-US" sz="1150" dirty="0"/>
          </a:p>
        </p:txBody>
      </p:sp>
      <p:sp>
        <p:nvSpPr>
          <p:cNvPr id="50" name="Text 48"/>
          <p:cNvSpPr txBox="1"/>
          <p:nvPr/>
        </p:nvSpPr>
        <p:spPr>
          <a:xfrm>
            <a:off x="7159752" y="5502160"/>
            <a:ext cx="4489704" cy="565725"/>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5 · Skriv</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Var och en skriver början. Du läser över axeln och ställer en enda fråga. Rätta inte nu.</a:t>
            </a:r>
            <a:endParaRPr lang="en-US" sz="1275" dirty="0"/>
          </a:p>
        </p:txBody>
      </p:sp>
      <p:sp>
        <p:nvSpPr>
          <p:cNvPr id="51" name="Shape 49"/>
          <p:cNvSpPr/>
          <p:nvPr/>
        </p:nvSpPr>
        <p:spPr>
          <a:xfrm>
            <a:off x="5687568" y="6113605"/>
            <a:ext cx="1325880" cy="543227"/>
          </a:xfrm>
          <a:prstGeom prst="rect">
            <a:avLst/>
          </a:prstGeom>
          <a:solidFill>
            <a:srgbClr val="F3F6FA"/>
          </a:solidFill>
          <a:ln w="12700">
            <a:solidFill>
              <a:srgbClr val="F3F6FA"/>
            </a:solidFill>
            <a:prstDash val="solid"/>
          </a:ln>
        </p:spPr>
      </p:sp>
      <p:sp>
        <p:nvSpPr>
          <p:cNvPr id="52" name="Shape 50"/>
          <p:cNvSpPr/>
          <p:nvPr/>
        </p:nvSpPr>
        <p:spPr>
          <a:xfrm>
            <a:off x="5687568" y="6113605"/>
            <a:ext cx="6089904" cy="9144"/>
          </a:xfrm>
          <a:prstGeom prst="rect">
            <a:avLst/>
          </a:prstGeom>
          <a:solidFill>
            <a:srgbClr val="E1E6EB"/>
          </a:solidFill>
          <a:ln w="12700">
            <a:solidFill>
              <a:srgbClr val="E1E6EB"/>
            </a:solidFill>
            <a:prstDash val="solid"/>
          </a:ln>
        </p:spPr>
      </p:sp>
      <p:sp>
        <p:nvSpPr>
          <p:cNvPr id="53" name="Shape 51"/>
          <p:cNvSpPr/>
          <p:nvPr/>
        </p:nvSpPr>
        <p:spPr>
          <a:xfrm>
            <a:off x="7013448" y="6113605"/>
            <a:ext cx="9144" cy="543227"/>
          </a:xfrm>
          <a:prstGeom prst="rect">
            <a:avLst/>
          </a:prstGeom>
          <a:solidFill>
            <a:srgbClr val="E1E6EB"/>
          </a:solidFill>
          <a:ln w="12700">
            <a:solidFill>
              <a:srgbClr val="E1E6EB"/>
            </a:solidFill>
            <a:prstDash val="solid"/>
          </a:ln>
        </p:spPr>
      </p:sp>
      <p:sp>
        <p:nvSpPr>
          <p:cNvPr id="54" name="Text 52"/>
          <p:cNvSpPr txBox="1"/>
          <p:nvPr/>
        </p:nvSpPr>
        <p:spPr>
          <a:xfrm>
            <a:off x="5824728" y="6205045"/>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57–60</a:t>
            </a:r>
            <a:endParaRPr lang="en-US" sz="1150" dirty="0"/>
          </a:p>
        </p:txBody>
      </p:sp>
      <p:sp>
        <p:nvSpPr>
          <p:cNvPr id="55" name="Text 53"/>
          <p:cNvSpPr txBox="1"/>
          <p:nvPr/>
        </p:nvSpPr>
        <p:spPr>
          <a:xfrm>
            <a:off x="7159752" y="6205045"/>
            <a:ext cx="4489704" cy="406067"/>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6 · Läs upp</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Paren säger vad de ska ta reda på vid platsen.</a:t>
            </a:r>
            <a:endParaRPr lang="en-US" sz="1275" dirty="0"/>
          </a:p>
        </p:txBody>
      </p:sp>
      <p:sp>
        <p:nvSpPr>
          <p:cNvPr id="56" name="Shape 54"/>
          <p:cNvSpPr/>
          <p:nvPr/>
        </p:nvSpPr>
        <p:spPr>
          <a:xfrm>
            <a:off x="5687568" y="1097280"/>
            <a:ext cx="6089904" cy="5559552"/>
          </a:xfrm>
          <a:prstGeom prst="rect">
            <a:avLst/>
          </a:prstGeom>
          <a:ln w="12700">
            <a:solidFill>
              <a:srgbClr val="14202B"/>
            </a:solidFill>
            <a:prstDash val="solid"/>
          </a:ln>
        </p:spPr>
      </p:sp>
      <p:sp>
        <p:nvSpPr>
          <p:cNvPr id="57" name="Text 55"/>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niclasfohlin.se/stodundervisning/texttyp-berattande-text/lathund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Passen med egna minuter</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MALLEN · 3/4</a:t>
            </a:r>
            <a:endParaRPr lang="en-US" sz="1275" dirty="0"/>
          </a:p>
        </p:txBody>
      </p:sp>
      <p:sp>
        <p:nvSpPr>
          <p:cNvPr id="6" name="Shape 4"/>
          <p:cNvSpPr/>
          <p:nvPr/>
        </p:nvSpPr>
        <p:spPr>
          <a:xfrm>
            <a:off x="0" y="603504"/>
            <a:ext cx="12191695" cy="402336"/>
          </a:xfrm>
          <a:prstGeom prst="rect">
            <a:avLst/>
          </a:prstGeom>
          <a:solidFill>
            <a:srgbClr val="F3F6FA"/>
          </a:solidFill>
          <a:ln w="12700">
            <a:solidFill>
              <a:srgbClr val="F3F6FA"/>
            </a:solidFill>
            <a:prstDash val="solid"/>
          </a:ln>
        </p:spPr>
      </p:sp>
      <p:sp>
        <p:nvSpPr>
          <p:cNvPr id="7" name="Shape 5"/>
          <p:cNvSpPr/>
          <p:nvPr/>
        </p:nvSpPr>
        <p:spPr>
          <a:xfrm>
            <a:off x="0" y="987552"/>
            <a:ext cx="12191695" cy="18288"/>
          </a:xfrm>
          <a:prstGeom prst="rect">
            <a:avLst/>
          </a:prstGeom>
          <a:solidFill>
            <a:srgbClr val="14202B"/>
          </a:solidFill>
          <a:ln w="12700">
            <a:solidFill>
              <a:srgbClr val="14202B"/>
            </a:solidFill>
            <a:prstDash val="solid"/>
          </a:ln>
        </p:spPr>
      </p:sp>
      <p:sp>
        <p:nvSpPr>
          <p:cNvPr id="8" name="Text 6"/>
          <p:cNvSpPr txBox="1"/>
          <p:nvPr/>
        </p:nvSpPr>
        <p:spPr>
          <a:xfrm>
            <a:off x="192024" y="694944"/>
            <a:ext cx="658368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 4 OCH PASS 6 TILL 9 FÖLJER PASSET I SEX DELAR</a:t>
            </a:r>
            <a:endParaRPr lang="en-US" sz="1200" dirty="0"/>
          </a:p>
        </p:txBody>
      </p:sp>
      <p:sp>
        <p:nvSpPr>
          <p:cNvPr id="9" name="Text 7"/>
          <p:cNvSpPr txBox="1"/>
          <p:nvPr/>
        </p:nvSpPr>
        <p:spPr>
          <a:xfrm>
            <a:off x="6035040" y="694944"/>
            <a:ext cx="5943600" cy="228600"/>
          </a:xfrm>
          <a:prstGeom prst="rect">
            <a:avLst/>
          </a:prstGeom>
          <a:noFill/>
          <a:ln/>
        </p:spPr>
        <p:txBody>
          <a:bodyPr wrap="square" lIns="0" tIns="0" rIns="0" bIns="0" rtlCol="0" anchor="t"/>
          <a:lstStyle/>
          <a:p>
            <a:pPr algn="r" indent="0" marL="0">
              <a:buNone/>
            </a:pPr>
            <a:endParaRPr lang="en-US" sz="1200" dirty="0"/>
          </a:p>
        </p:txBody>
      </p:sp>
      <p:sp>
        <p:nvSpPr>
          <p:cNvPr id="10" name="Text 8"/>
          <p:cNvSpPr txBox="1"/>
          <p:nvPr/>
        </p:nvSpPr>
        <p:spPr>
          <a:xfrm>
            <a:off x="192024"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PASS 1 TILL 5</a:t>
            </a:r>
            <a:endParaRPr lang="en-US" sz="1200" dirty="0"/>
          </a:p>
        </p:txBody>
      </p:sp>
      <p:sp>
        <p:nvSpPr>
          <p:cNvPr id="11" name="Shape 9"/>
          <p:cNvSpPr/>
          <p:nvPr/>
        </p:nvSpPr>
        <p:spPr>
          <a:xfrm>
            <a:off x="192024" y="1417320"/>
            <a:ext cx="5766664" cy="292608"/>
          </a:xfrm>
          <a:prstGeom prst="rect">
            <a:avLst/>
          </a:prstGeom>
          <a:solidFill>
            <a:srgbClr val="14202B"/>
          </a:solidFill>
          <a:ln w="12700">
            <a:solidFill>
              <a:srgbClr val="14202B"/>
            </a:solidFill>
            <a:prstDash val="solid"/>
          </a:ln>
        </p:spPr>
      </p:sp>
      <p:sp>
        <p:nvSpPr>
          <p:cNvPr id="12" name="Text 10"/>
          <p:cNvSpPr txBox="1"/>
          <p:nvPr/>
        </p:nvSpPr>
        <p:spPr>
          <a:xfrm>
            <a:off x="265176" y="1472184"/>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Pass och minuter</a:t>
            </a:r>
            <a:endParaRPr lang="en-US" sz="1050" dirty="0"/>
          </a:p>
        </p:txBody>
      </p:sp>
      <p:sp>
        <p:nvSpPr>
          <p:cNvPr id="13" name="Text 11"/>
          <p:cNvSpPr txBox="1"/>
          <p:nvPr/>
        </p:nvSpPr>
        <p:spPr>
          <a:xfrm>
            <a:off x="2187397" y="1472184"/>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Det ni gör</a:t>
            </a:r>
            <a:endParaRPr lang="en-US" sz="1050" dirty="0"/>
          </a:p>
        </p:txBody>
      </p:sp>
      <p:sp>
        <p:nvSpPr>
          <p:cNvPr id="14" name="Shape 12"/>
          <p:cNvSpPr/>
          <p:nvPr/>
        </p:nvSpPr>
        <p:spPr>
          <a:xfrm>
            <a:off x="192024" y="1709928"/>
            <a:ext cx="5766664" cy="9144"/>
          </a:xfrm>
          <a:prstGeom prst="rect">
            <a:avLst/>
          </a:prstGeom>
          <a:solidFill>
            <a:srgbClr val="E1E6EB"/>
          </a:solidFill>
          <a:ln w="12700">
            <a:solidFill>
              <a:srgbClr val="E1E6EB"/>
            </a:solidFill>
            <a:prstDash val="solid"/>
          </a:ln>
        </p:spPr>
      </p:sp>
      <p:sp>
        <p:nvSpPr>
          <p:cNvPr id="15" name="Text 13"/>
          <p:cNvSpPr txBox="1"/>
          <p:nvPr/>
        </p:nvSpPr>
        <p:spPr>
          <a:xfrm>
            <a:off x="265176" y="1764792"/>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1</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0–⁠20 min</a:t>
            </a:r>
            <a:endParaRPr lang="en-US" sz="1100" dirty="0"/>
          </a:p>
        </p:txBody>
      </p:sp>
      <p:sp>
        <p:nvSpPr>
          <p:cNvPr id="16" name="Shape 14"/>
          <p:cNvSpPr/>
          <p:nvPr/>
        </p:nvSpPr>
        <p:spPr>
          <a:xfrm>
            <a:off x="2114245" y="1709928"/>
            <a:ext cx="9144" cy="458978"/>
          </a:xfrm>
          <a:prstGeom prst="rect">
            <a:avLst/>
          </a:prstGeom>
          <a:solidFill>
            <a:srgbClr val="E1E6EB"/>
          </a:solidFill>
          <a:ln w="12700">
            <a:solidFill>
              <a:srgbClr val="E1E6EB"/>
            </a:solidFill>
            <a:prstDash val="solid"/>
          </a:ln>
        </p:spPr>
      </p:sp>
      <p:sp>
        <p:nvSpPr>
          <p:cNvPr id="17" name="Text 15"/>
          <p:cNvSpPr txBox="1"/>
          <p:nvPr/>
        </p:nvSpPr>
        <p:spPr>
          <a:xfrm>
            <a:off x="2187397" y="1764792"/>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”Vad gör en berättelse bra?” Den korta berättelsen: tio minuter utan stöd.</a:t>
            </a:r>
            <a:endParaRPr lang="en-US" sz="1100" dirty="0"/>
          </a:p>
        </p:txBody>
      </p:sp>
      <p:sp>
        <p:nvSpPr>
          <p:cNvPr id="18" name="Shape 16"/>
          <p:cNvSpPr/>
          <p:nvPr/>
        </p:nvSpPr>
        <p:spPr>
          <a:xfrm>
            <a:off x="192024" y="2168906"/>
            <a:ext cx="5766664" cy="284353"/>
          </a:xfrm>
          <a:prstGeom prst="rect">
            <a:avLst/>
          </a:prstGeom>
          <a:solidFill>
            <a:srgbClr val="F8FAFC"/>
          </a:solidFill>
          <a:ln w="12700">
            <a:solidFill>
              <a:srgbClr val="F8FAFC"/>
            </a:solidFill>
            <a:prstDash val="solid"/>
          </a:ln>
        </p:spPr>
      </p:sp>
      <p:sp>
        <p:nvSpPr>
          <p:cNvPr id="19" name="Shape 17"/>
          <p:cNvSpPr/>
          <p:nvPr/>
        </p:nvSpPr>
        <p:spPr>
          <a:xfrm>
            <a:off x="192024" y="2168906"/>
            <a:ext cx="5766664" cy="9144"/>
          </a:xfrm>
          <a:prstGeom prst="rect">
            <a:avLst/>
          </a:prstGeom>
          <a:solidFill>
            <a:srgbClr val="E1E6EB"/>
          </a:solidFill>
          <a:ln w="12700">
            <a:solidFill>
              <a:srgbClr val="E1E6EB"/>
            </a:solidFill>
            <a:prstDash val="solid"/>
          </a:ln>
        </p:spPr>
      </p:sp>
      <p:sp>
        <p:nvSpPr>
          <p:cNvPr id="20" name="Text 18"/>
          <p:cNvSpPr txBox="1"/>
          <p:nvPr/>
        </p:nvSpPr>
        <p:spPr>
          <a:xfrm>
            <a:off x="265176" y="2223770"/>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20–⁠32 min</a:t>
            </a:r>
            <a:endParaRPr lang="en-US" sz="1100" dirty="0"/>
          </a:p>
        </p:txBody>
      </p:sp>
      <p:sp>
        <p:nvSpPr>
          <p:cNvPr id="21" name="Shape 19"/>
          <p:cNvSpPr/>
          <p:nvPr/>
        </p:nvSpPr>
        <p:spPr>
          <a:xfrm>
            <a:off x="2114245" y="2168906"/>
            <a:ext cx="9144" cy="284353"/>
          </a:xfrm>
          <a:prstGeom prst="rect">
            <a:avLst/>
          </a:prstGeom>
          <a:solidFill>
            <a:srgbClr val="E1E6EB"/>
          </a:solidFill>
          <a:ln w="12700">
            <a:solidFill>
              <a:srgbClr val="E1E6EB"/>
            </a:solidFill>
            <a:prstDash val="solid"/>
          </a:ln>
        </p:spPr>
      </p:sp>
      <p:sp>
        <p:nvSpPr>
          <p:cNvPr id="22" name="Text 20"/>
          <p:cNvSpPr txBox="1"/>
          <p:nvPr/>
        </p:nvSpPr>
        <p:spPr>
          <a:xfrm>
            <a:off x="2187397" y="2223770"/>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Två texter om samma boll. ”I vilken är du med?”</a:t>
            </a:r>
            <a:endParaRPr lang="en-US" sz="1100" dirty="0"/>
          </a:p>
        </p:txBody>
      </p:sp>
      <p:sp>
        <p:nvSpPr>
          <p:cNvPr id="23" name="Shape 21"/>
          <p:cNvSpPr/>
          <p:nvPr/>
        </p:nvSpPr>
        <p:spPr>
          <a:xfrm>
            <a:off x="192024" y="2453259"/>
            <a:ext cx="5766664" cy="9144"/>
          </a:xfrm>
          <a:prstGeom prst="rect">
            <a:avLst/>
          </a:prstGeom>
          <a:solidFill>
            <a:srgbClr val="E1E6EB"/>
          </a:solidFill>
          <a:ln w="12700">
            <a:solidFill>
              <a:srgbClr val="E1E6EB"/>
            </a:solidFill>
            <a:prstDash val="solid"/>
          </a:ln>
        </p:spPr>
      </p:sp>
      <p:sp>
        <p:nvSpPr>
          <p:cNvPr id="24" name="Text 22"/>
          <p:cNvSpPr txBox="1"/>
          <p:nvPr/>
        </p:nvSpPr>
        <p:spPr>
          <a:xfrm>
            <a:off x="265176" y="2508123"/>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32–⁠60 min</a:t>
            </a:r>
            <a:endParaRPr lang="en-US" sz="1100" dirty="0"/>
          </a:p>
        </p:txBody>
      </p:sp>
      <p:sp>
        <p:nvSpPr>
          <p:cNvPr id="25" name="Shape 23"/>
          <p:cNvSpPr/>
          <p:nvPr/>
        </p:nvSpPr>
        <p:spPr>
          <a:xfrm>
            <a:off x="2114245" y="2453259"/>
            <a:ext cx="9144" cy="458978"/>
          </a:xfrm>
          <a:prstGeom prst="rect">
            <a:avLst/>
          </a:prstGeom>
          <a:solidFill>
            <a:srgbClr val="E1E6EB"/>
          </a:solidFill>
          <a:ln w="12700">
            <a:solidFill>
              <a:srgbClr val="E1E6EB"/>
            </a:solidFill>
            <a:prstDash val="solid"/>
          </a:ln>
        </p:spPr>
      </p:sp>
      <p:sp>
        <p:nvSpPr>
          <p:cNvPr id="26" name="Text 24"/>
          <p:cNvSpPr txBox="1"/>
          <p:nvPr/>
        </p:nvSpPr>
        <p:spPr>
          <a:xfrm>
            <a:off x="2187397" y="2508123"/>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Berätta mera! med tärningarna. Paren övar på intervjun. Läs upp.</a:t>
            </a:r>
            <a:endParaRPr lang="en-US" sz="1100" dirty="0"/>
          </a:p>
        </p:txBody>
      </p:sp>
      <p:sp>
        <p:nvSpPr>
          <p:cNvPr id="27" name="Shape 25"/>
          <p:cNvSpPr/>
          <p:nvPr/>
        </p:nvSpPr>
        <p:spPr>
          <a:xfrm>
            <a:off x="192024" y="2912237"/>
            <a:ext cx="5766664" cy="458978"/>
          </a:xfrm>
          <a:prstGeom prst="rect">
            <a:avLst/>
          </a:prstGeom>
          <a:solidFill>
            <a:srgbClr val="F8FAFC"/>
          </a:solidFill>
          <a:ln w="12700">
            <a:solidFill>
              <a:srgbClr val="F8FAFC"/>
            </a:solidFill>
            <a:prstDash val="solid"/>
          </a:ln>
        </p:spPr>
      </p:sp>
      <p:sp>
        <p:nvSpPr>
          <p:cNvPr id="28" name="Shape 26"/>
          <p:cNvSpPr/>
          <p:nvPr/>
        </p:nvSpPr>
        <p:spPr>
          <a:xfrm>
            <a:off x="192024" y="2912237"/>
            <a:ext cx="5766664" cy="9144"/>
          </a:xfrm>
          <a:prstGeom prst="rect">
            <a:avLst/>
          </a:prstGeom>
          <a:solidFill>
            <a:srgbClr val="E1E6EB"/>
          </a:solidFill>
          <a:ln w="12700">
            <a:solidFill>
              <a:srgbClr val="E1E6EB"/>
            </a:solidFill>
            <a:prstDash val="solid"/>
          </a:ln>
        </p:spPr>
      </p:sp>
      <p:sp>
        <p:nvSpPr>
          <p:cNvPr id="29" name="Text 27"/>
          <p:cNvSpPr txBox="1"/>
          <p:nvPr/>
        </p:nvSpPr>
        <p:spPr>
          <a:xfrm>
            <a:off x="265176" y="2967101"/>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2</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0–⁠20 min</a:t>
            </a:r>
            <a:endParaRPr lang="en-US" sz="1100" dirty="0"/>
          </a:p>
        </p:txBody>
      </p:sp>
      <p:sp>
        <p:nvSpPr>
          <p:cNvPr id="30" name="Shape 28"/>
          <p:cNvSpPr/>
          <p:nvPr/>
        </p:nvSpPr>
        <p:spPr>
          <a:xfrm>
            <a:off x="2114245" y="2912237"/>
            <a:ext cx="9144" cy="458978"/>
          </a:xfrm>
          <a:prstGeom prst="rect">
            <a:avLst/>
          </a:prstGeom>
          <a:solidFill>
            <a:srgbClr val="E1E6EB"/>
          </a:solidFill>
          <a:ln w="12700">
            <a:solidFill>
              <a:srgbClr val="E1E6EB"/>
            </a:solidFill>
            <a:prstDash val="solid"/>
          </a:ln>
        </p:spPr>
      </p:sp>
      <p:sp>
        <p:nvSpPr>
          <p:cNvPr id="31" name="Text 29"/>
          <p:cNvSpPr txBox="1"/>
          <p:nvPr/>
        </p:nvSpPr>
        <p:spPr>
          <a:xfrm>
            <a:off x="2187397" y="2967101"/>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Läs som läsaren. Intervjun med de yngre eleverna.</a:t>
            </a:r>
            <a:endParaRPr lang="en-US" sz="1100" dirty="0"/>
          </a:p>
        </p:txBody>
      </p:sp>
      <p:sp>
        <p:nvSpPr>
          <p:cNvPr id="32" name="Shape 30"/>
          <p:cNvSpPr/>
          <p:nvPr/>
        </p:nvSpPr>
        <p:spPr>
          <a:xfrm>
            <a:off x="192024" y="3371215"/>
            <a:ext cx="5766664" cy="9144"/>
          </a:xfrm>
          <a:prstGeom prst="rect">
            <a:avLst/>
          </a:prstGeom>
          <a:solidFill>
            <a:srgbClr val="E1E6EB"/>
          </a:solidFill>
          <a:ln w="12700">
            <a:solidFill>
              <a:srgbClr val="E1E6EB"/>
            </a:solidFill>
            <a:prstDash val="solid"/>
          </a:ln>
        </p:spPr>
      </p:sp>
      <p:sp>
        <p:nvSpPr>
          <p:cNvPr id="33" name="Text 31"/>
          <p:cNvSpPr txBox="1"/>
          <p:nvPr/>
        </p:nvSpPr>
        <p:spPr>
          <a:xfrm>
            <a:off x="265176" y="3426079"/>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20–⁠35 min</a:t>
            </a:r>
            <a:endParaRPr lang="en-US" sz="1100" dirty="0"/>
          </a:p>
        </p:txBody>
      </p:sp>
      <p:sp>
        <p:nvSpPr>
          <p:cNvPr id="34" name="Shape 32"/>
          <p:cNvSpPr/>
          <p:nvPr/>
        </p:nvSpPr>
        <p:spPr>
          <a:xfrm>
            <a:off x="2114245" y="3371215"/>
            <a:ext cx="9144" cy="458978"/>
          </a:xfrm>
          <a:prstGeom prst="rect">
            <a:avLst/>
          </a:prstGeom>
          <a:solidFill>
            <a:srgbClr val="E1E6EB"/>
          </a:solidFill>
          <a:ln w="12700">
            <a:solidFill>
              <a:srgbClr val="E1E6EB"/>
            </a:solidFill>
            <a:prstDash val="solid"/>
          </a:ln>
        </p:spPr>
      </p:sp>
      <p:sp>
        <p:nvSpPr>
          <p:cNvPr id="35" name="Text 33"/>
          <p:cNvSpPr txBox="1"/>
          <p:nvPr/>
        </p:nvSpPr>
        <p:spPr>
          <a:xfrm>
            <a:off x="2187397" y="3426079"/>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Berättelsen till Vera. Var får hon svar på varje fråga?</a:t>
            </a:r>
            <a:endParaRPr lang="en-US" sz="1100" dirty="0"/>
          </a:p>
        </p:txBody>
      </p:sp>
      <p:sp>
        <p:nvSpPr>
          <p:cNvPr id="36" name="Shape 34"/>
          <p:cNvSpPr/>
          <p:nvPr/>
        </p:nvSpPr>
        <p:spPr>
          <a:xfrm>
            <a:off x="192024" y="3830193"/>
            <a:ext cx="5766664" cy="458978"/>
          </a:xfrm>
          <a:prstGeom prst="rect">
            <a:avLst/>
          </a:prstGeom>
          <a:solidFill>
            <a:srgbClr val="F8FAFC"/>
          </a:solidFill>
          <a:ln w="12700">
            <a:solidFill>
              <a:srgbClr val="F8FAFC"/>
            </a:solidFill>
            <a:prstDash val="solid"/>
          </a:ln>
        </p:spPr>
      </p:sp>
      <p:sp>
        <p:nvSpPr>
          <p:cNvPr id="37" name="Shape 35"/>
          <p:cNvSpPr/>
          <p:nvPr/>
        </p:nvSpPr>
        <p:spPr>
          <a:xfrm>
            <a:off x="192024" y="3830193"/>
            <a:ext cx="5766664" cy="9144"/>
          </a:xfrm>
          <a:prstGeom prst="rect">
            <a:avLst/>
          </a:prstGeom>
          <a:solidFill>
            <a:srgbClr val="E1E6EB"/>
          </a:solidFill>
          <a:ln w="12700">
            <a:solidFill>
              <a:srgbClr val="E1E6EB"/>
            </a:solidFill>
            <a:prstDash val="solid"/>
          </a:ln>
        </p:spPr>
      </p:sp>
      <p:sp>
        <p:nvSpPr>
          <p:cNvPr id="38" name="Text 36"/>
          <p:cNvSpPr txBox="1"/>
          <p:nvPr/>
        </p:nvSpPr>
        <p:spPr>
          <a:xfrm>
            <a:off x="265176" y="3885057"/>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35–⁠60 min</a:t>
            </a:r>
            <a:endParaRPr lang="en-US" sz="1100" dirty="0"/>
          </a:p>
        </p:txBody>
      </p:sp>
      <p:sp>
        <p:nvSpPr>
          <p:cNvPr id="39" name="Shape 37"/>
          <p:cNvSpPr/>
          <p:nvPr/>
        </p:nvSpPr>
        <p:spPr>
          <a:xfrm>
            <a:off x="2114245" y="3830193"/>
            <a:ext cx="9144" cy="458978"/>
          </a:xfrm>
          <a:prstGeom prst="rect">
            <a:avLst/>
          </a:prstGeom>
          <a:solidFill>
            <a:srgbClr val="E1E6EB"/>
          </a:solidFill>
          <a:ln w="12700">
            <a:solidFill>
              <a:srgbClr val="E1E6EB"/>
            </a:solidFill>
            <a:prstDash val="solid"/>
          </a:ln>
        </p:spPr>
      </p:sp>
      <p:sp>
        <p:nvSpPr>
          <p:cNvPr id="40" name="Text 38"/>
          <p:cNvSpPr txBox="1"/>
          <p:nvPr/>
        </p:nvSpPr>
        <p:spPr>
          <a:xfrm>
            <a:off x="2187397" y="3885057"/>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Dina tre svarsrader. Eleven svarar under ett streck och skriver sitt mål.</a:t>
            </a:r>
            <a:endParaRPr lang="en-US" sz="1100" dirty="0"/>
          </a:p>
        </p:txBody>
      </p:sp>
      <p:sp>
        <p:nvSpPr>
          <p:cNvPr id="41" name="Shape 39"/>
          <p:cNvSpPr/>
          <p:nvPr/>
        </p:nvSpPr>
        <p:spPr>
          <a:xfrm>
            <a:off x="192024" y="4289171"/>
            <a:ext cx="5766664" cy="9144"/>
          </a:xfrm>
          <a:prstGeom prst="rect">
            <a:avLst/>
          </a:prstGeom>
          <a:solidFill>
            <a:srgbClr val="E1E6EB"/>
          </a:solidFill>
          <a:ln w="12700">
            <a:solidFill>
              <a:srgbClr val="E1E6EB"/>
            </a:solidFill>
            <a:prstDash val="solid"/>
          </a:ln>
        </p:spPr>
      </p:sp>
      <p:sp>
        <p:nvSpPr>
          <p:cNvPr id="42" name="Text 40"/>
          <p:cNvSpPr txBox="1"/>
          <p:nvPr/>
        </p:nvSpPr>
        <p:spPr>
          <a:xfrm>
            <a:off x="265176" y="4344035"/>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3</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0–⁠20 min</a:t>
            </a:r>
            <a:endParaRPr lang="en-US" sz="1100" dirty="0"/>
          </a:p>
        </p:txBody>
      </p:sp>
      <p:sp>
        <p:nvSpPr>
          <p:cNvPr id="43" name="Shape 41"/>
          <p:cNvSpPr/>
          <p:nvPr/>
        </p:nvSpPr>
        <p:spPr>
          <a:xfrm>
            <a:off x="2114245" y="4289171"/>
            <a:ext cx="9144" cy="458978"/>
          </a:xfrm>
          <a:prstGeom prst="rect">
            <a:avLst/>
          </a:prstGeom>
          <a:solidFill>
            <a:srgbClr val="E1E6EB"/>
          </a:solidFill>
          <a:ln w="12700">
            <a:solidFill>
              <a:srgbClr val="E1E6EB"/>
            </a:solidFill>
            <a:prstDash val="solid"/>
          </a:ln>
        </p:spPr>
      </p:sp>
      <p:sp>
        <p:nvSpPr>
          <p:cNvPr id="44" name="Text 42"/>
          <p:cNvSpPr txBox="1"/>
          <p:nvPr/>
        </p:nvSpPr>
        <p:spPr>
          <a:xfrm>
            <a:off x="2187397" y="4344035"/>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Läs som läsaren. Du visar hur du tänker, planerar, berättar och börjar skriva.</a:t>
            </a:r>
            <a:endParaRPr lang="en-US" sz="1100" dirty="0"/>
          </a:p>
        </p:txBody>
      </p:sp>
      <p:sp>
        <p:nvSpPr>
          <p:cNvPr id="45" name="Shape 43"/>
          <p:cNvSpPr/>
          <p:nvPr/>
        </p:nvSpPr>
        <p:spPr>
          <a:xfrm>
            <a:off x="192024" y="4748149"/>
            <a:ext cx="5766664" cy="458978"/>
          </a:xfrm>
          <a:prstGeom prst="rect">
            <a:avLst/>
          </a:prstGeom>
          <a:solidFill>
            <a:srgbClr val="F8FAFC"/>
          </a:solidFill>
          <a:ln w="12700">
            <a:solidFill>
              <a:srgbClr val="F8FAFC"/>
            </a:solidFill>
            <a:prstDash val="solid"/>
          </a:ln>
        </p:spPr>
      </p:sp>
      <p:sp>
        <p:nvSpPr>
          <p:cNvPr id="46" name="Shape 44"/>
          <p:cNvSpPr/>
          <p:nvPr/>
        </p:nvSpPr>
        <p:spPr>
          <a:xfrm>
            <a:off x="192024" y="4748149"/>
            <a:ext cx="5766664" cy="9144"/>
          </a:xfrm>
          <a:prstGeom prst="rect">
            <a:avLst/>
          </a:prstGeom>
          <a:solidFill>
            <a:srgbClr val="E1E6EB"/>
          </a:solidFill>
          <a:ln w="12700">
            <a:solidFill>
              <a:srgbClr val="E1E6EB"/>
            </a:solidFill>
            <a:prstDash val="solid"/>
          </a:ln>
        </p:spPr>
      </p:sp>
      <p:sp>
        <p:nvSpPr>
          <p:cNvPr id="47" name="Text 45"/>
          <p:cNvSpPr txBox="1"/>
          <p:nvPr/>
        </p:nvSpPr>
        <p:spPr>
          <a:xfrm>
            <a:off x="265176" y="4803013"/>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20–⁠60 min</a:t>
            </a:r>
            <a:endParaRPr lang="en-US" sz="1100" dirty="0"/>
          </a:p>
        </p:txBody>
      </p:sp>
      <p:sp>
        <p:nvSpPr>
          <p:cNvPr id="48" name="Shape 46"/>
          <p:cNvSpPr/>
          <p:nvPr/>
        </p:nvSpPr>
        <p:spPr>
          <a:xfrm>
            <a:off x="2114245" y="4748149"/>
            <a:ext cx="9144" cy="458978"/>
          </a:xfrm>
          <a:prstGeom prst="rect">
            <a:avLst/>
          </a:prstGeom>
          <a:solidFill>
            <a:srgbClr val="E1E6EB"/>
          </a:solidFill>
          <a:ln w="12700">
            <a:solidFill>
              <a:srgbClr val="E1E6EB"/>
            </a:solidFill>
            <a:prstDash val="solid"/>
          </a:ln>
        </p:spPr>
      </p:sp>
      <p:sp>
        <p:nvSpPr>
          <p:cNvPr id="49" name="Text 47"/>
          <p:cNvSpPr txBox="1"/>
          <p:nvPr/>
        </p:nvSpPr>
        <p:spPr>
          <a:xfrm>
            <a:off x="2187397" y="4803013"/>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Paren planerar och berättar. Alla skriver början. Två sätt vid 52.</a:t>
            </a:r>
            <a:endParaRPr lang="en-US" sz="1100" dirty="0"/>
          </a:p>
        </p:txBody>
      </p:sp>
      <p:sp>
        <p:nvSpPr>
          <p:cNvPr id="50" name="Shape 48"/>
          <p:cNvSpPr/>
          <p:nvPr/>
        </p:nvSpPr>
        <p:spPr>
          <a:xfrm>
            <a:off x="192024" y="5207127"/>
            <a:ext cx="5766664" cy="9144"/>
          </a:xfrm>
          <a:prstGeom prst="rect">
            <a:avLst/>
          </a:prstGeom>
          <a:solidFill>
            <a:srgbClr val="E1E6EB"/>
          </a:solidFill>
          <a:ln w="12700">
            <a:solidFill>
              <a:srgbClr val="E1E6EB"/>
            </a:solidFill>
            <a:prstDash val="solid"/>
          </a:ln>
        </p:spPr>
      </p:sp>
      <p:sp>
        <p:nvSpPr>
          <p:cNvPr id="51" name="Text 49"/>
          <p:cNvSpPr txBox="1"/>
          <p:nvPr/>
        </p:nvSpPr>
        <p:spPr>
          <a:xfrm>
            <a:off x="265176" y="5261991"/>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4</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0–⁠60 min</a:t>
            </a:r>
            <a:endParaRPr lang="en-US" sz="1100" dirty="0"/>
          </a:p>
        </p:txBody>
      </p:sp>
      <p:sp>
        <p:nvSpPr>
          <p:cNvPr id="52" name="Shape 50"/>
          <p:cNvSpPr/>
          <p:nvPr/>
        </p:nvSpPr>
        <p:spPr>
          <a:xfrm>
            <a:off x="2114245" y="5207127"/>
            <a:ext cx="9144" cy="458978"/>
          </a:xfrm>
          <a:prstGeom prst="rect">
            <a:avLst/>
          </a:prstGeom>
          <a:solidFill>
            <a:srgbClr val="E1E6EB"/>
          </a:solidFill>
          <a:ln w="12700">
            <a:solidFill>
              <a:srgbClr val="E1E6EB"/>
            </a:solidFill>
            <a:prstDash val="solid"/>
          </a:ln>
        </p:spPr>
      </p:sp>
      <p:sp>
        <p:nvSpPr>
          <p:cNvPr id="53" name="Text 51"/>
          <p:cNvSpPr txBox="1"/>
          <p:nvPr/>
        </p:nvSpPr>
        <p:spPr>
          <a:xfrm>
            <a:off x="2187397" y="5261991"/>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Starterna. Du skriver vidare, kör fast. Säg 19–25, Skriv 25–57, halvvägs vid 41.</a:t>
            </a:r>
            <a:endParaRPr lang="en-US" sz="1100" dirty="0"/>
          </a:p>
        </p:txBody>
      </p:sp>
      <p:sp>
        <p:nvSpPr>
          <p:cNvPr id="54" name="Shape 52"/>
          <p:cNvSpPr/>
          <p:nvPr/>
        </p:nvSpPr>
        <p:spPr>
          <a:xfrm>
            <a:off x="192024" y="5666105"/>
            <a:ext cx="5766664" cy="458978"/>
          </a:xfrm>
          <a:prstGeom prst="rect">
            <a:avLst/>
          </a:prstGeom>
          <a:solidFill>
            <a:srgbClr val="F8FAFC"/>
          </a:solidFill>
          <a:ln w="12700">
            <a:solidFill>
              <a:srgbClr val="F8FAFC"/>
            </a:solidFill>
            <a:prstDash val="solid"/>
          </a:ln>
        </p:spPr>
      </p:sp>
      <p:sp>
        <p:nvSpPr>
          <p:cNvPr id="55" name="Shape 53"/>
          <p:cNvSpPr/>
          <p:nvPr/>
        </p:nvSpPr>
        <p:spPr>
          <a:xfrm>
            <a:off x="192024" y="5666105"/>
            <a:ext cx="5766664" cy="9144"/>
          </a:xfrm>
          <a:prstGeom prst="rect">
            <a:avLst/>
          </a:prstGeom>
          <a:solidFill>
            <a:srgbClr val="E1E6EB"/>
          </a:solidFill>
          <a:ln w="12700">
            <a:solidFill>
              <a:srgbClr val="E1E6EB"/>
            </a:solidFill>
            <a:prstDash val="solid"/>
          </a:ln>
        </p:spPr>
      </p:sp>
      <p:sp>
        <p:nvSpPr>
          <p:cNvPr id="56" name="Text 54"/>
          <p:cNvSpPr txBox="1"/>
          <p:nvPr/>
        </p:nvSpPr>
        <p:spPr>
          <a:xfrm>
            <a:off x="265176" y="5720969"/>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5</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0–⁠23 min</a:t>
            </a:r>
            <a:endParaRPr lang="en-US" sz="1100" dirty="0"/>
          </a:p>
        </p:txBody>
      </p:sp>
      <p:sp>
        <p:nvSpPr>
          <p:cNvPr id="57" name="Shape 55"/>
          <p:cNvSpPr/>
          <p:nvPr/>
        </p:nvSpPr>
        <p:spPr>
          <a:xfrm>
            <a:off x="2114245" y="5666105"/>
            <a:ext cx="9144" cy="458978"/>
          </a:xfrm>
          <a:prstGeom prst="rect">
            <a:avLst/>
          </a:prstGeom>
          <a:solidFill>
            <a:srgbClr val="E1E6EB"/>
          </a:solidFill>
          <a:ln w="12700">
            <a:solidFill>
              <a:srgbClr val="E1E6EB"/>
            </a:solidFill>
            <a:prstDash val="solid"/>
          </a:ln>
        </p:spPr>
      </p:sp>
      <p:sp>
        <p:nvSpPr>
          <p:cNvPr id="58" name="Text 56"/>
          <p:cNvSpPr txBox="1"/>
          <p:nvPr/>
        </p:nvSpPr>
        <p:spPr>
          <a:xfrm>
            <a:off x="2187397" y="5720969"/>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Två sätt i era texter. ”Jag skriver, ni tänker.” Du skriver gruppens början.</a:t>
            </a:r>
            <a:endParaRPr lang="en-US" sz="1100" dirty="0"/>
          </a:p>
        </p:txBody>
      </p:sp>
      <p:sp>
        <p:nvSpPr>
          <p:cNvPr id="59" name="Shape 57"/>
          <p:cNvSpPr/>
          <p:nvPr/>
        </p:nvSpPr>
        <p:spPr>
          <a:xfrm>
            <a:off x="192024" y="6125083"/>
            <a:ext cx="5766664" cy="9144"/>
          </a:xfrm>
          <a:prstGeom prst="rect">
            <a:avLst/>
          </a:prstGeom>
          <a:solidFill>
            <a:srgbClr val="E1E6EB"/>
          </a:solidFill>
          <a:ln w="12700">
            <a:solidFill>
              <a:srgbClr val="E1E6EB"/>
            </a:solidFill>
            <a:prstDash val="solid"/>
          </a:ln>
        </p:spPr>
      </p:sp>
      <p:sp>
        <p:nvSpPr>
          <p:cNvPr id="60" name="Text 58"/>
          <p:cNvSpPr txBox="1"/>
          <p:nvPr/>
        </p:nvSpPr>
        <p:spPr>
          <a:xfrm>
            <a:off x="265176" y="6179947"/>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23–⁠60 min</a:t>
            </a:r>
            <a:endParaRPr lang="en-US" sz="1100" dirty="0"/>
          </a:p>
        </p:txBody>
      </p:sp>
      <p:sp>
        <p:nvSpPr>
          <p:cNvPr id="61" name="Shape 59"/>
          <p:cNvSpPr/>
          <p:nvPr/>
        </p:nvSpPr>
        <p:spPr>
          <a:xfrm>
            <a:off x="2114245" y="6125083"/>
            <a:ext cx="9144" cy="458978"/>
          </a:xfrm>
          <a:prstGeom prst="rect">
            <a:avLst/>
          </a:prstGeom>
          <a:solidFill>
            <a:srgbClr val="E1E6EB"/>
          </a:solidFill>
          <a:ln w="12700">
            <a:solidFill>
              <a:srgbClr val="E1E6EB"/>
            </a:solidFill>
            <a:prstDash val="solid"/>
          </a:ln>
        </p:spPr>
      </p:sp>
      <p:sp>
        <p:nvSpPr>
          <p:cNvPr id="62" name="Text 60"/>
          <p:cNvSpPr txBox="1"/>
          <p:nvPr/>
        </p:nvSpPr>
        <p:spPr>
          <a:xfrm>
            <a:off x="2187397" y="6179947"/>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Var och en skriver fortsättningen. Gruppen väljer en. Räkna berättelsen i en stapel.</a:t>
            </a:r>
            <a:endParaRPr lang="en-US" sz="1100" dirty="0"/>
          </a:p>
        </p:txBody>
      </p:sp>
      <p:sp>
        <p:nvSpPr>
          <p:cNvPr id="63" name="Shape 61"/>
          <p:cNvSpPr/>
          <p:nvPr/>
        </p:nvSpPr>
        <p:spPr>
          <a:xfrm>
            <a:off x="192024" y="1417320"/>
            <a:ext cx="5766664" cy="5166741"/>
          </a:xfrm>
          <a:prstGeom prst="rect">
            <a:avLst/>
          </a:prstGeom>
          <a:ln w="12700">
            <a:solidFill>
              <a:srgbClr val="14202B"/>
            </a:solidFill>
            <a:prstDash val="solid"/>
          </a:ln>
        </p:spPr>
      </p:sp>
      <p:sp>
        <p:nvSpPr>
          <p:cNvPr id="64" name="Text 62"/>
          <p:cNvSpPr txBox="1"/>
          <p:nvPr/>
        </p:nvSpPr>
        <p:spPr>
          <a:xfrm>
            <a:off x="6233008"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PASS 6 TILL 12</a:t>
            </a:r>
            <a:endParaRPr lang="en-US" sz="1200" dirty="0"/>
          </a:p>
        </p:txBody>
      </p:sp>
      <p:sp>
        <p:nvSpPr>
          <p:cNvPr id="65" name="Shape 63"/>
          <p:cNvSpPr/>
          <p:nvPr/>
        </p:nvSpPr>
        <p:spPr>
          <a:xfrm>
            <a:off x="6233008" y="1417320"/>
            <a:ext cx="5766664" cy="292608"/>
          </a:xfrm>
          <a:prstGeom prst="rect">
            <a:avLst/>
          </a:prstGeom>
          <a:solidFill>
            <a:srgbClr val="14202B"/>
          </a:solidFill>
          <a:ln w="12700">
            <a:solidFill>
              <a:srgbClr val="14202B"/>
            </a:solidFill>
            <a:prstDash val="solid"/>
          </a:ln>
        </p:spPr>
      </p:sp>
      <p:sp>
        <p:nvSpPr>
          <p:cNvPr id="66" name="Text 64"/>
          <p:cNvSpPr txBox="1"/>
          <p:nvPr/>
        </p:nvSpPr>
        <p:spPr>
          <a:xfrm>
            <a:off x="6306160" y="1472184"/>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Pass och minuter</a:t>
            </a:r>
            <a:endParaRPr lang="en-US" sz="1050" dirty="0"/>
          </a:p>
        </p:txBody>
      </p:sp>
      <p:sp>
        <p:nvSpPr>
          <p:cNvPr id="67" name="Text 65"/>
          <p:cNvSpPr txBox="1"/>
          <p:nvPr/>
        </p:nvSpPr>
        <p:spPr>
          <a:xfrm>
            <a:off x="8228381" y="1472184"/>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Det ni gör</a:t>
            </a:r>
            <a:endParaRPr lang="en-US" sz="1050" dirty="0"/>
          </a:p>
        </p:txBody>
      </p:sp>
      <p:sp>
        <p:nvSpPr>
          <p:cNvPr id="68" name="Shape 66"/>
          <p:cNvSpPr/>
          <p:nvPr/>
        </p:nvSpPr>
        <p:spPr>
          <a:xfrm>
            <a:off x="6233008" y="1709928"/>
            <a:ext cx="5766664" cy="9144"/>
          </a:xfrm>
          <a:prstGeom prst="rect">
            <a:avLst/>
          </a:prstGeom>
          <a:solidFill>
            <a:srgbClr val="E1E6EB"/>
          </a:solidFill>
          <a:ln w="12700">
            <a:solidFill>
              <a:srgbClr val="E1E6EB"/>
            </a:solidFill>
            <a:prstDash val="solid"/>
          </a:ln>
        </p:spPr>
      </p:sp>
      <p:sp>
        <p:nvSpPr>
          <p:cNvPr id="69" name="Text 67"/>
          <p:cNvSpPr txBox="1"/>
          <p:nvPr/>
        </p:nvSpPr>
        <p:spPr>
          <a:xfrm>
            <a:off x="6306160" y="1764792"/>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6</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0–⁠45 min</a:t>
            </a:r>
            <a:endParaRPr lang="en-US" sz="1100" dirty="0"/>
          </a:p>
        </p:txBody>
      </p:sp>
      <p:sp>
        <p:nvSpPr>
          <p:cNvPr id="70" name="Shape 68"/>
          <p:cNvSpPr/>
          <p:nvPr/>
        </p:nvSpPr>
        <p:spPr>
          <a:xfrm>
            <a:off x="8155229" y="1709928"/>
            <a:ext cx="9144" cy="458978"/>
          </a:xfrm>
          <a:prstGeom prst="rect">
            <a:avLst/>
          </a:prstGeom>
          <a:solidFill>
            <a:srgbClr val="E1E6EB"/>
          </a:solidFill>
          <a:ln w="12700">
            <a:solidFill>
              <a:srgbClr val="E1E6EB"/>
            </a:solidFill>
            <a:prstDash val="solid"/>
          </a:ln>
        </p:spPr>
      </p:sp>
      <p:sp>
        <p:nvSpPr>
          <p:cNvPr id="71" name="Text 69"/>
          <p:cNvSpPr txBox="1"/>
          <p:nvPr/>
        </p:nvSpPr>
        <p:spPr>
          <a:xfrm>
            <a:off x="8228381" y="1764792"/>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Två texter om Sara. Säg 18–23, Skriv 23–45.</a:t>
            </a:r>
            <a:endParaRPr lang="en-US" sz="1100" dirty="0"/>
          </a:p>
        </p:txBody>
      </p:sp>
      <p:sp>
        <p:nvSpPr>
          <p:cNvPr id="72" name="Shape 70"/>
          <p:cNvSpPr/>
          <p:nvPr/>
        </p:nvSpPr>
        <p:spPr>
          <a:xfrm>
            <a:off x="6233008" y="2168906"/>
            <a:ext cx="5766664" cy="284353"/>
          </a:xfrm>
          <a:prstGeom prst="rect">
            <a:avLst/>
          </a:prstGeom>
          <a:solidFill>
            <a:srgbClr val="F8FAFC"/>
          </a:solidFill>
          <a:ln w="12700">
            <a:solidFill>
              <a:srgbClr val="F8FAFC"/>
            </a:solidFill>
            <a:prstDash val="solid"/>
          </a:ln>
        </p:spPr>
      </p:sp>
      <p:sp>
        <p:nvSpPr>
          <p:cNvPr id="73" name="Shape 71"/>
          <p:cNvSpPr/>
          <p:nvPr/>
        </p:nvSpPr>
        <p:spPr>
          <a:xfrm>
            <a:off x="6233008" y="2168906"/>
            <a:ext cx="5766664" cy="9144"/>
          </a:xfrm>
          <a:prstGeom prst="rect">
            <a:avLst/>
          </a:prstGeom>
          <a:solidFill>
            <a:srgbClr val="E1E6EB"/>
          </a:solidFill>
          <a:ln w="12700">
            <a:solidFill>
              <a:srgbClr val="E1E6EB"/>
            </a:solidFill>
            <a:prstDash val="solid"/>
          </a:ln>
        </p:spPr>
      </p:sp>
      <p:sp>
        <p:nvSpPr>
          <p:cNvPr id="74" name="Text 72"/>
          <p:cNvSpPr txBox="1"/>
          <p:nvPr/>
        </p:nvSpPr>
        <p:spPr>
          <a:xfrm>
            <a:off x="6306160" y="2223770"/>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45–⁠60 min</a:t>
            </a:r>
            <a:endParaRPr lang="en-US" sz="1100" dirty="0"/>
          </a:p>
        </p:txBody>
      </p:sp>
      <p:sp>
        <p:nvSpPr>
          <p:cNvPr id="75" name="Shape 73"/>
          <p:cNvSpPr/>
          <p:nvPr/>
        </p:nvSpPr>
        <p:spPr>
          <a:xfrm>
            <a:off x="8155229" y="2168906"/>
            <a:ext cx="9144" cy="284353"/>
          </a:xfrm>
          <a:prstGeom prst="rect">
            <a:avLst/>
          </a:prstGeom>
          <a:solidFill>
            <a:srgbClr val="E1E6EB"/>
          </a:solidFill>
          <a:ln w="12700">
            <a:solidFill>
              <a:srgbClr val="E1E6EB"/>
            </a:solidFill>
            <a:prstDash val="solid"/>
          </a:ln>
        </p:spPr>
      </p:sp>
      <p:sp>
        <p:nvSpPr>
          <p:cNvPr id="76" name="Text 74"/>
          <p:cNvSpPr txBox="1"/>
          <p:nvPr/>
        </p:nvSpPr>
        <p:spPr>
          <a:xfrm>
            <a:off x="8228381" y="2223770"/>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Läsbesöket: de yngre eleverna lyssnar.</a:t>
            </a:r>
            <a:endParaRPr lang="en-US" sz="1100" dirty="0"/>
          </a:p>
        </p:txBody>
      </p:sp>
      <p:sp>
        <p:nvSpPr>
          <p:cNvPr id="77" name="Shape 75"/>
          <p:cNvSpPr/>
          <p:nvPr/>
        </p:nvSpPr>
        <p:spPr>
          <a:xfrm>
            <a:off x="6233008" y="2453259"/>
            <a:ext cx="5766664" cy="9144"/>
          </a:xfrm>
          <a:prstGeom prst="rect">
            <a:avLst/>
          </a:prstGeom>
          <a:solidFill>
            <a:srgbClr val="E1E6EB"/>
          </a:solidFill>
          <a:ln w="12700">
            <a:solidFill>
              <a:srgbClr val="E1E6EB"/>
            </a:solidFill>
            <a:prstDash val="solid"/>
          </a:ln>
        </p:spPr>
      </p:sp>
      <p:sp>
        <p:nvSpPr>
          <p:cNvPr id="78" name="Text 76"/>
          <p:cNvSpPr txBox="1"/>
          <p:nvPr/>
        </p:nvSpPr>
        <p:spPr>
          <a:xfrm>
            <a:off x="6306160" y="2508123"/>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8</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0–⁠60 min</a:t>
            </a:r>
            <a:endParaRPr lang="en-US" sz="1100" dirty="0"/>
          </a:p>
        </p:txBody>
      </p:sp>
      <p:sp>
        <p:nvSpPr>
          <p:cNvPr id="79" name="Shape 77"/>
          <p:cNvSpPr/>
          <p:nvPr/>
        </p:nvSpPr>
        <p:spPr>
          <a:xfrm>
            <a:off x="8155229" y="2453259"/>
            <a:ext cx="9144" cy="458978"/>
          </a:xfrm>
          <a:prstGeom prst="rect">
            <a:avLst/>
          </a:prstGeom>
          <a:solidFill>
            <a:srgbClr val="E1E6EB"/>
          </a:solidFill>
          <a:ln w="12700">
            <a:solidFill>
              <a:srgbClr val="E1E6EB"/>
            </a:solidFill>
            <a:prstDash val="solid"/>
          </a:ln>
        </p:spPr>
      </p:sp>
      <p:sp>
        <p:nvSpPr>
          <p:cNvPr id="80" name="Text 78"/>
          <p:cNvSpPr txBox="1"/>
          <p:nvPr/>
        </p:nvSpPr>
        <p:spPr>
          <a:xfrm>
            <a:off x="8228381" y="2508123"/>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Två texter, vecka 4. Säg 19–25, Skriv 25–57. Läsaren från 48.</a:t>
            </a:r>
            <a:endParaRPr lang="en-US" sz="1100" dirty="0"/>
          </a:p>
        </p:txBody>
      </p:sp>
      <p:sp>
        <p:nvSpPr>
          <p:cNvPr id="81" name="Shape 79"/>
          <p:cNvSpPr/>
          <p:nvPr/>
        </p:nvSpPr>
        <p:spPr>
          <a:xfrm>
            <a:off x="6233008" y="2912237"/>
            <a:ext cx="5766664" cy="458978"/>
          </a:xfrm>
          <a:prstGeom prst="rect">
            <a:avLst/>
          </a:prstGeom>
          <a:solidFill>
            <a:srgbClr val="F8FAFC"/>
          </a:solidFill>
          <a:ln w="12700">
            <a:solidFill>
              <a:srgbClr val="F8FAFC"/>
            </a:solidFill>
            <a:prstDash val="solid"/>
          </a:ln>
        </p:spPr>
      </p:sp>
      <p:sp>
        <p:nvSpPr>
          <p:cNvPr id="82" name="Shape 80"/>
          <p:cNvSpPr/>
          <p:nvPr/>
        </p:nvSpPr>
        <p:spPr>
          <a:xfrm>
            <a:off x="6233008" y="2912237"/>
            <a:ext cx="5766664" cy="9144"/>
          </a:xfrm>
          <a:prstGeom prst="rect">
            <a:avLst/>
          </a:prstGeom>
          <a:solidFill>
            <a:srgbClr val="E1E6EB"/>
          </a:solidFill>
          <a:ln w="12700">
            <a:solidFill>
              <a:srgbClr val="E1E6EB"/>
            </a:solidFill>
            <a:prstDash val="solid"/>
          </a:ln>
        </p:spPr>
      </p:sp>
      <p:sp>
        <p:nvSpPr>
          <p:cNvPr id="83" name="Text 81"/>
          <p:cNvSpPr txBox="1"/>
          <p:nvPr/>
        </p:nvSpPr>
        <p:spPr>
          <a:xfrm>
            <a:off x="6306160" y="2967101"/>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9</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0–⁠60 min</a:t>
            </a:r>
            <a:endParaRPr lang="en-US" sz="1100" dirty="0"/>
          </a:p>
        </p:txBody>
      </p:sp>
      <p:sp>
        <p:nvSpPr>
          <p:cNvPr id="84" name="Shape 82"/>
          <p:cNvSpPr/>
          <p:nvPr/>
        </p:nvSpPr>
        <p:spPr>
          <a:xfrm>
            <a:off x="8155229" y="2912237"/>
            <a:ext cx="9144" cy="458978"/>
          </a:xfrm>
          <a:prstGeom prst="rect">
            <a:avLst/>
          </a:prstGeom>
          <a:solidFill>
            <a:srgbClr val="E1E6EB"/>
          </a:solidFill>
          <a:ln w="12700">
            <a:solidFill>
              <a:srgbClr val="E1E6EB"/>
            </a:solidFill>
            <a:prstDash val="solid"/>
          </a:ln>
        </p:spPr>
      </p:sp>
      <p:sp>
        <p:nvSpPr>
          <p:cNvPr id="85" name="Text 83"/>
          <p:cNvSpPr txBox="1"/>
          <p:nvPr/>
        </p:nvSpPr>
        <p:spPr>
          <a:xfrm>
            <a:off x="8228381" y="2967101"/>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Två sätt i era texter. Planen som lista. Säg 26–32, Skriv 32–57, starterna vid 44.</a:t>
            </a:r>
            <a:endParaRPr lang="en-US" sz="1100" dirty="0"/>
          </a:p>
        </p:txBody>
      </p:sp>
      <p:sp>
        <p:nvSpPr>
          <p:cNvPr id="86" name="Shape 84"/>
          <p:cNvSpPr/>
          <p:nvPr/>
        </p:nvSpPr>
        <p:spPr>
          <a:xfrm>
            <a:off x="6233008" y="3371215"/>
            <a:ext cx="5766664" cy="9144"/>
          </a:xfrm>
          <a:prstGeom prst="rect">
            <a:avLst/>
          </a:prstGeom>
          <a:solidFill>
            <a:srgbClr val="E1E6EB"/>
          </a:solidFill>
          <a:ln w="12700">
            <a:solidFill>
              <a:srgbClr val="E1E6EB"/>
            </a:solidFill>
            <a:prstDash val="solid"/>
          </a:ln>
        </p:spPr>
      </p:sp>
      <p:sp>
        <p:nvSpPr>
          <p:cNvPr id="87" name="Text 85"/>
          <p:cNvSpPr txBox="1"/>
          <p:nvPr/>
        </p:nvSpPr>
        <p:spPr>
          <a:xfrm>
            <a:off x="6306160" y="3426079"/>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10</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0–⁠38 min</a:t>
            </a:r>
            <a:endParaRPr lang="en-US" sz="1100" dirty="0"/>
          </a:p>
        </p:txBody>
      </p:sp>
      <p:sp>
        <p:nvSpPr>
          <p:cNvPr id="88" name="Shape 86"/>
          <p:cNvSpPr/>
          <p:nvPr/>
        </p:nvSpPr>
        <p:spPr>
          <a:xfrm>
            <a:off x="8155229" y="3371215"/>
            <a:ext cx="9144" cy="458978"/>
          </a:xfrm>
          <a:prstGeom prst="rect">
            <a:avLst/>
          </a:prstGeom>
          <a:solidFill>
            <a:srgbClr val="E1E6EB"/>
          </a:solidFill>
          <a:ln w="12700">
            <a:solidFill>
              <a:srgbClr val="E1E6EB"/>
            </a:solidFill>
            <a:prstDash val="solid"/>
          </a:ln>
        </p:spPr>
      </p:sp>
      <p:sp>
        <p:nvSpPr>
          <p:cNvPr id="89" name="Text 87"/>
          <p:cNvSpPr txBox="1"/>
          <p:nvPr/>
        </p:nvSpPr>
        <p:spPr>
          <a:xfrm>
            <a:off x="8228381" y="3426079"/>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Läs som läsaren. Eleven skriver klart. Läsaren halvvägs vid 20.</a:t>
            </a:r>
            <a:endParaRPr lang="en-US" sz="1100" dirty="0"/>
          </a:p>
        </p:txBody>
      </p:sp>
      <p:sp>
        <p:nvSpPr>
          <p:cNvPr id="90" name="Shape 88"/>
          <p:cNvSpPr/>
          <p:nvPr/>
        </p:nvSpPr>
        <p:spPr>
          <a:xfrm>
            <a:off x="6233008" y="3830193"/>
            <a:ext cx="5766664" cy="458978"/>
          </a:xfrm>
          <a:prstGeom prst="rect">
            <a:avLst/>
          </a:prstGeom>
          <a:solidFill>
            <a:srgbClr val="F8FAFC"/>
          </a:solidFill>
          <a:ln w="12700">
            <a:solidFill>
              <a:srgbClr val="F8FAFC"/>
            </a:solidFill>
            <a:prstDash val="solid"/>
          </a:ln>
        </p:spPr>
      </p:sp>
      <p:sp>
        <p:nvSpPr>
          <p:cNvPr id="91" name="Shape 89"/>
          <p:cNvSpPr/>
          <p:nvPr/>
        </p:nvSpPr>
        <p:spPr>
          <a:xfrm>
            <a:off x="6233008" y="3830193"/>
            <a:ext cx="5766664" cy="9144"/>
          </a:xfrm>
          <a:prstGeom prst="rect">
            <a:avLst/>
          </a:prstGeom>
          <a:solidFill>
            <a:srgbClr val="E1E6EB"/>
          </a:solidFill>
          <a:ln w="12700">
            <a:solidFill>
              <a:srgbClr val="E1E6EB"/>
            </a:solidFill>
            <a:prstDash val="solid"/>
          </a:ln>
        </p:spPr>
      </p:sp>
      <p:sp>
        <p:nvSpPr>
          <p:cNvPr id="92" name="Text 90"/>
          <p:cNvSpPr txBox="1"/>
          <p:nvPr/>
        </p:nvSpPr>
        <p:spPr>
          <a:xfrm>
            <a:off x="6306160" y="3885057"/>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38–⁠60 min</a:t>
            </a:r>
            <a:endParaRPr lang="en-US" sz="1100" dirty="0"/>
          </a:p>
        </p:txBody>
      </p:sp>
      <p:sp>
        <p:nvSpPr>
          <p:cNvPr id="93" name="Shape 91"/>
          <p:cNvSpPr/>
          <p:nvPr/>
        </p:nvSpPr>
        <p:spPr>
          <a:xfrm>
            <a:off x="8155229" y="3830193"/>
            <a:ext cx="9144" cy="458978"/>
          </a:xfrm>
          <a:prstGeom prst="rect">
            <a:avLst/>
          </a:prstGeom>
          <a:solidFill>
            <a:srgbClr val="E1E6EB"/>
          </a:solidFill>
          <a:ln w="12700">
            <a:solidFill>
              <a:srgbClr val="E1E6EB"/>
            </a:solidFill>
            <a:prstDash val="solid"/>
          </a:ln>
        </p:spPr>
      </p:sp>
      <p:sp>
        <p:nvSpPr>
          <p:cNvPr id="94" name="Text 92"/>
          <p:cNvSpPr txBox="1"/>
          <p:nvPr/>
        </p:nvSpPr>
        <p:spPr>
          <a:xfrm>
            <a:off x="8228381" y="3885057"/>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Kamraten är läsare. Reglerna och listan. Läs högt. Inbjudan.</a:t>
            </a:r>
            <a:endParaRPr lang="en-US" sz="1100" dirty="0"/>
          </a:p>
        </p:txBody>
      </p:sp>
      <p:sp>
        <p:nvSpPr>
          <p:cNvPr id="95" name="Shape 93"/>
          <p:cNvSpPr/>
          <p:nvPr/>
        </p:nvSpPr>
        <p:spPr>
          <a:xfrm>
            <a:off x="6233008" y="4289171"/>
            <a:ext cx="5766664" cy="9144"/>
          </a:xfrm>
          <a:prstGeom prst="rect">
            <a:avLst/>
          </a:prstGeom>
          <a:solidFill>
            <a:srgbClr val="E1E6EB"/>
          </a:solidFill>
          <a:ln w="12700">
            <a:solidFill>
              <a:srgbClr val="E1E6EB"/>
            </a:solidFill>
            <a:prstDash val="solid"/>
          </a:ln>
        </p:spPr>
      </p:sp>
      <p:sp>
        <p:nvSpPr>
          <p:cNvPr id="96" name="Text 94"/>
          <p:cNvSpPr txBox="1"/>
          <p:nvPr/>
        </p:nvSpPr>
        <p:spPr>
          <a:xfrm>
            <a:off x="6306160" y="4344035"/>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11</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0–⁠20 min</a:t>
            </a:r>
            <a:endParaRPr lang="en-US" sz="1100" dirty="0"/>
          </a:p>
        </p:txBody>
      </p:sp>
      <p:sp>
        <p:nvSpPr>
          <p:cNvPr id="97" name="Shape 95"/>
          <p:cNvSpPr/>
          <p:nvPr/>
        </p:nvSpPr>
        <p:spPr>
          <a:xfrm>
            <a:off x="8155229" y="4289171"/>
            <a:ext cx="9144" cy="458978"/>
          </a:xfrm>
          <a:prstGeom prst="rect">
            <a:avLst/>
          </a:prstGeom>
          <a:solidFill>
            <a:srgbClr val="E1E6EB"/>
          </a:solidFill>
          <a:ln w="12700">
            <a:solidFill>
              <a:srgbClr val="E1E6EB"/>
            </a:solidFill>
            <a:prstDash val="solid"/>
          </a:ln>
        </p:spPr>
      </p:sp>
      <p:sp>
        <p:nvSpPr>
          <p:cNvPr id="98" name="Text 96"/>
          <p:cNvSpPr txBox="1"/>
          <p:nvPr/>
        </p:nvSpPr>
        <p:spPr>
          <a:xfrm>
            <a:off x="8228381" y="4344035"/>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Den korta berättelsen igen. Före och efter.</a:t>
            </a:r>
            <a:endParaRPr lang="en-US" sz="1100" dirty="0"/>
          </a:p>
        </p:txBody>
      </p:sp>
      <p:sp>
        <p:nvSpPr>
          <p:cNvPr id="99" name="Shape 97"/>
          <p:cNvSpPr/>
          <p:nvPr/>
        </p:nvSpPr>
        <p:spPr>
          <a:xfrm>
            <a:off x="6233008" y="4748149"/>
            <a:ext cx="5766664" cy="458978"/>
          </a:xfrm>
          <a:prstGeom prst="rect">
            <a:avLst/>
          </a:prstGeom>
          <a:solidFill>
            <a:srgbClr val="F8FAFC"/>
          </a:solidFill>
          <a:ln w="12700">
            <a:solidFill>
              <a:srgbClr val="F8FAFC"/>
            </a:solidFill>
            <a:prstDash val="solid"/>
          </a:ln>
        </p:spPr>
      </p:sp>
      <p:sp>
        <p:nvSpPr>
          <p:cNvPr id="100" name="Shape 98"/>
          <p:cNvSpPr/>
          <p:nvPr/>
        </p:nvSpPr>
        <p:spPr>
          <a:xfrm>
            <a:off x="6233008" y="4748149"/>
            <a:ext cx="5766664" cy="9144"/>
          </a:xfrm>
          <a:prstGeom prst="rect">
            <a:avLst/>
          </a:prstGeom>
          <a:solidFill>
            <a:srgbClr val="E1E6EB"/>
          </a:solidFill>
          <a:ln w="12700">
            <a:solidFill>
              <a:srgbClr val="E1E6EB"/>
            </a:solidFill>
            <a:prstDash val="solid"/>
          </a:ln>
        </p:spPr>
      </p:sp>
      <p:sp>
        <p:nvSpPr>
          <p:cNvPr id="101" name="Text 99"/>
          <p:cNvSpPr txBox="1"/>
          <p:nvPr/>
        </p:nvSpPr>
        <p:spPr>
          <a:xfrm>
            <a:off x="6306160" y="4803013"/>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20–⁠60 min</a:t>
            </a:r>
            <a:endParaRPr lang="en-US" sz="1100" dirty="0"/>
          </a:p>
        </p:txBody>
      </p:sp>
      <p:sp>
        <p:nvSpPr>
          <p:cNvPr id="102" name="Shape 100"/>
          <p:cNvSpPr/>
          <p:nvPr/>
        </p:nvSpPr>
        <p:spPr>
          <a:xfrm>
            <a:off x="8155229" y="4748149"/>
            <a:ext cx="9144" cy="458978"/>
          </a:xfrm>
          <a:prstGeom prst="rect">
            <a:avLst/>
          </a:prstGeom>
          <a:solidFill>
            <a:srgbClr val="E1E6EB"/>
          </a:solidFill>
          <a:ln w="12700">
            <a:solidFill>
              <a:srgbClr val="E1E6EB"/>
            </a:solidFill>
            <a:prstDash val="solid"/>
          </a:ln>
        </p:spPr>
      </p:sp>
      <p:sp>
        <p:nvSpPr>
          <p:cNvPr id="103" name="Text 101"/>
          <p:cNvSpPr txBox="1"/>
          <p:nvPr/>
        </p:nvSpPr>
        <p:spPr>
          <a:xfrm>
            <a:off x="8228381" y="4803013"/>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Krok nummer tretton. Uppgifterna. Eleven bygger ut ett ställe. Öva på att läsa högt.</a:t>
            </a:r>
            <a:endParaRPr lang="en-US" sz="1100" dirty="0"/>
          </a:p>
        </p:txBody>
      </p:sp>
      <p:sp>
        <p:nvSpPr>
          <p:cNvPr id="104" name="Shape 102"/>
          <p:cNvSpPr/>
          <p:nvPr/>
        </p:nvSpPr>
        <p:spPr>
          <a:xfrm>
            <a:off x="6233008" y="5207127"/>
            <a:ext cx="5766664" cy="9144"/>
          </a:xfrm>
          <a:prstGeom prst="rect">
            <a:avLst/>
          </a:prstGeom>
          <a:solidFill>
            <a:srgbClr val="E1E6EB"/>
          </a:solidFill>
          <a:ln w="12700">
            <a:solidFill>
              <a:srgbClr val="E1E6EB"/>
            </a:solidFill>
            <a:prstDash val="solid"/>
          </a:ln>
        </p:spPr>
      </p:sp>
      <p:sp>
        <p:nvSpPr>
          <p:cNvPr id="105" name="Text 103"/>
          <p:cNvSpPr txBox="1"/>
          <p:nvPr/>
        </p:nvSpPr>
        <p:spPr>
          <a:xfrm>
            <a:off x="6306160" y="5261991"/>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12</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0–⁠10 min</a:t>
            </a:r>
            <a:endParaRPr lang="en-US" sz="1100" dirty="0"/>
          </a:p>
        </p:txBody>
      </p:sp>
      <p:sp>
        <p:nvSpPr>
          <p:cNvPr id="106" name="Shape 104"/>
          <p:cNvSpPr/>
          <p:nvPr/>
        </p:nvSpPr>
        <p:spPr>
          <a:xfrm>
            <a:off x="8155229" y="5207127"/>
            <a:ext cx="9144" cy="458978"/>
          </a:xfrm>
          <a:prstGeom prst="rect">
            <a:avLst/>
          </a:prstGeom>
          <a:solidFill>
            <a:srgbClr val="E1E6EB"/>
          </a:solidFill>
          <a:ln w="12700">
            <a:solidFill>
              <a:srgbClr val="E1E6EB"/>
            </a:solidFill>
            <a:prstDash val="solid"/>
          </a:ln>
        </p:spPr>
      </p:sp>
      <p:sp>
        <p:nvSpPr>
          <p:cNvPr id="107" name="Text 105"/>
          <p:cNvSpPr txBox="1"/>
          <p:nvPr/>
        </p:nvSpPr>
        <p:spPr>
          <a:xfrm>
            <a:off x="8228381" y="5261991"/>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Bygg läsplatsen under lakanet.</a:t>
            </a:r>
            <a:endParaRPr lang="en-US" sz="1100" dirty="0"/>
          </a:p>
        </p:txBody>
      </p:sp>
      <p:sp>
        <p:nvSpPr>
          <p:cNvPr id="108" name="Shape 106"/>
          <p:cNvSpPr/>
          <p:nvPr/>
        </p:nvSpPr>
        <p:spPr>
          <a:xfrm>
            <a:off x="6233008" y="5666105"/>
            <a:ext cx="5766664" cy="458978"/>
          </a:xfrm>
          <a:prstGeom prst="rect">
            <a:avLst/>
          </a:prstGeom>
          <a:solidFill>
            <a:srgbClr val="F8FAFC"/>
          </a:solidFill>
          <a:ln w="12700">
            <a:solidFill>
              <a:srgbClr val="F8FAFC"/>
            </a:solidFill>
            <a:prstDash val="solid"/>
          </a:ln>
        </p:spPr>
      </p:sp>
      <p:sp>
        <p:nvSpPr>
          <p:cNvPr id="109" name="Shape 107"/>
          <p:cNvSpPr/>
          <p:nvPr/>
        </p:nvSpPr>
        <p:spPr>
          <a:xfrm>
            <a:off x="6233008" y="5666105"/>
            <a:ext cx="5766664" cy="9144"/>
          </a:xfrm>
          <a:prstGeom prst="rect">
            <a:avLst/>
          </a:prstGeom>
          <a:solidFill>
            <a:srgbClr val="E1E6EB"/>
          </a:solidFill>
          <a:ln w="12700">
            <a:solidFill>
              <a:srgbClr val="E1E6EB"/>
            </a:solidFill>
            <a:prstDash val="solid"/>
          </a:ln>
        </p:spPr>
      </p:sp>
      <p:sp>
        <p:nvSpPr>
          <p:cNvPr id="110" name="Text 108"/>
          <p:cNvSpPr txBox="1"/>
          <p:nvPr/>
        </p:nvSpPr>
        <p:spPr>
          <a:xfrm>
            <a:off x="6306160" y="5720969"/>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10–⁠60 min</a:t>
            </a:r>
            <a:endParaRPr lang="en-US" sz="1100" dirty="0"/>
          </a:p>
        </p:txBody>
      </p:sp>
      <p:sp>
        <p:nvSpPr>
          <p:cNvPr id="111" name="Shape 109"/>
          <p:cNvSpPr/>
          <p:nvPr/>
        </p:nvSpPr>
        <p:spPr>
          <a:xfrm>
            <a:off x="8155229" y="5666105"/>
            <a:ext cx="9144" cy="458978"/>
          </a:xfrm>
          <a:prstGeom prst="rect">
            <a:avLst/>
          </a:prstGeom>
          <a:solidFill>
            <a:srgbClr val="E1E6EB"/>
          </a:solidFill>
          <a:ln w="12700">
            <a:solidFill>
              <a:srgbClr val="E1E6EB"/>
            </a:solidFill>
            <a:prstDash val="solid"/>
          </a:ln>
        </p:spPr>
      </p:sp>
      <p:sp>
        <p:nvSpPr>
          <p:cNvPr id="112" name="Text 110"/>
          <p:cNvSpPr txBox="1"/>
          <p:nvPr/>
        </p:nvSpPr>
        <p:spPr>
          <a:xfrm>
            <a:off x="8228381" y="5720969"/>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Spökläsningen till minut 45. Du skriver lyssnarnas svar. Mitt mål.</a:t>
            </a:r>
            <a:endParaRPr lang="en-US" sz="1100" dirty="0"/>
          </a:p>
        </p:txBody>
      </p:sp>
      <p:sp>
        <p:nvSpPr>
          <p:cNvPr id="113" name="Shape 111"/>
          <p:cNvSpPr/>
          <p:nvPr/>
        </p:nvSpPr>
        <p:spPr>
          <a:xfrm>
            <a:off x="6233008" y="1417320"/>
            <a:ext cx="5766664" cy="4707763"/>
          </a:xfrm>
          <a:prstGeom prst="rect">
            <a:avLst/>
          </a:prstGeom>
          <a:ln w="12700">
            <a:solidFill>
              <a:srgbClr val="14202B"/>
            </a:solidFill>
            <a:prstDash val="solid"/>
          </a:ln>
        </p:spPr>
      </p:sp>
      <p:sp>
        <p:nvSpPr>
          <p:cNvPr id="114" name="Text 112"/>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niclasfohlin.se/stodundervisning/texttyp-berattande-text/lathund</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Vad du behöver för kursen</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MATERIAL · 4/4</a:t>
            </a:r>
            <a:endParaRPr lang="en-US" sz="1275" dirty="0"/>
          </a:p>
        </p:txBody>
      </p:sp>
      <p:sp>
        <p:nvSpPr>
          <p:cNvPr id="6" name="Shape 4"/>
          <p:cNvSpPr/>
          <p:nvPr/>
        </p:nvSpPr>
        <p:spPr>
          <a:xfrm>
            <a:off x="0" y="603504"/>
            <a:ext cx="12191695" cy="1143000"/>
          </a:xfrm>
          <a:prstGeom prst="rect">
            <a:avLst/>
          </a:prstGeom>
          <a:solidFill>
            <a:srgbClr val="F3F6FA"/>
          </a:solidFill>
          <a:ln w="12700">
            <a:solidFill>
              <a:srgbClr val="F3F6FA"/>
            </a:solidFill>
            <a:prstDash val="solid"/>
          </a:ln>
        </p:spPr>
      </p:sp>
      <p:sp>
        <p:nvSpPr>
          <p:cNvPr id="7" name="Shape 5"/>
          <p:cNvSpPr/>
          <p:nvPr/>
        </p:nvSpPr>
        <p:spPr>
          <a:xfrm>
            <a:off x="0" y="1728216"/>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SPÖKBERÄTTELSENS REGLER 1</a:t>
            </a:r>
            <a:endParaRPr lang="en-US" sz="1200" dirty="0"/>
          </a:p>
        </p:txBody>
      </p:sp>
      <p:sp>
        <p:nvSpPr>
          <p:cNvPr id="9" name="Text 7"/>
          <p:cNvSpPr txBox="1"/>
          <p:nvPr/>
        </p:nvSpPr>
        <p:spPr>
          <a:xfrm>
            <a:off x="42062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En plats som alla känner</a:t>
            </a:r>
            <a:endParaRPr lang="en-US" sz="1425" dirty="0"/>
          </a:p>
        </p:txBody>
      </p:sp>
      <p:sp>
        <p:nvSpPr>
          <p:cNvPr id="10" name="Text 8"/>
          <p:cNvSpPr txBox="1"/>
          <p:nvPr/>
        </p:nvSpPr>
        <p:spPr>
          <a:xfrm>
            <a:off x="42062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Lyssnarna har gått där, och eleven får gå dit själv på en rast och lyssna</a:t>
            </a:r>
            <a:endParaRPr lang="en-US" sz="1200" dirty="0"/>
          </a:p>
        </p:txBody>
      </p:sp>
      <p:sp>
        <p:nvSpPr>
          <p:cNvPr id="11" name="Shape 9"/>
          <p:cNvSpPr/>
          <p:nvPr/>
        </p:nvSpPr>
        <p:spPr>
          <a:xfrm>
            <a:off x="4106570" y="603504"/>
            <a:ext cx="9144" cy="1124712"/>
          </a:xfrm>
          <a:prstGeom prst="rect">
            <a:avLst/>
          </a:prstGeom>
          <a:solidFill>
            <a:srgbClr val="E1E6EB"/>
          </a:solidFill>
          <a:ln w="12700">
            <a:solidFill>
              <a:srgbClr val="E1E6EB"/>
            </a:solidFill>
            <a:prstDash val="solid"/>
          </a:ln>
        </p:spPr>
      </p:sp>
      <p:sp>
        <p:nvSpPr>
          <p:cNvPr id="12" name="Text 10"/>
          <p:cNvSpPr txBox="1"/>
          <p:nvPr/>
        </p:nvSpPr>
        <p:spPr>
          <a:xfrm>
            <a:off x="434431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SPÖKBERÄTTELSENS REGLER 2</a:t>
            </a:r>
            <a:endParaRPr lang="en-US" sz="1200" dirty="0"/>
          </a:p>
        </p:txBody>
      </p:sp>
      <p:sp>
        <p:nvSpPr>
          <p:cNvPr id="13" name="Text 11"/>
          <p:cNvSpPr txBox="1"/>
          <p:nvPr/>
        </p:nvSpPr>
        <p:spPr>
          <a:xfrm>
            <a:off x="434431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Ingen pekas ut</a:t>
            </a:r>
            <a:endParaRPr lang="en-US" sz="1425" dirty="0"/>
          </a:p>
        </p:txBody>
      </p:sp>
      <p:sp>
        <p:nvSpPr>
          <p:cNvPr id="14" name="Text 12"/>
          <p:cNvSpPr txBox="1"/>
          <p:nvPr/>
        </p:nvSpPr>
        <p:spPr>
          <a:xfrm>
            <a:off x="434431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Ingen som finns på riktigt är den läskiga eller råkar illa ut, och platsen är ingens hem eller arbetsrum</a:t>
            </a:r>
            <a:endParaRPr lang="en-US" sz="1200" dirty="0"/>
          </a:p>
        </p:txBody>
      </p:sp>
      <p:sp>
        <p:nvSpPr>
          <p:cNvPr id="15" name="Shape 13"/>
          <p:cNvSpPr/>
          <p:nvPr/>
        </p:nvSpPr>
        <p:spPr>
          <a:xfrm>
            <a:off x="8030261" y="603504"/>
            <a:ext cx="9144" cy="1124712"/>
          </a:xfrm>
          <a:prstGeom prst="rect">
            <a:avLst/>
          </a:prstGeom>
          <a:solidFill>
            <a:srgbClr val="E1E6EB"/>
          </a:solidFill>
          <a:ln w="12700">
            <a:solidFill>
              <a:srgbClr val="E1E6EB"/>
            </a:solidFill>
            <a:prstDash val="solid"/>
          </a:ln>
        </p:spPr>
      </p:sp>
      <p:sp>
        <p:nvSpPr>
          <p:cNvPr id="16" name="Text 14"/>
          <p:cNvSpPr txBox="1"/>
          <p:nvPr/>
        </p:nvSpPr>
        <p:spPr>
          <a:xfrm>
            <a:off x="8268005"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SPÖKBERÄTTELSENS REGLER 3</a:t>
            </a:r>
            <a:endParaRPr lang="en-US" sz="1200" dirty="0"/>
          </a:p>
        </p:txBody>
      </p:sp>
      <p:sp>
        <p:nvSpPr>
          <p:cNvPr id="17" name="Text 15"/>
          <p:cNvSpPr txBox="1"/>
          <p:nvPr/>
        </p:nvSpPr>
        <p:spPr>
          <a:xfrm>
            <a:off x="8268005"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Det går bra till slut</a:t>
            </a:r>
            <a:endParaRPr lang="en-US" sz="1425" dirty="0"/>
          </a:p>
        </p:txBody>
      </p:sp>
      <p:sp>
        <p:nvSpPr>
          <p:cNvPr id="18" name="Text 16"/>
          <p:cNvSpPr txBox="1"/>
          <p:nvPr/>
        </p:nvSpPr>
        <p:spPr>
          <a:xfrm>
            <a:off x="8268005"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Den som berättelsen handlar om klarar sig</a:t>
            </a:r>
            <a:endParaRPr lang="en-US" sz="1200" dirty="0"/>
          </a:p>
        </p:txBody>
      </p:sp>
      <p:sp>
        <p:nvSpPr>
          <p:cNvPr id="19" name="Shape 17"/>
          <p:cNvSpPr/>
          <p:nvPr/>
        </p:nvSpPr>
        <p:spPr>
          <a:xfrm>
            <a:off x="6345936" y="1746504"/>
            <a:ext cx="18288" cy="4910328"/>
          </a:xfrm>
          <a:prstGeom prst="rect">
            <a:avLst/>
          </a:prstGeom>
          <a:solidFill>
            <a:srgbClr val="14202B"/>
          </a:solidFill>
          <a:ln w="12700">
            <a:solidFill>
              <a:srgbClr val="14202B"/>
            </a:solidFill>
            <a:prstDash val="solid"/>
          </a:ln>
        </p:spPr>
      </p:sp>
      <p:sp>
        <p:nvSpPr>
          <p:cNvPr id="20" name="Text 18"/>
          <p:cNvSpPr txBox="1"/>
          <p:nvPr/>
        </p:nvSpPr>
        <p:spPr>
          <a:xfrm>
            <a:off x="420624" y="1892808"/>
            <a:ext cx="57607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VAR MATERIALET FINNS</a:t>
            </a:r>
            <a:endParaRPr lang="en-US" sz="1200" dirty="0"/>
          </a:p>
        </p:txBody>
      </p:sp>
      <p:sp>
        <p:nvSpPr>
          <p:cNvPr id="21" name="Text 19"/>
          <p:cNvSpPr txBox="1"/>
          <p:nvPr/>
        </p:nvSpPr>
        <p:spPr>
          <a:xfrm>
            <a:off x="420624" y="2157984"/>
            <a:ext cx="5669280" cy="851027"/>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Veckans sida.</a:t>
            </a:r>
            <a:pPr algn="l" indent="0" marL="0">
              <a:buNone/>
            </a:pPr>
            <a:r>
              <a:rPr lang="en-US" sz="1225" dirty="0">
                <a:solidFill>
                  <a:srgbClr val="14202B"/>
                </a:solidFill>
                <a:latin typeface="Calibri" pitchFamily="34" charset="0"/>
                <a:ea typeface="Calibri" pitchFamily="34" charset="-122"/>
                <a:cs typeface="Calibri" pitchFamily="34" charset="-120"/>
              </a:rPr>
              <a:t> Dagens mening, det du visar och det du ska lägga märke till står i metoden, under Till läraren: veckorna. Greppen står under Till läraren: återkopplingen, och veckans texter direkt efter veckans sida.</a:t>
            </a:r>
            <a:endParaRPr lang="en-US" sz="1225" dirty="0"/>
          </a:p>
        </p:txBody>
      </p:sp>
      <p:sp>
        <p:nvSpPr>
          <p:cNvPr id="22" name="Text 20"/>
          <p:cNvSpPr txBox="1"/>
          <p:nvPr/>
        </p:nvSpPr>
        <p:spPr>
          <a:xfrm>
            <a:off x="420624" y="3063875"/>
            <a:ext cx="5669280" cy="65655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Kortet och bladen.</a:t>
            </a:r>
            <a:pPr algn="l" indent="0" marL="0">
              <a:buNone/>
            </a:pPr>
            <a:r>
              <a:rPr lang="en-US" sz="1225" dirty="0">
                <a:solidFill>
                  <a:srgbClr val="14202B"/>
                </a:solidFill>
                <a:latin typeface="Calibri" pitchFamily="34" charset="0"/>
                <a:ea typeface="Calibri" pitchFamily="34" charset="-122"/>
                <a:cs typeface="Calibri" pitchFamily="34" charset="-120"/>
              </a:rPr>
              <a:t> Kortet, bladet Intervjun, bladet En gång när och de andra bladen står under Kursens material. Arket Lapparna, bladet Planen och diagrammet står i planeringsmallarna.</a:t>
            </a:r>
            <a:endParaRPr lang="en-US" sz="1225" dirty="0"/>
          </a:p>
        </p:txBody>
      </p:sp>
      <p:sp>
        <p:nvSpPr>
          <p:cNvPr id="23" name="Text 21"/>
          <p:cNvSpPr txBox="1"/>
          <p:nvPr/>
        </p:nvSpPr>
        <p:spPr>
          <a:xfrm>
            <a:off x="420624" y="3775297"/>
            <a:ext cx="5669280" cy="65655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Det som gäller alla kurser.</a:t>
            </a:r>
            <a:pPr algn="l" indent="0" marL="0">
              <a:buNone/>
            </a:pPr>
            <a:r>
              <a:rPr lang="en-US" sz="1225" dirty="0">
                <a:solidFill>
                  <a:srgbClr val="14202B"/>
                </a:solidFill>
                <a:latin typeface="Calibri" pitchFamily="34" charset="0"/>
                <a:ea typeface="Calibri" pitchFamily="34" charset="-122"/>
                <a:cs typeface="Calibri" pitchFamily="34" charset="-120"/>
              </a:rPr>
              <a:t> Hur du tänker högt, vad du gör när en elev fastnar och hur du hjälper den som har svårt att få ned texten står i Texttyper i grupp.</a:t>
            </a:r>
            <a:endParaRPr lang="en-US" sz="1225" dirty="0"/>
          </a:p>
        </p:txBody>
      </p:sp>
      <p:sp>
        <p:nvSpPr>
          <p:cNvPr id="24" name="Shape 22"/>
          <p:cNvSpPr/>
          <p:nvPr/>
        </p:nvSpPr>
        <p:spPr>
          <a:xfrm>
            <a:off x="420624" y="4690872"/>
            <a:ext cx="5641848" cy="1965960"/>
          </a:xfrm>
          <a:prstGeom prst="rect">
            <a:avLst/>
          </a:prstGeom>
          <a:solidFill>
            <a:srgbClr val="FFFFFF"/>
          </a:solidFill>
          <a:ln w="12700">
            <a:solidFill>
              <a:srgbClr val="14202B"/>
            </a:solidFill>
            <a:prstDash val="solid"/>
          </a:ln>
        </p:spPr>
      </p:sp>
      <p:sp>
        <p:nvSpPr>
          <p:cNvPr id="25" name="Shape 23"/>
          <p:cNvSpPr/>
          <p:nvPr/>
        </p:nvSpPr>
        <p:spPr>
          <a:xfrm>
            <a:off x="429768" y="4700016"/>
            <a:ext cx="5623560" cy="310896"/>
          </a:xfrm>
          <a:prstGeom prst="rect">
            <a:avLst/>
          </a:prstGeom>
          <a:solidFill>
            <a:srgbClr val="14202B"/>
          </a:solidFill>
          <a:ln w="12700">
            <a:solidFill>
              <a:srgbClr val="14202B"/>
            </a:solidFill>
            <a:prstDash val="solid"/>
          </a:ln>
        </p:spPr>
      </p:sp>
      <p:sp>
        <p:nvSpPr>
          <p:cNvPr id="26" name="Text 24"/>
          <p:cNvSpPr txBox="1"/>
          <p:nvPr/>
        </p:nvSpPr>
        <p:spPr>
          <a:xfrm>
            <a:off x="557784" y="4754880"/>
            <a:ext cx="5367528"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PÅ BORDET NÄR PASSET BÖRJAR</a:t>
            </a:r>
            <a:endParaRPr lang="en-US" sz="1200" dirty="0"/>
          </a:p>
        </p:txBody>
      </p:sp>
      <p:sp>
        <p:nvSpPr>
          <p:cNvPr id="27" name="Text 25"/>
          <p:cNvSpPr txBox="1"/>
          <p:nvPr/>
        </p:nvSpPr>
        <p:spPr>
          <a:xfrm>
            <a:off x="557784"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Lappar ur arket Lapparna, och pennor</a:t>
            </a:r>
            <a:endParaRPr lang="en-US" sz="1200" dirty="0"/>
          </a:p>
        </p:txBody>
      </p:sp>
      <p:sp>
        <p:nvSpPr>
          <p:cNvPr id="28" name="Text 26"/>
          <p:cNvSpPr txBox="1"/>
          <p:nvPr/>
        </p:nvSpPr>
        <p:spPr>
          <a:xfrm>
            <a:off x="3328416"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Bladet Planen och kortet Läsarens frågor</a:t>
            </a:r>
            <a:endParaRPr lang="en-US" sz="1200" dirty="0"/>
          </a:p>
        </p:txBody>
      </p:sp>
      <p:sp>
        <p:nvSpPr>
          <p:cNvPr id="29" name="Text 27"/>
          <p:cNvSpPr txBox="1"/>
          <p:nvPr/>
        </p:nvSpPr>
        <p:spPr>
          <a:xfrm>
            <a:off x="557784"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Bladet Intervjun, till och med pass 6</a:t>
            </a:r>
            <a:endParaRPr lang="en-US" sz="1200" dirty="0"/>
          </a:p>
        </p:txBody>
      </p:sp>
      <p:sp>
        <p:nvSpPr>
          <p:cNvPr id="30" name="Text 28"/>
          <p:cNvSpPr txBox="1"/>
          <p:nvPr/>
        </p:nvSpPr>
        <p:spPr>
          <a:xfrm>
            <a:off x="3328416"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Mapparna med Mina texter och Mitt mål</a:t>
            </a:r>
            <a:endParaRPr lang="en-US" sz="1200" dirty="0"/>
          </a:p>
        </p:txBody>
      </p:sp>
      <p:sp>
        <p:nvSpPr>
          <p:cNvPr id="31" name="Text 29"/>
          <p:cNvSpPr txBox="1"/>
          <p:nvPr/>
        </p:nvSpPr>
        <p:spPr>
          <a:xfrm>
            <a:off x="557784"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Veckans text, som läggs undan när eleverna skriver</a:t>
            </a:r>
            <a:endParaRPr lang="en-US" sz="1200" dirty="0"/>
          </a:p>
        </p:txBody>
      </p:sp>
      <p:sp>
        <p:nvSpPr>
          <p:cNvPr id="32" name="Text 30"/>
          <p:cNvSpPr txBox="1"/>
          <p:nvPr/>
        </p:nvSpPr>
        <p:spPr>
          <a:xfrm>
            <a:off x="3328416"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På tavlan: Vem läser? Vad vill vi? När får vi svar?</a:t>
            </a:r>
            <a:endParaRPr lang="en-US" sz="1200" dirty="0"/>
          </a:p>
        </p:txBody>
      </p:sp>
      <p:sp>
        <p:nvSpPr>
          <p:cNvPr id="33" name="Shape 31"/>
          <p:cNvSpPr/>
          <p:nvPr/>
        </p:nvSpPr>
        <p:spPr>
          <a:xfrm>
            <a:off x="6647688" y="1892808"/>
            <a:ext cx="5120640" cy="2501646"/>
          </a:xfrm>
          <a:prstGeom prst="rect">
            <a:avLst/>
          </a:prstGeom>
          <a:solidFill>
            <a:srgbClr val="FFFFFF"/>
          </a:solidFill>
          <a:ln w="12700">
            <a:solidFill>
              <a:srgbClr val="14202B"/>
            </a:solidFill>
            <a:prstDash val="solid"/>
          </a:ln>
        </p:spPr>
      </p:sp>
      <p:sp>
        <p:nvSpPr>
          <p:cNvPr id="34" name="Shape 32"/>
          <p:cNvSpPr/>
          <p:nvPr/>
        </p:nvSpPr>
        <p:spPr>
          <a:xfrm>
            <a:off x="6656832" y="1901952"/>
            <a:ext cx="5102352" cy="310896"/>
          </a:xfrm>
          <a:prstGeom prst="rect">
            <a:avLst/>
          </a:prstGeom>
          <a:solidFill>
            <a:srgbClr val="14202B"/>
          </a:solidFill>
          <a:ln w="12700">
            <a:solidFill>
              <a:srgbClr val="14202B"/>
            </a:solidFill>
            <a:prstDash val="solid"/>
          </a:ln>
        </p:spPr>
      </p:sp>
      <p:sp>
        <p:nvSpPr>
          <p:cNvPr id="35" name="Text 33"/>
          <p:cNvSpPr txBox="1"/>
          <p:nvPr/>
        </p:nvSpPr>
        <p:spPr>
          <a:xfrm>
            <a:off x="6784848" y="1956816"/>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CHECKLISTA INFÖR KURSEN</a:t>
            </a:r>
            <a:endParaRPr lang="en-US" sz="1200" dirty="0"/>
          </a:p>
        </p:txBody>
      </p:sp>
      <p:sp>
        <p:nvSpPr>
          <p:cNvPr id="36" name="Text 34"/>
          <p:cNvSpPr txBox="1"/>
          <p:nvPr/>
        </p:nvSpPr>
        <p:spPr>
          <a:xfrm>
            <a:off x="6793992" y="2313432"/>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Be först en lärare i en yngre klass om intervjun och läsbesöket, och ge hen bladet Till läraren i den yngre klassen.</a:t>
            </a:r>
            <a:endParaRPr lang="en-US" sz="1100" dirty="0"/>
          </a:p>
        </p:txBody>
      </p:sp>
      <p:sp>
        <p:nvSpPr>
          <p:cNvPr id="37" name="Text 35"/>
          <p:cNvSpPr txBox="1"/>
          <p:nvPr/>
        </p:nvSpPr>
        <p:spPr>
          <a:xfrm>
            <a:off x="6793992" y="2699258"/>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Välj eleverna, bestäm deras skrivstöd och sätt ihop paren.</a:t>
            </a:r>
            <a:endParaRPr lang="en-US" sz="1100" dirty="0"/>
          </a:p>
        </p:txBody>
      </p:sp>
      <p:sp>
        <p:nvSpPr>
          <p:cNvPr id="38" name="Text 36"/>
          <p:cNvSpPr txBox="1"/>
          <p:nvPr/>
        </p:nvSpPr>
        <p:spPr>
          <a:xfrm>
            <a:off x="6793992" y="2964434"/>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Skriv ut En gång när, Intervjun, Två texter och Berättartärningarna till pass 1.</a:t>
            </a:r>
            <a:endParaRPr lang="en-US" sz="1100" dirty="0"/>
          </a:p>
        </p:txBody>
      </p:sp>
      <p:sp>
        <p:nvSpPr>
          <p:cNvPr id="39" name="Text 37"/>
          <p:cNvSpPr txBox="1"/>
          <p:nvPr/>
        </p:nvSpPr>
        <p:spPr>
          <a:xfrm>
            <a:off x="6793992" y="3350260"/>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Läs Texttyper i grupp, och öva högt på Visningen, vecka 2.</a:t>
            </a:r>
            <a:endParaRPr lang="en-US" sz="1100" dirty="0"/>
          </a:p>
        </p:txBody>
      </p:sp>
      <p:sp>
        <p:nvSpPr>
          <p:cNvPr id="40" name="Text 38"/>
          <p:cNvSpPr txBox="1"/>
          <p:nvPr/>
        </p:nvSpPr>
        <p:spPr>
          <a:xfrm>
            <a:off x="6793992" y="3615436"/>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Klipp lappar till pass 3.</a:t>
            </a:r>
            <a:endParaRPr lang="en-US" sz="1100" dirty="0"/>
          </a:p>
        </p:txBody>
      </p:sp>
      <p:sp>
        <p:nvSpPr>
          <p:cNvPr id="41" name="Text 39"/>
          <p:cNvSpPr txBox="1"/>
          <p:nvPr/>
        </p:nvSpPr>
        <p:spPr>
          <a:xfrm>
            <a:off x="6793992" y="3880612"/>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Boka ett mörkt rum som rymmer lyssnarna till pass 12, och dagen då ni samlas igen.</a:t>
            </a:r>
            <a:endParaRPr lang="en-US" sz="1100" dirty="0"/>
          </a:p>
        </p:txBody>
      </p:sp>
      <p:sp>
        <p:nvSpPr>
          <p:cNvPr id="42" name="Shape 40"/>
          <p:cNvSpPr/>
          <p:nvPr/>
        </p:nvSpPr>
        <p:spPr>
          <a:xfrm>
            <a:off x="6647688" y="4595622"/>
            <a:ext cx="5120640" cy="2061210"/>
          </a:xfrm>
          <a:prstGeom prst="rect">
            <a:avLst/>
          </a:prstGeom>
          <a:solidFill>
            <a:srgbClr val="FFFFFF"/>
          </a:solidFill>
          <a:ln w="12700">
            <a:solidFill>
              <a:srgbClr val="14202B"/>
            </a:solidFill>
            <a:prstDash val="solid"/>
          </a:ln>
        </p:spPr>
      </p:sp>
      <p:sp>
        <p:nvSpPr>
          <p:cNvPr id="43" name="Shape 41"/>
          <p:cNvSpPr/>
          <p:nvPr/>
        </p:nvSpPr>
        <p:spPr>
          <a:xfrm>
            <a:off x="6656832" y="4604766"/>
            <a:ext cx="5102352" cy="310896"/>
          </a:xfrm>
          <a:prstGeom prst="rect">
            <a:avLst/>
          </a:prstGeom>
          <a:solidFill>
            <a:srgbClr val="14202B"/>
          </a:solidFill>
          <a:ln w="12700">
            <a:solidFill>
              <a:srgbClr val="14202B"/>
            </a:solidFill>
            <a:prstDash val="solid"/>
          </a:ln>
        </p:spPr>
      </p:sp>
      <p:sp>
        <p:nvSpPr>
          <p:cNvPr id="44" name="Text 42"/>
          <p:cNvSpPr txBox="1"/>
          <p:nvPr/>
        </p:nvSpPr>
        <p:spPr>
          <a:xfrm>
            <a:off x="6784848" y="4659630"/>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UPPFÖLJNING</a:t>
            </a:r>
            <a:endParaRPr lang="en-US" sz="1200" dirty="0"/>
          </a:p>
        </p:txBody>
      </p:sp>
      <p:sp>
        <p:nvSpPr>
          <p:cNvPr id="45" name="Text 43"/>
          <p:cNvSpPr txBox="1"/>
          <p:nvPr/>
        </p:nvSpPr>
        <p:spPr>
          <a:xfrm>
            <a:off x="6793992" y="5016246"/>
            <a:ext cx="4846320" cy="416878"/>
          </a:xfrm>
          <a:prstGeom prst="rect">
            <a:avLst/>
          </a:prstGeom>
          <a:noFill/>
          <a:ln/>
        </p:spPr>
        <p:txBody>
          <a:bodyPr wrap="square" lIns="0" tIns="0" rIns="0" bIns="0" rtlCol="0" anchor="t"/>
          <a:lstStyle/>
          <a:p>
            <a:pPr algn="l" indent="0" marL="0">
              <a:buNone/>
            </a:pPr>
            <a:r>
              <a:rPr lang="en-US" sz="1025" b="1" dirty="0">
                <a:solidFill>
                  <a:srgbClr val="14202B"/>
                </a:solidFill>
                <a:latin typeface="Calibri" pitchFamily="34" charset="0"/>
                <a:ea typeface="Calibri" pitchFamily="34" charset="-122"/>
                <a:cs typeface="Calibri" pitchFamily="34" charset="-120"/>
              </a:rPr>
              <a:t>Varje pass:</a:t>
            </a:r>
            <a:pPr algn="l" indent="0" marL="0">
              <a:buNone/>
            </a:pPr>
            <a:r>
              <a:rPr lang="en-US" sz="1025" dirty="0">
                <a:solidFill>
                  <a:srgbClr val="14202B"/>
                </a:solidFill>
                <a:latin typeface="Calibri" pitchFamily="34" charset="0"/>
                <a:ea typeface="Calibri" pitchFamily="34" charset="-122"/>
                <a:cs typeface="Calibri" pitchFamily="34" charset="-120"/>
              </a:rPr>
              <a:t> Skriv vad två eller tre elever säger, på bladet Det jag hör.</a:t>
            </a:r>
            <a:endParaRPr lang="en-US" sz="1025" dirty="0"/>
          </a:p>
        </p:txBody>
      </p:sp>
      <p:sp>
        <p:nvSpPr>
          <p:cNvPr id="46" name="Text 44"/>
          <p:cNvSpPr txBox="1"/>
          <p:nvPr/>
        </p:nvSpPr>
        <p:spPr>
          <a:xfrm>
            <a:off x="6793992" y="5487988"/>
            <a:ext cx="4846320" cy="254159"/>
          </a:xfrm>
          <a:prstGeom prst="rect">
            <a:avLst/>
          </a:prstGeom>
          <a:noFill/>
          <a:ln/>
        </p:spPr>
        <p:txBody>
          <a:bodyPr wrap="square" lIns="0" tIns="0" rIns="0" bIns="0" rtlCol="0" anchor="t"/>
          <a:lstStyle/>
          <a:p>
            <a:pPr algn="l" indent="0" marL="0">
              <a:buNone/>
            </a:pPr>
            <a:r>
              <a:rPr lang="en-US" sz="1025" b="1" dirty="0">
                <a:solidFill>
                  <a:srgbClr val="14202B"/>
                </a:solidFill>
                <a:latin typeface="Calibri" pitchFamily="34" charset="0"/>
                <a:ea typeface="Calibri" pitchFamily="34" charset="-122"/>
                <a:cs typeface="Calibri" pitchFamily="34" charset="-120"/>
              </a:rPr>
              <a:t>Pass 1 och 11:</a:t>
            </a:r>
            <a:pPr algn="l" indent="0" marL="0">
              <a:buNone/>
            </a:pPr>
            <a:r>
              <a:rPr lang="en-US" sz="1025" dirty="0">
                <a:solidFill>
                  <a:srgbClr val="14202B"/>
                </a:solidFill>
                <a:latin typeface="Calibri" pitchFamily="34" charset="0"/>
                <a:ea typeface="Calibri" pitchFamily="34" charset="-122"/>
                <a:cs typeface="Calibri" pitchFamily="34" charset="-120"/>
              </a:rPr>
              <a:t> Eleven skriver en kort berättelse utan stöd.</a:t>
            </a:r>
            <a:endParaRPr lang="en-US" sz="1025" dirty="0"/>
          </a:p>
        </p:txBody>
      </p:sp>
      <p:sp>
        <p:nvSpPr>
          <p:cNvPr id="47" name="Text 45"/>
          <p:cNvSpPr txBox="1"/>
          <p:nvPr/>
        </p:nvSpPr>
        <p:spPr>
          <a:xfrm>
            <a:off x="6793992" y="5797010"/>
            <a:ext cx="4846320" cy="254159"/>
          </a:xfrm>
          <a:prstGeom prst="rect">
            <a:avLst/>
          </a:prstGeom>
          <a:noFill/>
          <a:ln/>
        </p:spPr>
        <p:txBody>
          <a:bodyPr wrap="square" lIns="0" tIns="0" rIns="0" bIns="0" rtlCol="0" anchor="t"/>
          <a:lstStyle/>
          <a:p>
            <a:pPr algn="l" indent="0" marL="0">
              <a:buNone/>
            </a:pPr>
            <a:r>
              <a:rPr lang="en-US" sz="1025" b="1" dirty="0">
                <a:solidFill>
                  <a:srgbClr val="14202B"/>
                </a:solidFill>
                <a:latin typeface="Calibri" pitchFamily="34" charset="0"/>
                <a:ea typeface="Calibri" pitchFamily="34" charset="-122"/>
                <a:cs typeface="Calibri" pitchFamily="34" charset="-120"/>
              </a:rPr>
              <a:t>Pass 6, 8 och 11:</a:t>
            </a:r>
            <a:pPr algn="l" indent="0" marL="0">
              <a:buNone/>
            </a:pPr>
            <a:r>
              <a:rPr lang="en-US" sz="1025" dirty="0">
                <a:solidFill>
                  <a:srgbClr val="14202B"/>
                </a:solidFill>
                <a:latin typeface="Calibri" pitchFamily="34" charset="0"/>
                <a:ea typeface="Calibri" pitchFamily="34" charset="-122"/>
                <a:cs typeface="Calibri" pitchFamily="34" charset="-120"/>
              </a:rPr>
              <a:t> Eleven fyller i diagrammet och ser om målet syns.</a:t>
            </a:r>
            <a:endParaRPr lang="en-US" sz="1025" dirty="0"/>
          </a:p>
        </p:txBody>
      </p:sp>
      <p:sp>
        <p:nvSpPr>
          <p:cNvPr id="48" name="Text 46"/>
          <p:cNvSpPr txBox="1"/>
          <p:nvPr/>
        </p:nvSpPr>
        <p:spPr>
          <a:xfrm>
            <a:off x="6793992" y="6106033"/>
            <a:ext cx="4846320" cy="416878"/>
          </a:xfrm>
          <a:prstGeom prst="rect">
            <a:avLst/>
          </a:prstGeom>
          <a:noFill/>
          <a:ln/>
        </p:spPr>
        <p:txBody>
          <a:bodyPr wrap="square" lIns="0" tIns="0" rIns="0" bIns="0" rtlCol="0" anchor="t"/>
          <a:lstStyle/>
          <a:p>
            <a:pPr algn="l" indent="0" marL="0">
              <a:buNone/>
            </a:pPr>
            <a:r>
              <a:rPr lang="en-US" sz="1025" b="1" dirty="0">
                <a:solidFill>
                  <a:srgbClr val="14202B"/>
                </a:solidFill>
                <a:latin typeface="Calibri" pitchFamily="34" charset="0"/>
                <a:ea typeface="Calibri" pitchFamily="34" charset="-122"/>
                <a:cs typeface="Calibri" pitchFamily="34" charset="-120"/>
              </a:rPr>
              <a:t>Efter kursen:</a:t>
            </a:r>
            <a:pPr algn="l" indent="0" marL="0">
              <a:buNone/>
            </a:pPr>
            <a:r>
              <a:rPr lang="en-US" sz="1025" dirty="0">
                <a:solidFill>
                  <a:srgbClr val="14202B"/>
                </a:solidFill>
                <a:latin typeface="Calibri" pitchFamily="34" charset="0"/>
                <a:ea typeface="Calibri" pitchFamily="34" charset="-122"/>
                <a:cs typeface="Calibri" pitchFamily="34" charset="-120"/>
              </a:rPr>
              <a:t> Eleven skriver Uppgift 1 efter fyra till sex veckor, och du svarar. Fråga klassläraren om eleven säger vem som läser.</a:t>
            </a:r>
            <a:endParaRPr lang="en-US" sz="1025" dirty="0"/>
          </a:p>
        </p:txBody>
      </p:sp>
      <p:sp>
        <p:nvSpPr>
          <p:cNvPr id="49" name="Text 47"/>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niclasfohlin.se/stodundervisning/texttyp-berattande-text/lathund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Texttyp: Berättande text</dc:title>
  <dc:subject>En kurs i sex veckor för två till tio elever i åk 4–7 som i sina berättelser räknar upp det som händer. Eleverna lär sig berätta så att läsaren är med. De skriver först en berättelse till yngre elever som de har intervjuat, och sedan en spökberättelse till en spökläsning. Kursen hör till Texttyper i grupp.</dc:subject>
  <dc:creator>Niclas Fohlin</dc:creator>
  <cp:lastModifiedBy>Niclas Fohlin</cp:lastModifiedBy>
  <cp:revision>1</cp:revision>
  <dcterms:created xsi:type="dcterms:W3CDTF">2026-10-28T00:00:00Z</dcterms:created>
  <dcterms:modified xsi:type="dcterms:W3CDTF">2026-10-28T00:00:00Z</dcterms:modified>
</cp:coreProperties>
</file>