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Beskrivande text, filmen: Så gör eleven: Tänk, Planera, Säg, Skriv. © Niclas Fohlin · niclasfohlin.se/stodundervisning/texttyp-beskrivande-text/lathund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Beskrivande text, metoden. En kurs i sex veckor för två till tio elever i åk 4–⁠7 som räknar upp det de ser när de beskriver. De lär sig beskriva så att läsaren ser det framför sig. Först beskriver de för yngre elever hur det ser ut där de äldre går, och sedan skriver de brev till någon som inte har sett det. Kursen hör till Texttyper i grupp. © Niclas Fohlin · niclasfohlin.se/stodundervisning/texttyp-beskrivande-text/lathund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Beskrivande text, ett pass del för del med ett exempel. © Niclas Fohlin · niclasfohlin.se/stodundervisning/texttyp-beskrivande-text/lathund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Beskrivande text, mallen som används under passet. © Niclas Fohlin · niclasfohlin.se/stodundervisning/texttyp-beskrivande-text/lathund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Beskrivande text, materialet: krav, var det finns, vad som ligger på bordet, checklistan och uppföljningen. © Niclas Fohlin · niclasfohlin.se/stodundervisning/texttyp-beskrivande-text/lathund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niclasfohlin.se/stodundervisning/texttyp-beskrivande-text/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Beskrivande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FILMEN</a:t>
            </a:r>
            <a:endParaRPr lang="en-US" sz="1275" dirty="0"/>
          </a:p>
        </p:txBody>
      </p:sp>
      <p:sp>
        <p:nvSpPr>
          <p:cNvPr id="6" name="Shape 4"/>
          <p:cNvSpPr/>
          <p:nvPr/>
        </p:nvSpPr>
        <p:spPr>
          <a:xfrm rot="5400000">
            <a:off x="3311500" y="763524"/>
            <a:ext cx="137160" cy="118872"/>
          </a:xfrm>
          <a:prstGeom prst="triangle">
            <a:avLst/>
          </a:prstGeom>
          <a:solidFill>
            <a:srgbClr val="8A5A1E"/>
          </a:solidFill>
          <a:ln w="12700">
            <a:solidFill>
              <a:srgbClr val="8A5A1E"/>
            </a:solidFill>
            <a:prstDash val="solid"/>
          </a:ln>
        </p:spPr>
      </p:sp>
      <p:sp>
        <p:nvSpPr>
          <p:cNvPr id="7" name="Text 5"/>
          <p:cNvSpPr txBox="1"/>
          <p:nvPr/>
        </p:nvSpPr>
        <p:spPr>
          <a:xfrm>
            <a:off x="3526384" y="722376"/>
            <a:ext cx="535838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FILMEN · 29 SEKUNDER</a:t>
            </a:r>
            <a:endParaRPr lang="en-US" sz="1200" dirty="0"/>
          </a:p>
        </p:txBody>
      </p:sp>
      <p:pic>
        <p:nvPicPr>
          <p:cNvPr id="8" name="Media 0" descr="Så gör eleven: Tänk, Planera, Säg, Skriv, filmen: Tänk: vem läser, och vad ska hen se? Eleven säger: ”Noor läser. Hon ska se slöjdsalen.” Noor tänker: ”Hur ser den ut?” Planera: det läsaren ska se, en sak på varje lapp. Läraren frågar: ”Vet Noor det redan?” Eleven säger: ”Åt sidan. Noor sa att där finns fönster.” Säg: beskriv för en läsare som ritar. Eleven säger: ”Slöjdsalen är stor.” Läsaren frågar: ”Vad liknar det?” Läraren säger att svaret ska med i texten. Eleven säger: ”Den är stor som två klassrum.” Skriv: skriv det du sa. Eleven skriver: ”Slöjdsalen är stor som två klassrum.”">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6928" y="1024128"/>
            <a:ext cx="5577840" cy="3137535"/>
          </a:xfrm>
          <a:prstGeom prst="rect">
            <a:avLst/>
          </a:prstGeom>
        </p:spPr>
      </p:pic>
      <p:sp>
        <p:nvSpPr>
          <p:cNvPr id="9" name="Text 6"/>
          <p:cNvSpPr txBox="1"/>
          <p:nvPr/>
        </p:nvSpPr>
        <p:spPr>
          <a:xfrm>
            <a:off x="3306928" y="4710303"/>
            <a:ext cx="557784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eleven: Tänk, Planera, Säg, Skriv</a:t>
            </a:r>
            <a:endParaRPr lang="en-US" sz="1800" dirty="0"/>
          </a:p>
        </p:txBody>
      </p:sp>
      <p:sp>
        <p:nvSpPr>
          <p:cNvPr id="10" name="Text 7"/>
          <p:cNvSpPr txBox="1"/>
          <p:nvPr/>
        </p:nvSpPr>
        <p:spPr>
          <a:xfrm>
            <a:off x="3306928" y="5080635"/>
            <a:ext cx="5577840" cy="121043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Tänk: vem läser? Noor undrar hur slöjdsalen ser ut.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Planera: eleven lägger lappen åt sidan, för Noor vet.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Säg: läsaren frågar vad det liknar. Det blir en lapp.</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Skriv: eleven skriver det hen sa till läsaren.</a:t>
            </a:r>
            <a:endParaRPr lang="en-US" sz="1400" dirty="0"/>
          </a:p>
        </p:txBody>
      </p:sp>
      <p:sp>
        <p:nvSpPr>
          <p:cNvPr id="11" name="Text 8"/>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filmen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niclasfohlin.se/stodundervisning/texttyp-beskrivande-text/lathund</a:t>
            </a:r>
            <a:endParaRPr lang="en-US" sz="1100" dirty="0"/>
          </a:p>
        </p:txBody>
      </p:sp>
      <p:sp>
        <p:nvSpPr>
          <p:cNvPr id="12" name="Text 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niclasfohlin.se/stodundervisning/texttyp-beskrivande-text/lathund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Beskrivande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tio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pass i veckan i 12 pass, omkring sex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Läsare som inte har sett det</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652270"/>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Kursen är för elever i åk 4–7 som räknar upp när de beskriver. Eleven lär sig beskriva så att läsaren ser det framför sig, i fyra steg: Tänk, Planera, Säg och Skriv. Tabellen visar passets delar.</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Läsarna är ett yngre barn, som frågar i pass 2 och kommer på besök i pass 6, och någon i elevens liv, som får brev. Passen med egna minuter står på sidan Mallen, och stödtrappan i lathunden för Texttyper i grupp.</a:t>
            </a:r>
            <a:endParaRPr lang="en-US" sz="1275" dirty="0"/>
          </a:p>
        </p:txBody>
      </p:sp>
      <p:sp>
        <p:nvSpPr>
          <p:cNvPr id="22" name="Shape 20"/>
          <p:cNvSpPr/>
          <p:nvPr/>
        </p:nvSpPr>
        <p:spPr>
          <a:xfrm>
            <a:off x="420624" y="3535934"/>
            <a:ext cx="5382616" cy="2019046"/>
          </a:xfrm>
          <a:prstGeom prst="rect">
            <a:avLst/>
          </a:prstGeom>
          <a:solidFill>
            <a:srgbClr val="FFFFFF"/>
          </a:solidFill>
          <a:ln w="12700">
            <a:solidFill>
              <a:srgbClr val="14202B"/>
            </a:solidFill>
            <a:prstDash val="solid"/>
          </a:ln>
        </p:spPr>
      </p:sp>
      <p:sp>
        <p:nvSpPr>
          <p:cNvPr id="23" name="Shape 21"/>
          <p:cNvSpPr/>
          <p:nvPr/>
        </p:nvSpPr>
        <p:spPr>
          <a:xfrm>
            <a:off x="429768" y="3545078"/>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599942"/>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919982"/>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Nämn läsaren före första ordet.</a:t>
            </a:r>
            <a:pPr algn="l" indent="0" marL="0">
              <a:buNone/>
            </a:pPr>
            <a:r>
              <a:rPr lang="en-US" sz="1250" dirty="0">
                <a:solidFill>
                  <a:srgbClr val="14202B"/>
                </a:solidFill>
                <a:latin typeface="Calibri" pitchFamily="34" charset="0"/>
                <a:ea typeface="Calibri" pitchFamily="34" charset="-122"/>
                <a:cs typeface="Calibri" pitchFamily="34" charset="-120"/>
              </a:rPr>
              <a:t> Läsaren avgör vad som ska med.</a:t>
            </a:r>
            <a:endParaRPr lang="en-US" sz="1250" dirty="0"/>
          </a:p>
        </p:txBody>
      </p:sp>
      <p:sp>
        <p:nvSpPr>
          <p:cNvPr id="26" name="Text 24"/>
          <p:cNvSpPr txBox="1"/>
          <p:nvPr/>
        </p:nvSpPr>
        <p:spPr>
          <a:xfrm>
            <a:off x="557784" y="4212590"/>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Lägg åt sidan eller lägg till, för läsarens skull.</a:t>
            </a:r>
            <a:pPr algn="l" indent="0" marL="0">
              <a:buNone/>
            </a:pPr>
            <a:r>
              <a:rPr lang="en-US" sz="1250" dirty="0">
                <a:solidFill>
                  <a:srgbClr val="14202B"/>
                </a:solidFill>
                <a:latin typeface="Calibri" pitchFamily="34" charset="0"/>
                <a:ea typeface="Calibri" pitchFamily="34" charset="-122"/>
                <a:cs typeface="Calibri" pitchFamily="34" charset="-120"/>
              </a:rPr>
              <a:t> Säg varför, så att valet hörs och syns.</a:t>
            </a:r>
            <a:endParaRPr lang="en-US" sz="1250" dirty="0"/>
          </a:p>
        </p:txBody>
      </p:sp>
      <p:sp>
        <p:nvSpPr>
          <p:cNvPr id="27" name="Text 25"/>
          <p:cNvSpPr txBox="1"/>
          <p:nvPr/>
        </p:nvSpPr>
        <p:spPr>
          <a:xfrm>
            <a:off x="557784" y="4700905"/>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Kör fast högt.</a:t>
            </a:r>
            <a:pPr algn="l" indent="0" marL="0">
              <a:buNone/>
            </a:pPr>
            <a:r>
              <a:rPr lang="en-US" sz="1250" dirty="0">
                <a:solidFill>
                  <a:srgbClr val="14202B"/>
                </a:solidFill>
                <a:latin typeface="Calibri" pitchFamily="34" charset="0"/>
                <a:ea typeface="Calibri" pitchFamily="34" charset="-122"/>
                <a:cs typeface="Calibri" pitchFamily="34" charset="-120"/>
              </a:rPr>
              <a:t> Säg vad du gör då.</a:t>
            </a:r>
            <a:endParaRPr lang="en-US" sz="1250" dirty="0"/>
          </a:p>
        </p:txBody>
      </p:sp>
      <p:sp>
        <p:nvSpPr>
          <p:cNvPr id="28" name="Text 26"/>
          <p:cNvSpPr txBox="1"/>
          <p:nvPr/>
        </p:nvSpPr>
        <p:spPr>
          <a:xfrm>
            <a:off x="557784" y="4993513"/>
            <a:ext cx="5144872" cy="488315"/>
          </a:xfrm>
          <a:prstGeom prst="rect">
            <a:avLst/>
          </a:prstGeom>
          <a:noFill/>
          <a:ln/>
        </p:spPr>
        <p:txBody>
          <a:bodyPr wrap="square" lIns="0" tIns="0" rIns="0" bIns="0" rtlCol="0" anchor="t"/>
          <a:lstStyle/>
          <a:p>
            <a:pPr algn="l" indent="0" marL="0">
              <a:buNone/>
            </a:pPr>
            <a:r>
              <a:rPr lang="en-US" sz="1250" dirty="0">
                <a:solidFill>
                  <a:srgbClr val="14202B"/>
                </a:solidFill>
                <a:latin typeface="Calibri" pitchFamily="34" charset="0"/>
                <a:ea typeface="Calibri" pitchFamily="34" charset="-122"/>
                <a:cs typeface="Calibri" pitchFamily="34" charset="-120"/>
              </a:rPr>
              <a:t>Först från dig, sedan från eleven. Det är dem du lyssnar efter.</a:t>
            </a:r>
            <a:endParaRPr lang="en-US" sz="1250" dirty="0"/>
          </a:p>
        </p:txBody>
      </p:sp>
      <p:sp>
        <p:nvSpPr>
          <p:cNvPr id="29" name="Text 27"/>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30" name="Text 28"/>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(hela gruppen, med dig vid tavlan) → läraren visar (du tänker högt, och gruppen gör likadant) → i par (två och två, med var sin text) → gemensamt igen (två elever berättar om ett val)</a:t>
            </a:r>
            <a:endParaRPr lang="en-US" sz="1200" dirty="0"/>
          </a:p>
        </p:txBody>
      </p:sp>
      <p:sp>
        <p:nvSpPr>
          <p:cNvPr id="31" name="Text 29"/>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DELAR · VAD DU SÄGER</a:t>
            </a:r>
            <a:endParaRPr lang="en-US" sz="1200" dirty="0"/>
          </a:p>
        </p:txBody>
      </p:sp>
      <p:sp>
        <p:nvSpPr>
          <p:cNvPr id="32" name="Shape 30"/>
          <p:cNvSpPr/>
          <p:nvPr/>
        </p:nvSpPr>
        <p:spPr>
          <a:xfrm>
            <a:off x="6388456" y="1792224"/>
            <a:ext cx="5382616" cy="320040"/>
          </a:xfrm>
          <a:prstGeom prst="rect">
            <a:avLst/>
          </a:prstGeom>
          <a:solidFill>
            <a:srgbClr val="14202B"/>
          </a:solidFill>
          <a:ln w="12700">
            <a:solidFill>
              <a:srgbClr val="14202B"/>
            </a:solidFill>
            <a:prstDash val="solid"/>
          </a:ln>
        </p:spPr>
      </p:sp>
      <p:sp>
        <p:nvSpPr>
          <p:cNvPr id="33" name="Text 31"/>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4" name="Shape 32"/>
          <p:cNvSpPr/>
          <p:nvPr/>
        </p:nvSpPr>
        <p:spPr>
          <a:xfrm>
            <a:off x="7988656" y="1792224"/>
            <a:ext cx="9144" cy="320040"/>
          </a:xfrm>
          <a:prstGeom prst="rect">
            <a:avLst/>
          </a:prstGeom>
          <a:solidFill>
            <a:srgbClr val="4A5361"/>
          </a:solidFill>
          <a:ln w="12700">
            <a:solidFill>
              <a:srgbClr val="4A5361"/>
            </a:solidFill>
            <a:prstDash val="solid"/>
          </a:ln>
        </p:spPr>
      </p:sp>
      <p:sp>
        <p:nvSpPr>
          <p:cNvPr id="35" name="Text 33"/>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SÄGER</a:t>
            </a:r>
            <a:endParaRPr lang="en-US" sz="1200" dirty="0"/>
          </a:p>
        </p:txBody>
      </p:sp>
      <p:sp>
        <p:nvSpPr>
          <p:cNvPr id="36" name="Shape 34"/>
          <p:cNvSpPr/>
          <p:nvPr/>
        </p:nvSpPr>
        <p:spPr>
          <a:xfrm>
            <a:off x="6388456" y="2112264"/>
            <a:ext cx="1600200" cy="684852"/>
          </a:xfrm>
          <a:prstGeom prst="rect">
            <a:avLst/>
          </a:prstGeom>
          <a:solidFill>
            <a:srgbClr val="F3F6FA"/>
          </a:solidFill>
          <a:ln w="12700">
            <a:solidFill>
              <a:srgbClr val="F3F6FA"/>
            </a:solidFill>
            <a:prstDash val="solid"/>
          </a:ln>
        </p:spPr>
      </p:sp>
      <p:sp>
        <p:nvSpPr>
          <p:cNvPr id="37" name="Shape 35"/>
          <p:cNvSpPr/>
          <p:nvPr/>
        </p:nvSpPr>
        <p:spPr>
          <a:xfrm>
            <a:off x="7988656" y="2112264"/>
            <a:ext cx="9144" cy="684852"/>
          </a:xfrm>
          <a:prstGeom prst="rect">
            <a:avLst/>
          </a:prstGeom>
          <a:solidFill>
            <a:srgbClr val="E1E6EB"/>
          </a:solidFill>
          <a:ln w="12700">
            <a:solidFill>
              <a:srgbClr val="E1E6EB"/>
            </a:solidFill>
            <a:prstDash val="solid"/>
          </a:ln>
        </p:spPr>
      </p:sp>
      <p:sp>
        <p:nvSpPr>
          <p:cNvPr id="38" name="Text 36"/>
          <p:cNvSpPr txBox="1"/>
          <p:nvPr/>
        </p:nvSpPr>
        <p:spPr>
          <a:xfrm>
            <a:off x="6525616" y="220370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150" dirty="0"/>
          </a:p>
        </p:txBody>
      </p:sp>
      <p:sp>
        <p:nvSpPr>
          <p:cNvPr id="39" name="Text 37"/>
          <p:cNvSpPr txBox="1"/>
          <p:nvPr/>
        </p:nvSpPr>
        <p:spPr>
          <a:xfrm>
            <a:off x="6525616" y="2587117"/>
            <a:ext cx="1371600" cy="182567"/>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Alla svar på bordet</a:t>
            </a:r>
            <a:endParaRPr lang="en-US" sz="1000" dirty="0"/>
          </a:p>
        </p:txBody>
      </p:sp>
      <p:sp>
        <p:nvSpPr>
          <p:cNvPr id="40" name="Text 38"/>
          <p:cNvSpPr txBox="1"/>
          <p:nvPr/>
        </p:nvSpPr>
        <p:spPr>
          <a:xfrm>
            <a:off x="8134960" y="2203704"/>
            <a:ext cx="3508096" cy="54769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ser du? Vad undrar du?”</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mening ger mest?”</a:t>
            </a:r>
            <a:endParaRPr lang="en-US" sz="1275" dirty="0"/>
          </a:p>
        </p:txBody>
      </p:sp>
      <p:sp>
        <p:nvSpPr>
          <p:cNvPr id="41" name="Shape 39"/>
          <p:cNvSpPr/>
          <p:nvPr/>
        </p:nvSpPr>
        <p:spPr>
          <a:xfrm>
            <a:off x="6388456" y="2797116"/>
            <a:ext cx="1600200" cy="583404"/>
          </a:xfrm>
          <a:prstGeom prst="rect">
            <a:avLst/>
          </a:prstGeom>
          <a:solidFill>
            <a:srgbClr val="F3F6FA"/>
          </a:solidFill>
          <a:ln w="12700">
            <a:solidFill>
              <a:srgbClr val="F3F6FA"/>
            </a:solidFill>
            <a:prstDash val="solid"/>
          </a:ln>
        </p:spPr>
      </p:sp>
      <p:sp>
        <p:nvSpPr>
          <p:cNvPr id="42" name="Shape 40"/>
          <p:cNvSpPr/>
          <p:nvPr/>
        </p:nvSpPr>
        <p:spPr>
          <a:xfrm>
            <a:off x="6388456" y="2797116"/>
            <a:ext cx="5382616" cy="9144"/>
          </a:xfrm>
          <a:prstGeom prst="rect">
            <a:avLst/>
          </a:prstGeom>
          <a:solidFill>
            <a:srgbClr val="E1E6EB"/>
          </a:solidFill>
          <a:ln w="12700">
            <a:solidFill>
              <a:srgbClr val="E1E6EB"/>
            </a:solidFill>
            <a:prstDash val="solid"/>
          </a:ln>
        </p:spPr>
      </p:sp>
      <p:sp>
        <p:nvSpPr>
          <p:cNvPr id="43" name="Shape 41"/>
          <p:cNvSpPr/>
          <p:nvPr/>
        </p:nvSpPr>
        <p:spPr>
          <a:xfrm>
            <a:off x="7988656" y="2797116"/>
            <a:ext cx="9144" cy="583404"/>
          </a:xfrm>
          <a:prstGeom prst="rect">
            <a:avLst/>
          </a:prstGeom>
          <a:solidFill>
            <a:srgbClr val="E1E6EB"/>
          </a:solidFill>
          <a:ln w="12700">
            <a:solidFill>
              <a:srgbClr val="E1E6EB"/>
            </a:solidFill>
            <a:prstDash val="solid"/>
          </a:ln>
        </p:spPr>
      </p:sp>
      <p:sp>
        <p:nvSpPr>
          <p:cNvPr id="44" name="Text 42"/>
          <p:cNvSpPr txBox="1"/>
          <p:nvPr/>
        </p:nvSpPr>
        <p:spPr>
          <a:xfrm>
            <a:off x="6525616" y="2888556"/>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150" dirty="0"/>
          </a:p>
        </p:txBody>
      </p:sp>
      <p:sp>
        <p:nvSpPr>
          <p:cNvPr id="45" name="Text 43"/>
          <p:cNvSpPr txBox="1"/>
          <p:nvPr/>
        </p:nvSpPr>
        <p:spPr>
          <a:xfrm>
            <a:off x="6525616" y="3153732"/>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Du tänker högt</a:t>
            </a:r>
            <a:endParaRPr lang="en-US" sz="1000" dirty="0"/>
          </a:p>
        </p:txBody>
      </p:sp>
      <p:sp>
        <p:nvSpPr>
          <p:cNvPr id="46" name="Text 44"/>
          <p:cNvSpPr txBox="1"/>
          <p:nvPr/>
        </p:nvSpPr>
        <p:spPr>
          <a:xfrm>
            <a:off x="8134960" y="2888556"/>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hörde ni mig säga?”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”Nu prövar vi samma sak tillsammans.”</a:t>
            </a:r>
            <a:endParaRPr lang="en-US" sz="1275" dirty="0"/>
          </a:p>
        </p:txBody>
      </p:sp>
      <p:sp>
        <p:nvSpPr>
          <p:cNvPr id="47" name="Shape 45"/>
          <p:cNvSpPr/>
          <p:nvPr/>
        </p:nvSpPr>
        <p:spPr>
          <a:xfrm>
            <a:off x="6388456" y="3380520"/>
            <a:ext cx="1600200" cy="548644"/>
          </a:xfrm>
          <a:prstGeom prst="rect">
            <a:avLst/>
          </a:prstGeom>
          <a:solidFill>
            <a:srgbClr val="F3F6FA"/>
          </a:solidFill>
          <a:ln w="12700">
            <a:solidFill>
              <a:srgbClr val="F3F6FA"/>
            </a:solidFill>
            <a:prstDash val="solid"/>
          </a:ln>
        </p:spPr>
      </p:sp>
      <p:sp>
        <p:nvSpPr>
          <p:cNvPr id="48" name="Shape 46"/>
          <p:cNvSpPr/>
          <p:nvPr/>
        </p:nvSpPr>
        <p:spPr>
          <a:xfrm>
            <a:off x="6388456" y="3380520"/>
            <a:ext cx="5382616" cy="9144"/>
          </a:xfrm>
          <a:prstGeom prst="rect">
            <a:avLst/>
          </a:prstGeom>
          <a:solidFill>
            <a:srgbClr val="E1E6EB"/>
          </a:solidFill>
          <a:ln w="12700">
            <a:solidFill>
              <a:srgbClr val="E1E6EB"/>
            </a:solidFill>
            <a:prstDash val="solid"/>
          </a:ln>
        </p:spPr>
      </p:sp>
      <p:sp>
        <p:nvSpPr>
          <p:cNvPr id="49" name="Shape 47"/>
          <p:cNvSpPr/>
          <p:nvPr/>
        </p:nvSpPr>
        <p:spPr>
          <a:xfrm>
            <a:off x="7988656" y="3380520"/>
            <a:ext cx="9144" cy="548644"/>
          </a:xfrm>
          <a:prstGeom prst="rect">
            <a:avLst/>
          </a:prstGeom>
          <a:solidFill>
            <a:srgbClr val="E1E6EB"/>
          </a:solidFill>
          <a:ln w="12700">
            <a:solidFill>
              <a:srgbClr val="E1E6EB"/>
            </a:solidFill>
            <a:prstDash val="solid"/>
          </a:ln>
        </p:spPr>
      </p:sp>
      <p:sp>
        <p:nvSpPr>
          <p:cNvPr id="50" name="Text 48"/>
          <p:cNvSpPr txBox="1"/>
          <p:nvPr/>
        </p:nvSpPr>
        <p:spPr>
          <a:xfrm>
            <a:off x="6525616" y="3471960"/>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150" dirty="0"/>
          </a:p>
        </p:txBody>
      </p:sp>
      <p:sp>
        <p:nvSpPr>
          <p:cNvPr id="51" name="Text 49"/>
          <p:cNvSpPr txBox="1"/>
          <p:nvPr/>
        </p:nvSpPr>
        <p:spPr>
          <a:xfrm>
            <a:off x="8134960" y="3471960"/>
            <a:ext cx="3508096" cy="41148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”Vet läsaren det redan?”</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ser läsaren först?”</a:t>
            </a:r>
            <a:endParaRPr lang="en-US" sz="1275" dirty="0"/>
          </a:p>
        </p:txBody>
      </p:sp>
      <p:sp>
        <p:nvSpPr>
          <p:cNvPr id="52" name="Shape 50"/>
          <p:cNvSpPr/>
          <p:nvPr/>
        </p:nvSpPr>
        <p:spPr>
          <a:xfrm>
            <a:off x="6388456" y="3929164"/>
            <a:ext cx="1600200" cy="583404"/>
          </a:xfrm>
          <a:prstGeom prst="rect">
            <a:avLst/>
          </a:prstGeom>
          <a:solidFill>
            <a:srgbClr val="F3F6FA"/>
          </a:solidFill>
          <a:ln w="12700">
            <a:solidFill>
              <a:srgbClr val="F3F6FA"/>
            </a:solidFill>
            <a:prstDash val="solid"/>
          </a:ln>
        </p:spPr>
      </p:sp>
      <p:sp>
        <p:nvSpPr>
          <p:cNvPr id="53" name="Shape 51"/>
          <p:cNvSpPr/>
          <p:nvPr/>
        </p:nvSpPr>
        <p:spPr>
          <a:xfrm>
            <a:off x="6388456" y="3929164"/>
            <a:ext cx="5382616" cy="9144"/>
          </a:xfrm>
          <a:prstGeom prst="rect">
            <a:avLst/>
          </a:prstGeom>
          <a:solidFill>
            <a:srgbClr val="E1E6EB"/>
          </a:solidFill>
          <a:ln w="12700">
            <a:solidFill>
              <a:srgbClr val="E1E6EB"/>
            </a:solidFill>
            <a:prstDash val="solid"/>
          </a:ln>
        </p:spPr>
      </p:sp>
      <p:sp>
        <p:nvSpPr>
          <p:cNvPr id="54" name="Shape 52"/>
          <p:cNvSpPr/>
          <p:nvPr/>
        </p:nvSpPr>
        <p:spPr>
          <a:xfrm>
            <a:off x="7988656" y="3929164"/>
            <a:ext cx="9144" cy="583404"/>
          </a:xfrm>
          <a:prstGeom prst="rect">
            <a:avLst/>
          </a:prstGeom>
          <a:solidFill>
            <a:srgbClr val="E1E6EB"/>
          </a:solidFill>
          <a:ln w="12700">
            <a:solidFill>
              <a:srgbClr val="E1E6EB"/>
            </a:solidFill>
            <a:prstDash val="solid"/>
          </a:ln>
        </p:spPr>
      </p:sp>
      <p:sp>
        <p:nvSpPr>
          <p:cNvPr id="55" name="Text 53"/>
          <p:cNvSpPr txBox="1"/>
          <p:nvPr/>
        </p:nvSpPr>
        <p:spPr>
          <a:xfrm>
            <a:off x="6525616" y="40206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Säg</a:t>
            </a:r>
            <a:endParaRPr lang="en-US" sz="1150" dirty="0"/>
          </a:p>
        </p:txBody>
      </p:sp>
      <p:sp>
        <p:nvSpPr>
          <p:cNvPr id="56" name="Text 54"/>
          <p:cNvSpPr txBox="1"/>
          <p:nvPr/>
        </p:nvSpPr>
        <p:spPr>
          <a:xfrm>
            <a:off x="6525616" y="4285780"/>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Läsaren ritar</a:t>
            </a:r>
            <a:endParaRPr lang="en-US" sz="1000" dirty="0"/>
          </a:p>
        </p:txBody>
      </p:sp>
      <p:sp>
        <p:nvSpPr>
          <p:cNvPr id="57" name="Text 55"/>
          <p:cNvSpPr txBox="1"/>
          <p:nvPr/>
        </p:nvSpPr>
        <p:spPr>
          <a:xfrm>
            <a:off x="8134960" y="4020604"/>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”Rita bara det du hör.”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”Det du svarade nu ska med i texten.”</a:t>
            </a:r>
            <a:endParaRPr lang="en-US" sz="1275" dirty="0"/>
          </a:p>
        </p:txBody>
      </p:sp>
      <p:sp>
        <p:nvSpPr>
          <p:cNvPr id="58" name="Shape 56"/>
          <p:cNvSpPr/>
          <p:nvPr/>
        </p:nvSpPr>
        <p:spPr>
          <a:xfrm>
            <a:off x="6388456" y="4512568"/>
            <a:ext cx="1600200" cy="583404"/>
          </a:xfrm>
          <a:prstGeom prst="rect">
            <a:avLst/>
          </a:prstGeom>
          <a:solidFill>
            <a:srgbClr val="F3F6FA"/>
          </a:solidFill>
          <a:ln w="12700">
            <a:solidFill>
              <a:srgbClr val="F3F6FA"/>
            </a:solidFill>
            <a:prstDash val="solid"/>
          </a:ln>
        </p:spPr>
      </p:sp>
      <p:sp>
        <p:nvSpPr>
          <p:cNvPr id="59" name="Shape 57"/>
          <p:cNvSpPr/>
          <p:nvPr/>
        </p:nvSpPr>
        <p:spPr>
          <a:xfrm>
            <a:off x="6388456" y="4512568"/>
            <a:ext cx="5382616" cy="9144"/>
          </a:xfrm>
          <a:prstGeom prst="rect">
            <a:avLst/>
          </a:prstGeom>
          <a:solidFill>
            <a:srgbClr val="E1E6EB"/>
          </a:solidFill>
          <a:ln w="12700">
            <a:solidFill>
              <a:srgbClr val="E1E6EB"/>
            </a:solidFill>
            <a:prstDash val="solid"/>
          </a:ln>
        </p:spPr>
      </p:sp>
      <p:sp>
        <p:nvSpPr>
          <p:cNvPr id="60" name="Shape 58"/>
          <p:cNvSpPr/>
          <p:nvPr/>
        </p:nvSpPr>
        <p:spPr>
          <a:xfrm>
            <a:off x="7988656" y="4512568"/>
            <a:ext cx="9144" cy="583404"/>
          </a:xfrm>
          <a:prstGeom prst="rect">
            <a:avLst/>
          </a:prstGeom>
          <a:solidFill>
            <a:srgbClr val="E1E6EB"/>
          </a:solidFill>
          <a:ln w="12700">
            <a:solidFill>
              <a:srgbClr val="E1E6EB"/>
            </a:solidFill>
            <a:prstDash val="solid"/>
          </a:ln>
        </p:spPr>
      </p:sp>
      <p:sp>
        <p:nvSpPr>
          <p:cNvPr id="61" name="Text 59"/>
          <p:cNvSpPr txBox="1"/>
          <p:nvPr/>
        </p:nvSpPr>
        <p:spPr>
          <a:xfrm>
            <a:off x="6525616" y="4604008"/>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Skriv</a:t>
            </a:r>
            <a:endParaRPr lang="en-US" sz="1150" dirty="0"/>
          </a:p>
        </p:txBody>
      </p:sp>
      <p:sp>
        <p:nvSpPr>
          <p:cNvPr id="62" name="Text 60"/>
          <p:cNvSpPr txBox="1"/>
          <p:nvPr/>
        </p:nvSpPr>
        <p:spPr>
          <a:xfrm>
            <a:off x="6525616" y="4869184"/>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enda fråga</a:t>
            </a:r>
            <a:endParaRPr lang="en-US" sz="1000" dirty="0"/>
          </a:p>
        </p:txBody>
      </p:sp>
      <p:sp>
        <p:nvSpPr>
          <p:cNvPr id="63" name="Text 61"/>
          <p:cNvSpPr txBox="1"/>
          <p:nvPr/>
        </p:nvSpPr>
        <p:spPr>
          <a:xfrm>
            <a:off x="8134960" y="4604008"/>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”Skriv det du sa.”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”Stor som vad? Vad liknar det?”</a:t>
            </a:r>
            <a:endParaRPr lang="en-US" sz="1275" dirty="0"/>
          </a:p>
        </p:txBody>
      </p:sp>
      <p:sp>
        <p:nvSpPr>
          <p:cNvPr id="64" name="Shape 62"/>
          <p:cNvSpPr/>
          <p:nvPr/>
        </p:nvSpPr>
        <p:spPr>
          <a:xfrm>
            <a:off x="6388456" y="5095972"/>
            <a:ext cx="1600200" cy="583404"/>
          </a:xfrm>
          <a:prstGeom prst="rect">
            <a:avLst/>
          </a:prstGeom>
          <a:solidFill>
            <a:srgbClr val="F3F6FA"/>
          </a:solidFill>
          <a:ln w="12700">
            <a:solidFill>
              <a:srgbClr val="F3F6FA"/>
            </a:solidFill>
            <a:prstDash val="solid"/>
          </a:ln>
        </p:spPr>
      </p:sp>
      <p:sp>
        <p:nvSpPr>
          <p:cNvPr id="65" name="Shape 63"/>
          <p:cNvSpPr/>
          <p:nvPr/>
        </p:nvSpPr>
        <p:spPr>
          <a:xfrm>
            <a:off x="6388456" y="5095972"/>
            <a:ext cx="5382616" cy="9144"/>
          </a:xfrm>
          <a:prstGeom prst="rect">
            <a:avLst/>
          </a:prstGeom>
          <a:solidFill>
            <a:srgbClr val="E1E6EB"/>
          </a:solidFill>
          <a:ln w="12700">
            <a:solidFill>
              <a:srgbClr val="E1E6EB"/>
            </a:solidFill>
            <a:prstDash val="solid"/>
          </a:ln>
        </p:spPr>
      </p:sp>
      <p:sp>
        <p:nvSpPr>
          <p:cNvPr id="66" name="Shape 64"/>
          <p:cNvSpPr/>
          <p:nvPr/>
        </p:nvSpPr>
        <p:spPr>
          <a:xfrm>
            <a:off x="7988656" y="5095972"/>
            <a:ext cx="9144" cy="583404"/>
          </a:xfrm>
          <a:prstGeom prst="rect">
            <a:avLst/>
          </a:prstGeom>
          <a:solidFill>
            <a:srgbClr val="E1E6EB"/>
          </a:solidFill>
          <a:ln w="12700">
            <a:solidFill>
              <a:srgbClr val="E1E6EB"/>
            </a:solidFill>
            <a:prstDash val="solid"/>
          </a:ln>
        </p:spPr>
      </p:sp>
      <p:sp>
        <p:nvSpPr>
          <p:cNvPr id="67" name="Text 65"/>
          <p:cNvSpPr txBox="1"/>
          <p:nvPr/>
        </p:nvSpPr>
        <p:spPr>
          <a:xfrm>
            <a:off x="6525616" y="5187412"/>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6 · Läs upp</a:t>
            </a:r>
            <a:endParaRPr lang="en-US" sz="1150" dirty="0"/>
          </a:p>
        </p:txBody>
      </p:sp>
      <p:sp>
        <p:nvSpPr>
          <p:cNvPr id="68" name="Text 66"/>
          <p:cNvSpPr txBox="1"/>
          <p:nvPr/>
        </p:nvSpPr>
        <p:spPr>
          <a:xfrm>
            <a:off x="6525616" y="5452588"/>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Ett val</a:t>
            </a:r>
            <a:endParaRPr lang="en-US" sz="1000" dirty="0"/>
          </a:p>
        </p:txBody>
      </p:sp>
      <p:sp>
        <p:nvSpPr>
          <p:cNvPr id="69" name="Text 67"/>
          <p:cNvSpPr txBox="1"/>
          <p:nvPr/>
        </p:nvSpPr>
        <p:spPr>
          <a:xfrm>
            <a:off x="8134960" y="5187412"/>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lade du åt sidan? Varför?”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tar du med dig?”</a:t>
            </a:r>
            <a:endParaRPr lang="en-US" sz="1275" dirty="0"/>
          </a:p>
        </p:txBody>
      </p:sp>
      <p:sp>
        <p:nvSpPr>
          <p:cNvPr id="70" name="Shape 68"/>
          <p:cNvSpPr/>
          <p:nvPr/>
        </p:nvSpPr>
        <p:spPr>
          <a:xfrm>
            <a:off x="6388456" y="1792224"/>
            <a:ext cx="5382616" cy="3887153"/>
          </a:xfrm>
          <a:prstGeom prst="rect">
            <a:avLst/>
          </a:prstGeom>
          <a:ln w="12700">
            <a:solidFill>
              <a:srgbClr val="14202B"/>
            </a:solidFill>
            <a:prstDash val="solid"/>
          </a:ln>
        </p:spPr>
      </p:sp>
      <p:sp>
        <p:nvSpPr>
          <p:cNvPr id="71" name="Shape 69"/>
          <p:cNvSpPr/>
          <p:nvPr/>
        </p:nvSpPr>
        <p:spPr>
          <a:xfrm>
            <a:off x="6388456" y="5834825"/>
            <a:ext cx="5382616" cy="822008"/>
          </a:xfrm>
          <a:prstGeom prst="rect">
            <a:avLst/>
          </a:prstGeom>
          <a:solidFill>
            <a:srgbClr val="FBF3E4"/>
          </a:solidFill>
          <a:ln w="12700">
            <a:solidFill>
              <a:srgbClr val="FBF3E4"/>
            </a:solidFill>
            <a:prstDash val="solid"/>
          </a:ln>
        </p:spPr>
      </p:sp>
      <p:sp>
        <p:nvSpPr>
          <p:cNvPr id="72" name="Shape 70"/>
          <p:cNvSpPr/>
          <p:nvPr/>
        </p:nvSpPr>
        <p:spPr>
          <a:xfrm>
            <a:off x="6388456" y="5834825"/>
            <a:ext cx="36576" cy="822008"/>
          </a:xfrm>
          <a:prstGeom prst="rect">
            <a:avLst/>
          </a:prstGeom>
          <a:solidFill>
            <a:srgbClr val="8A5A1E"/>
          </a:solidFill>
          <a:ln w="12700">
            <a:solidFill>
              <a:srgbClr val="8A5A1E"/>
            </a:solidFill>
            <a:prstDash val="solid"/>
          </a:ln>
        </p:spPr>
      </p:sp>
      <p:sp>
        <p:nvSpPr>
          <p:cNvPr id="73" name="Text 71"/>
          <p:cNvSpPr txBox="1"/>
          <p:nvPr/>
        </p:nvSpPr>
        <p:spPr>
          <a:xfrm>
            <a:off x="6580480" y="5944553"/>
            <a:ext cx="5016856" cy="602552"/>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Kortet: Vad är det, och var? Vad liknar det? Vad ser jag först, och sedan? Hur vet jag att det är just den? Svarsraderna: Nu vet jag, Det här ser jag framför mig, Nu undrar jag.</a:t>
            </a:r>
            <a:endParaRPr lang="en-US" sz="1150" dirty="0"/>
          </a:p>
        </p:txBody>
      </p:sp>
      <p:sp>
        <p:nvSpPr>
          <p:cNvPr id="74" name="Text 7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niclasfohlin.se/stodundervisning/texttyp-beskrivande-text/lathund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pass 7 i vecka 4</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FYRA ELEVER I ÅK 5 BÖRJAR BREVET OM SKOLAN</a:t>
            </a:r>
            <a:endParaRPr lang="en-US" sz="1200" dirty="0"/>
          </a:p>
        </p:txBody>
      </p:sp>
      <p:sp>
        <p:nvSpPr>
          <p:cNvPr id="9" name="Shape 7"/>
          <p:cNvSpPr/>
          <p:nvPr/>
        </p:nvSpPr>
        <p:spPr>
          <a:xfrm>
            <a:off x="420624" y="1097280"/>
            <a:ext cx="4818888" cy="328117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13486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På tavlan står en mening ur gruppens text: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”Längst in i korridoren står skåpen.”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På frågestunden frågade Ebba i 2A hur de ser ut. Alla skriver en ny mening, och gruppen pekar på Linneas: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 är nästan lika höga som en vuxen, och varje skåp har ett eget lås.”</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Brevet om Kaos, håller upp tre lappar om skolan och lägger en åt sidan: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”Min moster har sett skolgården på ett foto.”</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Var och en skriver sin läsare på första lappen och märker ut det den läsaren redan vet.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Sami spelar Adams morfar och ritar det han hör. Han ritar ett höghus och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”Hur hög är den?”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Adam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”Två våningar, lägre än ditt hus.”</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Det blir en ny lapp.</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Linneas första mening över axeln och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”Vad ser din moster först?”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Wilma kör fast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tittar på kortet.”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skriver hon.</a:t>
            </a:r>
            <a:endParaRPr lang="en-US" sz="1150" dirty="0"/>
          </a:p>
        </p:txBody>
      </p:sp>
      <p:sp>
        <p:nvSpPr>
          <p:cNvPr id="11" name="Shape 9"/>
          <p:cNvSpPr/>
          <p:nvPr/>
        </p:nvSpPr>
        <p:spPr>
          <a:xfrm>
            <a:off x="420624" y="4515612"/>
            <a:ext cx="4818888" cy="1272540"/>
          </a:xfrm>
          <a:prstGeom prst="rect">
            <a:avLst/>
          </a:prstGeom>
          <a:solidFill>
            <a:srgbClr val="FBF3E4"/>
          </a:solidFill>
          <a:ln w="12700">
            <a:solidFill>
              <a:srgbClr val="FBF3E4"/>
            </a:solidFill>
            <a:prstDash val="solid"/>
          </a:ln>
        </p:spPr>
      </p:sp>
      <p:sp>
        <p:nvSpPr>
          <p:cNvPr id="12" name="Shape 10"/>
          <p:cNvSpPr/>
          <p:nvPr/>
        </p:nvSpPr>
        <p:spPr>
          <a:xfrm>
            <a:off x="420624" y="4515612"/>
            <a:ext cx="36576" cy="1272540"/>
          </a:xfrm>
          <a:prstGeom prst="rect">
            <a:avLst/>
          </a:prstGeom>
          <a:solidFill>
            <a:srgbClr val="8A5A1E"/>
          </a:solidFill>
          <a:ln w="12700">
            <a:solidFill>
              <a:srgbClr val="8A5A1E"/>
            </a:solidFill>
            <a:prstDash val="solid"/>
          </a:ln>
        </p:spPr>
      </p:sp>
      <p:sp>
        <p:nvSpPr>
          <p:cNvPr id="13" name="Text 11"/>
          <p:cNvSpPr txBox="1"/>
          <p:nvPr/>
        </p:nvSpPr>
        <p:spPr>
          <a:xfrm>
            <a:off x="612648" y="4625340"/>
            <a:ext cx="4453128" cy="10530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Jag skrev tavlans tre rader och en mening ur gruppens text. Jag hade Brevet om Kaos, blädderblocket med reglerna och tre lappar om skolan. På bordet låg lappar, bladet Planen, kortet, halva A4 och mapparna med barnens teckningar. Jag lyssnade särskilt på Adam och Wilma.</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Eleven läser sin början som läsaren, med kortet, och skriver in det läsaren saknar.</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60 MINUTER, MINUT FÖR MINUT</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702885"/>
          </a:xfrm>
          <a:prstGeom prst="rect">
            <a:avLst/>
          </a:prstGeom>
          <a:solidFill>
            <a:srgbClr val="F3F6FA"/>
          </a:solidFill>
          <a:ln w="12700">
            <a:solidFill>
              <a:srgbClr val="F3F6FA"/>
            </a:solidFill>
            <a:prstDash val="solid"/>
          </a:ln>
        </p:spPr>
      </p:sp>
      <p:sp>
        <p:nvSpPr>
          <p:cNvPr id="23" name="Shape 21"/>
          <p:cNvSpPr/>
          <p:nvPr/>
        </p:nvSpPr>
        <p:spPr>
          <a:xfrm>
            <a:off x="7013448" y="1417320"/>
            <a:ext cx="9144" cy="702885"/>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Skriv tavlans tre rader och dagens mening. Lägg fram lappar, bladet Planen, kortet, halva A4 och mapparna.</a:t>
            </a:r>
            <a:endParaRPr lang="en-US" sz="1275" dirty="0"/>
          </a:p>
        </p:txBody>
      </p:sp>
      <p:sp>
        <p:nvSpPr>
          <p:cNvPr id="26" name="Shape 24"/>
          <p:cNvSpPr/>
          <p:nvPr/>
        </p:nvSpPr>
        <p:spPr>
          <a:xfrm>
            <a:off x="5687568" y="2120205"/>
            <a:ext cx="1325880" cy="702885"/>
          </a:xfrm>
          <a:prstGeom prst="rect">
            <a:avLst/>
          </a:prstGeom>
          <a:solidFill>
            <a:srgbClr val="F3F6FA"/>
          </a:solidFill>
          <a:ln w="12700">
            <a:solidFill>
              <a:srgbClr val="F3F6FA"/>
            </a:solidFill>
            <a:prstDash val="solid"/>
          </a:ln>
        </p:spPr>
      </p:sp>
      <p:sp>
        <p:nvSpPr>
          <p:cNvPr id="27" name="Shape 25"/>
          <p:cNvSpPr/>
          <p:nvPr/>
        </p:nvSpPr>
        <p:spPr>
          <a:xfrm>
            <a:off x="5687568" y="2120205"/>
            <a:ext cx="6089904" cy="9144"/>
          </a:xfrm>
          <a:prstGeom prst="rect">
            <a:avLst/>
          </a:prstGeom>
          <a:solidFill>
            <a:srgbClr val="E1E6EB"/>
          </a:solidFill>
          <a:ln w="12700">
            <a:solidFill>
              <a:srgbClr val="E1E6EB"/>
            </a:solidFill>
            <a:prstDash val="solid"/>
          </a:ln>
        </p:spPr>
      </p:sp>
      <p:sp>
        <p:nvSpPr>
          <p:cNvPr id="28" name="Shape 26"/>
          <p:cNvSpPr/>
          <p:nvPr/>
        </p:nvSpPr>
        <p:spPr>
          <a:xfrm>
            <a:off x="7013448" y="2120205"/>
            <a:ext cx="9144" cy="702885"/>
          </a:xfrm>
          <a:prstGeom prst="rect">
            <a:avLst/>
          </a:prstGeom>
          <a:solidFill>
            <a:srgbClr val="E1E6EB"/>
          </a:solidFill>
          <a:ln w="12700">
            <a:solidFill>
              <a:srgbClr val="E1E6EB"/>
            </a:solidFill>
            <a:prstDash val="solid"/>
          </a:ln>
        </p:spPr>
      </p:sp>
      <p:sp>
        <p:nvSpPr>
          <p:cNvPr id="29" name="Text 27"/>
          <p:cNvSpPr txBox="1"/>
          <p:nvPr/>
        </p:nvSpPr>
        <p:spPr>
          <a:xfrm>
            <a:off x="5824728" y="221164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0–5</a:t>
            </a:r>
            <a:endParaRPr lang="en-US" sz="1150" dirty="0"/>
          </a:p>
        </p:txBody>
      </p:sp>
      <p:sp>
        <p:nvSpPr>
          <p:cNvPr id="30" name="Text 28"/>
          <p:cNvSpPr txBox="1"/>
          <p:nvPr/>
        </p:nvSpPr>
        <p:spPr>
          <a:xfrm>
            <a:off x="7159752" y="2211645"/>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En elev läser meningen som barnet. Alla skriver en ny mening, och ni lägger dem bredvid varandra.</a:t>
            </a:r>
            <a:endParaRPr lang="en-US" sz="1275" dirty="0"/>
          </a:p>
        </p:txBody>
      </p:sp>
      <p:sp>
        <p:nvSpPr>
          <p:cNvPr id="31" name="Shape 29"/>
          <p:cNvSpPr/>
          <p:nvPr/>
        </p:nvSpPr>
        <p:spPr>
          <a:xfrm>
            <a:off x="5687568" y="2823090"/>
            <a:ext cx="1325880" cy="702885"/>
          </a:xfrm>
          <a:prstGeom prst="rect">
            <a:avLst/>
          </a:prstGeom>
          <a:solidFill>
            <a:srgbClr val="F3F6FA"/>
          </a:solidFill>
          <a:ln w="12700">
            <a:solidFill>
              <a:srgbClr val="F3F6FA"/>
            </a:solidFill>
            <a:prstDash val="solid"/>
          </a:ln>
        </p:spPr>
      </p:sp>
      <p:sp>
        <p:nvSpPr>
          <p:cNvPr id="32" name="Shape 30"/>
          <p:cNvSpPr/>
          <p:nvPr/>
        </p:nvSpPr>
        <p:spPr>
          <a:xfrm>
            <a:off x="5687568" y="2823090"/>
            <a:ext cx="6089904" cy="9144"/>
          </a:xfrm>
          <a:prstGeom prst="rect">
            <a:avLst/>
          </a:prstGeom>
          <a:solidFill>
            <a:srgbClr val="E1E6EB"/>
          </a:solidFill>
          <a:ln w="12700">
            <a:solidFill>
              <a:srgbClr val="E1E6EB"/>
            </a:solidFill>
            <a:prstDash val="solid"/>
          </a:ln>
        </p:spPr>
      </p:sp>
      <p:sp>
        <p:nvSpPr>
          <p:cNvPr id="33" name="Shape 31"/>
          <p:cNvSpPr/>
          <p:nvPr/>
        </p:nvSpPr>
        <p:spPr>
          <a:xfrm>
            <a:off x="7013448" y="2823090"/>
            <a:ext cx="9144" cy="702885"/>
          </a:xfrm>
          <a:prstGeom prst="rect">
            <a:avLst/>
          </a:prstGeom>
          <a:solidFill>
            <a:srgbClr val="E1E6EB"/>
          </a:solidFill>
          <a:ln w="12700">
            <a:solidFill>
              <a:srgbClr val="E1E6EB"/>
            </a:solidFill>
            <a:prstDash val="solid"/>
          </a:ln>
        </p:spPr>
      </p:sp>
      <p:sp>
        <p:nvSpPr>
          <p:cNvPr id="34" name="Text 32"/>
          <p:cNvSpPr txBox="1"/>
          <p:nvPr/>
        </p:nvSpPr>
        <p:spPr>
          <a:xfrm>
            <a:off x="5824728" y="291453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5–15</a:t>
            </a:r>
            <a:endParaRPr lang="en-US" sz="1150" dirty="0"/>
          </a:p>
        </p:txBody>
      </p:sp>
      <p:sp>
        <p:nvSpPr>
          <p:cNvPr id="35" name="Text 33"/>
          <p:cNvSpPr txBox="1"/>
          <p:nvPr/>
        </p:nvSpPr>
        <p:spPr>
          <a:xfrm>
            <a:off x="7159752" y="2914530"/>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Läs Brevet om Kaos. Visa reglerna och tre lappar. Du lägger en åt sidan, och gruppen säger vilka barnet hade behövt.</a:t>
            </a:r>
            <a:endParaRPr lang="en-US" sz="1275" dirty="0"/>
          </a:p>
        </p:txBody>
      </p:sp>
      <p:sp>
        <p:nvSpPr>
          <p:cNvPr id="36" name="Shape 34"/>
          <p:cNvSpPr/>
          <p:nvPr/>
        </p:nvSpPr>
        <p:spPr>
          <a:xfrm>
            <a:off x="5687568" y="3525975"/>
            <a:ext cx="1325880" cy="702885"/>
          </a:xfrm>
          <a:prstGeom prst="rect">
            <a:avLst/>
          </a:prstGeom>
          <a:solidFill>
            <a:srgbClr val="F3F6FA"/>
          </a:solidFill>
          <a:ln w="12700">
            <a:solidFill>
              <a:srgbClr val="F3F6FA"/>
            </a:solidFill>
            <a:prstDash val="solid"/>
          </a:ln>
        </p:spPr>
      </p:sp>
      <p:sp>
        <p:nvSpPr>
          <p:cNvPr id="37" name="Shape 35"/>
          <p:cNvSpPr/>
          <p:nvPr/>
        </p:nvSpPr>
        <p:spPr>
          <a:xfrm>
            <a:off x="5687568" y="3525975"/>
            <a:ext cx="6089904" cy="9144"/>
          </a:xfrm>
          <a:prstGeom prst="rect">
            <a:avLst/>
          </a:prstGeom>
          <a:solidFill>
            <a:srgbClr val="E1E6EB"/>
          </a:solidFill>
          <a:ln w="12700">
            <a:solidFill>
              <a:srgbClr val="E1E6EB"/>
            </a:solidFill>
            <a:prstDash val="solid"/>
          </a:ln>
        </p:spPr>
      </p:sp>
      <p:sp>
        <p:nvSpPr>
          <p:cNvPr id="38" name="Shape 36"/>
          <p:cNvSpPr/>
          <p:nvPr/>
        </p:nvSpPr>
        <p:spPr>
          <a:xfrm>
            <a:off x="7013448" y="3525975"/>
            <a:ext cx="9144" cy="702885"/>
          </a:xfrm>
          <a:prstGeom prst="rect">
            <a:avLst/>
          </a:prstGeom>
          <a:solidFill>
            <a:srgbClr val="E1E6EB"/>
          </a:solidFill>
          <a:ln w="12700">
            <a:solidFill>
              <a:srgbClr val="E1E6EB"/>
            </a:solidFill>
            <a:prstDash val="solid"/>
          </a:ln>
        </p:spPr>
      </p:sp>
      <p:sp>
        <p:nvSpPr>
          <p:cNvPr id="39" name="Text 37"/>
          <p:cNvSpPr txBox="1"/>
          <p:nvPr/>
        </p:nvSpPr>
        <p:spPr>
          <a:xfrm>
            <a:off x="5824728" y="361741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15–27</a:t>
            </a:r>
            <a:endParaRPr lang="en-US" sz="1150" dirty="0"/>
          </a:p>
        </p:txBody>
      </p:sp>
      <p:sp>
        <p:nvSpPr>
          <p:cNvPr id="40" name="Text 38"/>
          <p:cNvSpPr txBox="1"/>
          <p:nvPr/>
        </p:nvSpPr>
        <p:spPr>
          <a:xfrm>
            <a:off x="7159752" y="3617415"/>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Nytt mål ur teckningen. Var och en skriver sin läsare och märker ut det läsaren redan vet.</a:t>
            </a:r>
            <a:endParaRPr lang="en-US" sz="1275" dirty="0"/>
          </a:p>
        </p:txBody>
      </p:sp>
      <p:sp>
        <p:nvSpPr>
          <p:cNvPr id="41" name="Shape 39"/>
          <p:cNvSpPr/>
          <p:nvPr/>
        </p:nvSpPr>
        <p:spPr>
          <a:xfrm>
            <a:off x="5687568" y="4228860"/>
            <a:ext cx="1325880" cy="1022202"/>
          </a:xfrm>
          <a:prstGeom prst="rect">
            <a:avLst/>
          </a:prstGeom>
          <a:solidFill>
            <a:srgbClr val="F3F6FA"/>
          </a:solidFill>
          <a:ln w="12700">
            <a:solidFill>
              <a:srgbClr val="F3F6FA"/>
            </a:solidFill>
            <a:prstDash val="solid"/>
          </a:ln>
        </p:spPr>
      </p:sp>
      <p:sp>
        <p:nvSpPr>
          <p:cNvPr id="42" name="Shape 40"/>
          <p:cNvSpPr/>
          <p:nvPr/>
        </p:nvSpPr>
        <p:spPr>
          <a:xfrm>
            <a:off x="5687568" y="4228860"/>
            <a:ext cx="6089904" cy="9144"/>
          </a:xfrm>
          <a:prstGeom prst="rect">
            <a:avLst/>
          </a:prstGeom>
          <a:solidFill>
            <a:srgbClr val="E1E6EB"/>
          </a:solidFill>
          <a:ln w="12700">
            <a:solidFill>
              <a:srgbClr val="E1E6EB"/>
            </a:solidFill>
            <a:prstDash val="solid"/>
          </a:ln>
        </p:spPr>
      </p:sp>
      <p:sp>
        <p:nvSpPr>
          <p:cNvPr id="43" name="Shape 41"/>
          <p:cNvSpPr/>
          <p:nvPr/>
        </p:nvSpPr>
        <p:spPr>
          <a:xfrm>
            <a:off x="7013448" y="4228860"/>
            <a:ext cx="9144" cy="1022202"/>
          </a:xfrm>
          <a:prstGeom prst="rect">
            <a:avLst/>
          </a:prstGeom>
          <a:solidFill>
            <a:srgbClr val="E1E6EB"/>
          </a:solidFill>
          <a:ln w="12700">
            <a:solidFill>
              <a:srgbClr val="E1E6EB"/>
            </a:solidFill>
            <a:prstDash val="solid"/>
          </a:ln>
        </p:spPr>
      </p:sp>
      <p:sp>
        <p:nvSpPr>
          <p:cNvPr id="44" name="Text 42"/>
          <p:cNvSpPr txBox="1"/>
          <p:nvPr/>
        </p:nvSpPr>
        <p:spPr>
          <a:xfrm>
            <a:off x="5824728" y="432030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27–33</a:t>
            </a:r>
            <a:endParaRPr lang="en-US" sz="1150" dirty="0"/>
          </a:p>
        </p:txBody>
      </p:sp>
      <p:sp>
        <p:nvSpPr>
          <p:cNvPr id="45" name="Text 43"/>
          <p:cNvSpPr txBox="1"/>
          <p:nvPr/>
        </p:nvSpPr>
        <p:spPr>
          <a:xfrm>
            <a:off x="7159752" y="4320300"/>
            <a:ext cx="4489704" cy="8850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Säg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Två par sätter sig ihop. Läsaren spelar skribentens läsare, ritar och frågar. Svaret blir en ny lapp. Sist säger läsaren sin egen första mening. Blir ett par över, är du läsaren.</a:t>
            </a:r>
            <a:endParaRPr lang="en-US" sz="1275" dirty="0"/>
          </a:p>
        </p:txBody>
      </p:sp>
      <p:sp>
        <p:nvSpPr>
          <p:cNvPr id="46" name="Shape 44"/>
          <p:cNvSpPr/>
          <p:nvPr/>
        </p:nvSpPr>
        <p:spPr>
          <a:xfrm>
            <a:off x="5687568" y="5251062"/>
            <a:ext cx="1325880" cy="702885"/>
          </a:xfrm>
          <a:prstGeom prst="rect">
            <a:avLst/>
          </a:prstGeom>
          <a:solidFill>
            <a:srgbClr val="F3F6FA"/>
          </a:solidFill>
          <a:ln w="12700">
            <a:solidFill>
              <a:srgbClr val="F3F6FA"/>
            </a:solidFill>
            <a:prstDash val="solid"/>
          </a:ln>
        </p:spPr>
      </p:sp>
      <p:sp>
        <p:nvSpPr>
          <p:cNvPr id="47" name="Shape 45"/>
          <p:cNvSpPr/>
          <p:nvPr/>
        </p:nvSpPr>
        <p:spPr>
          <a:xfrm>
            <a:off x="5687568" y="5251062"/>
            <a:ext cx="6089904" cy="9144"/>
          </a:xfrm>
          <a:prstGeom prst="rect">
            <a:avLst/>
          </a:prstGeom>
          <a:solidFill>
            <a:srgbClr val="E1E6EB"/>
          </a:solidFill>
          <a:ln w="12700">
            <a:solidFill>
              <a:srgbClr val="E1E6EB"/>
            </a:solidFill>
            <a:prstDash val="solid"/>
          </a:ln>
        </p:spPr>
      </p:sp>
      <p:sp>
        <p:nvSpPr>
          <p:cNvPr id="48" name="Shape 46"/>
          <p:cNvSpPr/>
          <p:nvPr/>
        </p:nvSpPr>
        <p:spPr>
          <a:xfrm>
            <a:off x="7013448" y="5251062"/>
            <a:ext cx="9144" cy="702885"/>
          </a:xfrm>
          <a:prstGeom prst="rect">
            <a:avLst/>
          </a:prstGeom>
          <a:solidFill>
            <a:srgbClr val="E1E6EB"/>
          </a:solidFill>
          <a:ln w="12700">
            <a:solidFill>
              <a:srgbClr val="E1E6EB"/>
            </a:solidFill>
            <a:prstDash val="solid"/>
          </a:ln>
        </p:spPr>
      </p:sp>
      <p:sp>
        <p:nvSpPr>
          <p:cNvPr id="49" name="Text 47"/>
          <p:cNvSpPr txBox="1"/>
          <p:nvPr/>
        </p:nvSpPr>
        <p:spPr>
          <a:xfrm>
            <a:off x="5824728" y="534250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33–57</a:t>
            </a:r>
            <a:endParaRPr lang="en-US" sz="1150" dirty="0"/>
          </a:p>
        </p:txBody>
      </p:sp>
      <p:sp>
        <p:nvSpPr>
          <p:cNvPr id="50" name="Text 48"/>
          <p:cNvSpPr txBox="1"/>
          <p:nvPr/>
        </p:nvSpPr>
        <p:spPr>
          <a:xfrm>
            <a:off x="7159752" y="5342502"/>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Skriv</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skriver början. Du läser över axeln och ställer en fråga i taget. Rätta inte nu.</a:t>
            </a:r>
            <a:endParaRPr lang="en-US" sz="1275" dirty="0"/>
          </a:p>
        </p:txBody>
      </p:sp>
      <p:sp>
        <p:nvSpPr>
          <p:cNvPr id="51" name="Shape 49"/>
          <p:cNvSpPr/>
          <p:nvPr/>
        </p:nvSpPr>
        <p:spPr>
          <a:xfrm>
            <a:off x="5687568" y="5953947"/>
            <a:ext cx="1325880" cy="702885"/>
          </a:xfrm>
          <a:prstGeom prst="rect">
            <a:avLst/>
          </a:prstGeom>
          <a:solidFill>
            <a:srgbClr val="F3F6FA"/>
          </a:solidFill>
          <a:ln w="12700">
            <a:solidFill>
              <a:srgbClr val="F3F6FA"/>
            </a:solidFill>
            <a:prstDash val="solid"/>
          </a:ln>
        </p:spPr>
      </p:sp>
      <p:sp>
        <p:nvSpPr>
          <p:cNvPr id="52" name="Shape 50"/>
          <p:cNvSpPr/>
          <p:nvPr/>
        </p:nvSpPr>
        <p:spPr>
          <a:xfrm>
            <a:off x="5687568" y="5953947"/>
            <a:ext cx="6089904" cy="9144"/>
          </a:xfrm>
          <a:prstGeom prst="rect">
            <a:avLst/>
          </a:prstGeom>
          <a:solidFill>
            <a:srgbClr val="E1E6EB"/>
          </a:solidFill>
          <a:ln w="12700">
            <a:solidFill>
              <a:srgbClr val="E1E6EB"/>
            </a:solidFill>
            <a:prstDash val="solid"/>
          </a:ln>
        </p:spPr>
      </p:sp>
      <p:sp>
        <p:nvSpPr>
          <p:cNvPr id="53" name="Shape 51"/>
          <p:cNvSpPr/>
          <p:nvPr/>
        </p:nvSpPr>
        <p:spPr>
          <a:xfrm>
            <a:off x="7013448" y="5953947"/>
            <a:ext cx="9144" cy="702885"/>
          </a:xfrm>
          <a:prstGeom prst="rect">
            <a:avLst/>
          </a:prstGeom>
          <a:solidFill>
            <a:srgbClr val="E1E6EB"/>
          </a:solidFill>
          <a:ln w="12700">
            <a:solidFill>
              <a:srgbClr val="E1E6EB"/>
            </a:solidFill>
            <a:prstDash val="solid"/>
          </a:ln>
        </p:spPr>
      </p:sp>
      <p:sp>
        <p:nvSpPr>
          <p:cNvPr id="54" name="Text 52"/>
          <p:cNvSpPr txBox="1"/>
          <p:nvPr/>
        </p:nvSpPr>
        <p:spPr>
          <a:xfrm>
            <a:off x="5824728" y="604538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57–60</a:t>
            </a:r>
            <a:endParaRPr lang="en-US" sz="1150" dirty="0"/>
          </a:p>
        </p:txBody>
      </p:sp>
      <p:sp>
        <p:nvSpPr>
          <p:cNvPr id="55" name="Text 53"/>
          <p:cNvSpPr txBox="1"/>
          <p:nvPr/>
        </p:nvSpPr>
        <p:spPr>
          <a:xfrm>
            <a:off x="7159752" y="6045387"/>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6 · Läs upp</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Paren säger vad de tar reda på vid skolan, i stället för ett val.</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niclasfohlin.se/stodundervisning/texttyp-beskrivande-text/lathund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Passen med egna minuter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 4 OCH PASS 6 TILL 9 FÖLJER PASSET I SEX DELAR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 TILL 5</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gör en beskrivning bra?” Den korta texten: tio minuter utan stöd.</a:t>
            </a:r>
            <a:endParaRPr lang="en-US" sz="1100" dirty="0"/>
          </a:p>
        </p:txBody>
      </p:sp>
      <p:sp>
        <p:nvSpPr>
          <p:cNvPr id="18" name="Shape 16"/>
          <p:cNvSpPr/>
          <p:nvPr/>
        </p:nvSpPr>
        <p:spPr>
          <a:xfrm>
            <a:off x="192024" y="2168906"/>
            <a:ext cx="5766664" cy="458978"/>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20–⁠32 min</a:t>
            </a:r>
            <a:endParaRPr lang="en-US" sz="1100" dirty="0"/>
          </a:p>
        </p:txBody>
      </p:sp>
      <p:sp>
        <p:nvSpPr>
          <p:cNvPr id="21" name="Shape 19"/>
          <p:cNvSpPr/>
          <p:nvPr/>
        </p:nvSpPr>
        <p:spPr>
          <a:xfrm>
            <a:off x="2114245" y="2168906"/>
            <a:ext cx="9144" cy="458978"/>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om samma skåp. ”I vilken ser du skåpet?”</a:t>
            </a:r>
            <a:endParaRPr lang="en-US" sz="1100" dirty="0"/>
          </a:p>
        </p:txBody>
      </p:sp>
      <p:sp>
        <p:nvSpPr>
          <p:cNvPr id="23" name="Shape 21"/>
          <p:cNvSpPr/>
          <p:nvPr/>
        </p:nvSpPr>
        <p:spPr>
          <a:xfrm>
            <a:off x="192024" y="262788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32–⁠60 min</a:t>
            </a:r>
            <a:endParaRPr lang="en-US" sz="1100" dirty="0"/>
          </a:p>
        </p:txBody>
      </p:sp>
      <p:sp>
        <p:nvSpPr>
          <p:cNvPr id="25" name="Shape 23"/>
          <p:cNvSpPr/>
          <p:nvPr/>
        </p:nvSpPr>
        <p:spPr>
          <a:xfrm>
            <a:off x="2114245" y="2627884"/>
            <a:ext cx="9144" cy="458978"/>
          </a:xfrm>
          <a:prstGeom prst="rect">
            <a:avLst/>
          </a:prstGeom>
          <a:solidFill>
            <a:srgbClr val="E1E6EB"/>
          </a:solidFill>
          <a:ln w="12700">
            <a:solidFill>
              <a:srgbClr val="E1E6EB"/>
            </a:solidFill>
            <a:prstDash val="solid"/>
          </a:ln>
        </p:spPr>
      </p:sp>
      <p:sp>
        <p:nvSpPr>
          <p:cNvPr id="26" name="Text 24"/>
          <p:cNvSpPr txBox="1"/>
          <p:nvPr/>
        </p:nvSpPr>
        <p:spPr>
          <a:xfrm>
            <a:off x="2187397"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Lika och olika med två bilder. Paren övar på frågestunden och väljer rum.</a:t>
            </a:r>
            <a:endParaRPr lang="en-US" sz="1100" dirty="0"/>
          </a:p>
        </p:txBody>
      </p:sp>
      <p:sp>
        <p:nvSpPr>
          <p:cNvPr id="27" name="Shape 25"/>
          <p:cNvSpPr/>
          <p:nvPr/>
        </p:nvSpPr>
        <p:spPr>
          <a:xfrm>
            <a:off x="192024" y="3086862"/>
            <a:ext cx="5766664" cy="458978"/>
          </a:xfrm>
          <a:prstGeom prst="rect">
            <a:avLst/>
          </a:prstGeom>
          <a:solidFill>
            <a:srgbClr val="F8FAFC"/>
          </a:solidFill>
          <a:ln w="12700">
            <a:solidFill>
              <a:srgbClr val="F8FAFC"/>
            </a:solidFill>
            <a:prstDash val="solid"/>
          </a:ln>
        </p:spPr>
      </p:sp>
      <p:sp>
        <p:nvSpPr>
          <p:cNvPr id="28" name="Shape 26"/>
          <p:cNvSpPr/>
          <p:nvPr/>
        </p:nvSpPr>
        <p:spPr>
          <a:xfrm>
            <a:off x="192024" y="3086862"/>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30" name="Shape 28"/>
          <p:cNvSpPr/>
          <p:nvPr/>
        </p:nvSpPr>
        <p:spPr>
          <a:xfrm>
            <a:off x="2114245" y="3086862"/>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Frågestunden: barnet frågar och ritar parets rum.</a:t>
            </a:r>
            <a:endParaRPr lang="en-US" sz="1100" dirty="0"/>
          </a:p>
        </p:txBody>
      </p:sp>
      <p:sp>
        <p:nvSpPr>
          <p:cNvPr id="32" name="Shape 30"/>
          <p:cNvSpPr/>
          <p:nvPr/>
        </p:nvSpPr>
        <p:spPr>
          <a:xfrm>
            <a:off x="192024" y="3545840"/>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600704"/>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20–⁠40 min</a:t>
            </a:r>
            <a:endParaRPr lang="en-US" sz="1100" dirty="0"/>
          </a:p>
        </p:txBody>
      </p:sp>
      <p:sp>
        <p:nvSpPr>
          <p:cNvPr id="34" name="Shape 32"/>
          <p:cNvSpPr/>
          <p:nvPr/>
        </p:nvSpPr>
        <p:spPr>
          <a:xfrm>
            <a:off x="2114245" y="3545840"/>
            <a:ext cx="9144" cy="284353"/>
          </a:xfrm>
          <a:prstGeom prst="rect">
            <a:avLst/>
          </a:prstGeom>
          <a:solidFill>
            <a:srgbClr val="E1E6EB"/>
          </a:solidFill>
          <a:ln w="12700">
            <a:solidFill>
              <a:srgbClr val="E1E6EB"/>
            </a:solidFill>
            <a:prstDash val="solid"/>
          </a:ln>
        </p:spPr>
      </p:sp>
      <p:sp>
        <p:nvSpPr>
          <p:cNvPr id="35" name="Text 33"/>
          <p:cNvSpPr txBox="1"/>
          <p:nvPr/>
        </p:nvSpPr>
        <p:spPr>
          <a:xfrm>
            <a:off x="2187397" y="3600704"/>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Sortera frågorna. Läs Slöjdsalen som Noor.</a:t>
            </a:r>
            <a:endParaRPr lang="en-US" sz="1100" dirty="0"/>
          </a:p>
        </p:txBody>
      </p:sp>
      <p:sp>
        <p:nvSpPr>
          <p:cNvPr id="36" name="Shape 34"/>
          <p:cNvSpPr/>
          <p:nvPr/>
        </p:nvSpPr>
        <p:spPr>
          <a:xfrm>
            <a:off x="192024" y="3830193"/>
            <a:ext cx="5766664" cy="458978"/>
          </a:xfrm>
          <a:prstGeom prst="rect">
            <a:avLst/>
          </a:prstGeom>
          <a:solidFill>
            <a:srgbClr val="F8FAFC"/>
          </a:solidFill>
          <a:ln w="12700">
            <a:solidFill>
              <a:srgbClr val="F8FAFC"/>
            </a:solidFill>
            <a:prstDash val="solid"/>
          </a:ln>
        </p:spPr>
      </p:sp>
      <p:sp>
        <p:nvSpPr>
          <p:cNvPr id="37" name="Shape 35"/>
          <p:cNvSpPr/>
          <p:nvPr/>
        </p:nvSpPr>
        <p:spPr>
          <a:xfrm>
            <a:off x="192024" y="38301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40–⁠60 min</a:t>
            </a:r>
            <a:endParaRPr lang="en-US" sz="1100" dirty="0"/>
          </a:p>
        </p:txBody>
      </p:sp>
      <p:sp>
        <p:nvSpPr>
          <p:cNvPr id="39" name="Shape 37"/>
          <p:cNvSpPr/>
          <p:nvPr/>
        </p:nvSpPr>
        <p:spPr>
          <a:xfrm>
            <a:off x="2114245" y="3830193"/>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Eleven läser dina svarsrader, svarar på det du undrade och skriver ett mål.</a:t>
            </a:r>
            <a:endParaRPr lang="en-US" sz="1100" dirty="0"/>
          </a:p>
        </p:txBody>
      </p:sp>
      <p:sp>
        <p:nvSpPr>
          <p:cNvPr id="41" name="Shape 39"/>
          <p:cNvSpPr/>
          <p:nvPr/>
        </p:nvSpPr>
        <p:spPr>
          <a:xfrm>
            <a:off x="192024" y="4289171"/>
            <a:ext cx="5766664" cy="9144"/>
          </a:xfrm>
          <a:prstGeom prst="rect">
            <a:avLst/>
          </a:prstGeom>
          <a:solidFill>
            <a:srgbClr val="E1E6EB"/>
          </a:solidFill>
          <a:ln w="12700">
            <a:solidFill>
              <a:srgbClr val="E1E6EB"/>
            </a:solidFill>
            <a:prstDash val="solid"/>
          </a:ln>
        </p:spPr>
      </p:sp>
      <p:sp>
        <p:nvSpPr>
          <p:cNvPr id="42" name="Text 40"/>
          <p:cNvSpPr txBox="1"/>
          <p:nvPr/>
        </p:nvSpPr>
        <p:spPr>
          <a:xfrm>
            <a:off x="265176" y="434403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3</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0–⁠23 min</a:t>
            </a:r>
            <a:endParaRPr lang="en-US" sz="1100" dirty="0"/>
          </a:p>
        </p:txBody>
      </p:sp>
      <p:sp>
        <p:nvSpPr>
          <p:cNvPr id="43" name="Shape 41"/>
          <p:cNvSpPr/>
          <p:nvPr/>
        </p:nvSpPr>
        <p:spPr>
          <a:xfrm>
            <a:off x="2114245" y="4289171"/>
            <a:ext cx="9144" cy="458978"/>
          </a:xfrm>
          <a:prstGeom prst="rect">
            <a:avLst/>
          </a:prstGeom>
          <a:solidFill>
            <a:srgbClr val="E1E6EB"/>
          </a:solidFill>
          <a:ln w="12700">
            <a:solidFill>
              <a:srgbClr val="E1E6EB"/>
            </a:solidFill>
            <a:prstDash val="solid"/>
          </a:ln>
        </p:spPr>
      </p:sp>
      <p:sp>
        <p:nvSpPr>
          <p:cNvPr id="44" name="Text 42"/>
          <p:cNvSpPr txBox="1"/>
          <p:nvPr/>
        </p:nvSpPr>
        <p:spPr>
          <a:xfrm>
            <a:off x="2187397" y="434403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Du beskriver lärarrummet, och alla ritar.</a:t>
            </a:r>
            <a:endParaRPr lang="en-US" sz="1100" dirty="0"/>
          </a:p>
        </p:txBody>
      </p:sp>
      <p:sp>
        <p:nvSpPr>
          <p:cNvPr id="45" name="Shape 43"/>
          <p:cNvSpPr/>
          <p:nvPr/>
        </p:nvSpPr>
        <p:spPr>
          <a:xfrm>
            <a:off x="192024" y="4748149"/>
            <a:ext cx="5766664" cy="458978"/>
          </a:xfrm>
          <a:prstGeom prst="rect">
            <a:avLst/>
          </a:prstGeom>
          <a:solidFill>
            <a:srgbClr val="F8FAFC"/>
          </a:solidFill>
          <a:ln w="12700">
            <a:solidFill>
              <a:srgbClr val="F8FAFC"/>
            </a:solidFill>
            <a:prstDash val="solid"/>
          </a:ln>
        </p:spPr>
      </p:sp>
      <p:sp>
        <p:nvSpPr>
          <p:cNvPr id="46" name="Shape 44"/>
          <p:cNvSpPr/>
          <p:nvPr/>
        </p:nvSpPr>
        <p:spPr>
          <a:xfrm>
            <a:off x="192024" y="4748149"/>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480301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23–⁠60 min</a:t>
            </a:r>
            <a:endParaRPr lang="en-US" sz="1100" dirty="0"/>
          </a:p>
        </p:txBody>
      </p:sp>
      <p:sp>
        <p:nvSpPr>
          <p:cNvPr id="48" name="Shape 46"/>
          <p:cNvSpPr/>
          <p:nvPr/>
        </p:nvSpPr>
        <p:spPr>
          <a:xfrm>
            <a:off x="2114245" y="4748149"/>
            <a:ext cx="9144" cy="458978"/>
          </a:xfrm>
          <a:prstGeom prst="rect">
            <a:avLst/>
          </a:prstGeom>
          <a:solidFill>
            <a:srgbClr val="E1E6EB"/>
          </a:solidFill>
          <a:ln w="12700">
            <a:solidFill>
              <a:srgbClr val="E1E6EB"/>
            </a:solidFill>
            <a:prstDash val="solid"/>
          </a:ln>
        </p:spPr>
      </p:sp>
      <p:sp>
        <p:nvSpPr>
          <p:cNvPr id="49" name="Text 47"/>
          <p:cNvSpPr txBox="1"/>
          <p:nvPr/>
        </p:nvSpPr>
        <p:spPr>
          <a:xfrm>
            <a:off x="2187397" y="480301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Paren planerar och beskriver. Alla skriver början. Två sätt vid 52.</a:t>
            </a:r>
            <a:endParaRPr lang="en-US" sz="1100" dirty="0"/>
          </a:p>
        </p:txBody>
      </p:sp>
      <p:sp>
        <p:nvSpPr>
          <p:cNvPr id="50" name="Shape 48"/>
          <p:cNvSpPr/>
          <p:nvPr/>
        </p:nvSpPr>
        <p:spPr>
          <a:xfrm>
            <a:off x="192024" y="5207127"/>
            <a:ext cx="5766664" cy="9144"/>
          </a:xfrm>
          <a:prstGeom prst="rect">
            <a:avLst/>
          </a:prstGeom>
          <a:solidFill>
            <a:srgbClr val="E1E6EB"/>
          </a:solidFill>
          <a:ln w="12700">
            <a:solidFill>
              <a:srgbClr val="E1E6EB"/>
            </a:solidFill>
            <a:prstDash val="solid"/>
          </a:ln>
        </p:spPr>
      </p:sp>
      <p:sp>
        <p:nvSpPr>
          <p:cNvPr id="51" name="Text 49"/>
          <p:cNvSpPr txBox="1"/>
          <p:nvPr/>
        </p:nvSpPr>
        <p:spPr>
          <a:xfrm>
            <a:off x="265176" y="526199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4</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52" name="Shape 50"/>
          <p:cNvSpPr/>
          <p:nvPr/>
        </p:nvSpPr>
        <p:spPr>
          <a:xfrm>
            <a:off x="2114245" y="5207127"/>
            <a:ext cx="9144" cy="458978"/>
          </a:xfrm>
          <a:prstGeom prst="rect">
            <a:avLst/>
          </a:prstGeom>
          <a:solidFill>
            <a:srgbClr val="E1E6EB"/>
          </a:solidFill>
          <a:ln w="12700">
            <a:solidFill>
              <a:srgbClr val="E1E6EB"/>
            </a:solidFill>
            <a:prstDash val="solid"/>
          </a:ln>
        </p:spPr>
      </p:sp>
      <p:sp>
        <p:nvSpPr>
          <p:cNvPr id="53" name="Text 51"/>
          <p:cNvSpPr txBox="1"/>
          <p:nvPr/>
        </p:nvSpPr>
        <p:spPr>
          <a:xfrm>
            <a:off x="2187397" y="526199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Starterna. Fotot bredvid teckningarna. Säg 19–⁠25, Skriv 25–⁠57, halvvägs vid 41.</a:t>
            </a:r>
            <a:endParaRPr lang="en-US" sz="1100" dirty="0"/>
          </a:p>
        </p:txBody>
      </p:sp>
      <p:sp>
        <p:nvSpPr>
          <p:cNvPr id="54" name="Shape 52"/>
          <p:cNvSpPr/>
          <p:nvPr/>
        </p:nvSpPr>
        <p:spPr>
          <a:xfrm>
            <a:off x="192024" y="5666105"/>
            <a:ext cx="5766664" cy="458978"/>
          </a:xfrm>
          <a:prstGeom prst="rect">
            <a:avLst/>
          </a:prstGeom>
          <a:solidFill>
            <a:srgbClr val="F8FAFC"/>
          </a:solidFill>
          <a:ln w="12700">
            <a:solidFill>
              <a:srgbClr val="F8FAFC"/>
            </a:solidFill>
            <a:prstDash val="solid"/>
          </a:ln>
        </p:spPr>
      </p:sp>
      <p:sp>
        <p:nvSpPr>
          <p:cNvPr id="55" name="Shape 53"/>
          <p:cNvSpPr/>
          <p:nvPr/>
        </p:nvSpPr>
        <p:spPr>
          <a:xfrm>
            <a:off x="192024" y="5666105"/>
            <a:ext cx="5766664" cy="9144"/>
          </a:xfrm>
          <a:prstGeom prst="rect">
            <a:avLst/>
          </a:prstGeom>
          <a:solidFill>
            <a:srgbClr val="E1E6EB"/>
          </a:solidFill>
          <a:ln w="12700">
            <a:solidFill>
              <a:srgbClr val="E1E6EB"/>
            </a:solidFill>
            <a:prstDash val="solid"/>
          </a:ln>
        </p:spPr>
      </p:sp>
      <p:sp>
        <p:nvSpPr>
          <p:cNvPr id="56" name="Text 54"/>
          <p:cNvSpPr txBox="1"/>
          <p:nvPr/>
        </p:nvSpPr>
        <p:spPr>
          <a:xfrm>
            <a:off x="265176" y="572096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5</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0–⁠23 min</a:t>
            </a:r>
            <a:endParaRPr lang="en-US" sz="1100" dirty="0"/>
          </a:p>
        </p:txBody>
      </p:sp>
      <p:sp>
        <p:nvSpPr>
          <p:cNvPr id="57" name="Shape 55"/>
          <p:cNvSpPr/>
          <p:nvPr/>
        </p:nvSpPr>
        <p:spPr>
          <a:xfrm>
            <a:off x="2114245" y="5666105"/>
            <a:ext cx="9144" cy="458978"/>
          </a:xfrm>
          <a:prstGeom prst="rect">
            <a:avLst/>
          </a:prstGeom>
          <a:solidFill>
            <a:srgbClr val="E1E6EB"/>
          </a:solidFill>
          <a:ln w="12700">
            <a:solidFill>
              <a:srgbClr val="E1E6EB"/>
            </a:solidFill>
            <a:prstDash val="solid"/>
          </a:ln>
        </p:spPr>
      </p:sp>
      <p:sp>
        <p:nvSpPr>
          <p:cNvPr id="58" name="Text 56"/>
          <p:cNvSpPr txBox="1"/>
          <p:nvPr/>
        </p:nvSpPr>
        <p:spPr>
          <a:xfrm>
            <a:off x="2187397" y="572096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i era texter. ”Jag skriver, ni tänker.” Du skriver gruppens början.</a:t>
            </a:r>
            <a:endParaRPr lang="en-US" sz="1100" dirty="0"/>
          </a:p>
        </p:txBody>
      </p:sp>
      <p:sp>
        <p:nvSpPr>
          <p:cNvPr id="59" name="Shape 57"/>
          <p:cNvSpPr/>
          <p:nvPr/>
        </p:nvSpPr>
        <p:spPr>
          <a:xfrm>
            <a:off x="192024" y="6125083"/>
            <a:ext cx="5766664" cy="9144"/>
          </a:xfrm>
          <a:prstGeom prst="rect">
            <a:avLst/>
          </a:prstGeom>
          <a:solidFill>
            <a:srgbClr val="E1E6EB"/>
          </a:solidFill>
          <a:ln w="12700">
            <a:solidFill>
              <a:srgbClr val="E1E6EB"/>
            </a:solidFill>
            <a:prstDash val="solid"/>
          </a:ln>
        </p:spPr>
      </p:sp>
      <p:sp>
        <p:nvSpPr>
          <p:cNvPr id="60" name="Text 58"/>
          <p:cNvSpPr txBox="1"/>
          <p:nvPr/>
        </p:nvSpPr>
        <p:spPr>
          <a:xfrm>
            <a:off x="265176" y="617994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23–⁠60 min</a:t>
            </a:r>
            <a:endParaRPr lang="en-US" sz="1100" dirty="0"/>
          </a:p>
        </p:txBody>
      </p:sp>
      <p:sp>
        <p:nvSpPr>
          <p:cNvPr id="61" name="Shape 59"/>
          <p:cNvSpPr/>
          <p:nvPr/>
        </p:nvSpPr>
        <p:spPr>
          <a:xfrm>
            <a:off x="2114245" y="6125083"/>
            <a:ext cx="9144" cy="458978"/>
          </a:xfrm>
          <a:prstGeom prst="rect">
            <a:avLst/>
          </a:prstGeom>
          <a:solidFill>
            <a:srgbClr val="E1E6EB"/>
          </a:solidFill>
          <a:ln w="12700">
            <a:solidFill>
              <a:srgbClr val="E1E6EB"/>
            </a:solidFill>
            <a:prstDash val="solid"/>
          </a:ln>
        </p:spPr>
      </p:sp>
      <p:sp>
        <p:nvSpPr>
          <p:cNvPr id="62" name="Text 60"/>
          <p:cNvSpPr txBox="1"/>
          <p:nvPr/>
        </p:nvSpPr>
        <p:spPr>
          <a:xfrm>
            <a:off x="2187397" y="617994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Var och en skriver fortsättningen. Gruppen väljer en.</a:t>
            </a:r>
            <a:endParaRPr lang="en-US" sz="1100" dirty="0"/>
          </a:p>
        </p:txBody>
      </p:sp>
      <p:sp>
        <p:nvSpPr>
          <p:cNvPr id="63" name="Shape 61"/>
          <p:cNvSpPr/>
          <p:nvPr/>
        </p:nvSpPr>
        <p:spPr>
          <a:xfrm>
            <a:off x="192024" y="1417320"/>
            <a:ext cx="5766664" cy="5166741"/>
          </a:xfrm>
          <a:prstGeom prst="rect">
            <a:avLst/>
          </a:prstGeom>
          <a:ln w="12700">
            <a:solidFill>
              <a:srgbClr val="14202B"/>
            </a:solidFill>
            <a:prstDash val="solid"/>
          </a:ln>
        </p:spPr>
      </p:sp>
      <p:sp>
        <p:nvSpPr>
          <p:cNvPr id="64" name="Text 62"/>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6 TILL 12</a:t>
            </a:r>
            <a:endParaRPr lang="en-US" sz="1200" dirty="0"/>
          </a:p>
        </p:txBody>
      </p:sp>
      <p:sp>
        <p:nvSpPr>
          <p:cNvPr id="65" name="Shape 63"/>
          <p:cNvSpPr/>
          <p:nvPr/>
        </p:nvSpPr>
        <p:spPr>
          <a:xfrm>
            <a:off x="6233008" y="1417320"/>
            <a:ext cx="5766664" cy="292608"/>
          </a:xfrm>
          <a:prstGeom prst="rect">
            <a:avLst/>
          </a:prstGeom>
          <a:solidFill>
            <a:srgbClr val="14202B"/>
          </a:solidFill>
          <a:ln w="12700">
            <a:solidFill>
              <a:srgbClr val="14202B"/>
            </a:solidFill>
            <a:prstDash val="solid"/>
          </a:ln>
        </p:spPr>
      </p:sp>
      <p:sp>
        <p:nvSpPr>
          <p:cNvPr id="66" name="Text 64"/>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67" name="Text 65"/>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68" name="Shape 66"/>
          <p:cNvSpPr/>
          <p:nvPr/>
        </p:nvSpPr>
        <p:spPr>
          <a:xfrm>
            <a:off x="6233008" y="1709928"/>
            <a:ext cx="5766664" cy="9144"/>
          </a:xfrm>
          <a:prstGeom prst="rect">
            <a:avLst/>
          </a:prstGeom>
          <a:solidFill>
            <a:srgbClr val="E1E6EB"/>
          </a:solidFill>
          <a:ln w="12700">
            <a:solidFill>
              <a:srgbClr val="E1E6EB"/>
            </a:solidFill>
            <a:prstDash val="solid"/>
          </a:ln>
        </p:spPr>
      </p:sp>
      <p:sp>
        <p:nvSpPr>
          <p:cNvPr id="69" name="Text 67"/>
          <p:cNvSpPr txBox="1"/>
          <p:nvPr/>
        </p:nvSpPr>
        <p:spPr>
          <a:xfrm>
            <a:off x="6306160"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6</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0" name="Shape 68"/>
          <p:cNvSpPr/>
          <p:nvPr/>
        </p:nvSpPr>
        <p:spPr>
          <a:xfrm>
            <a:off x="8155229" y="1709928"/>
            <a:ext cx="9144" cy="458978"/>
          </a:xfrm>
          <a:prstGeom prst="rect">
            <a:avLst/>
          </a:prstGeom>
          <a:solidFill>
            <a:srgbClr val="E1E6EB"/>
          </a:solidFill>
          <a:ln w="12700">
            <a:solidFill>
              <a:srgbClr val="E1E6EB"/>
            </a:solidFill>
            <a:prstDash val="solid"/>
          </a:ln>
        </p:spPr>
      </p:sp>
      <p:sp>
        <p:nvSpPr>
          <p:cNvPr id="71" name="Text 69"/>
          <p:cNvSpPr txBox="1"/>
          <p:nvPr/>
        </p:nvSpPr>
        <p:spPr>
          <a:xfrm>
            <a:off x="8228381"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3. Säg 18–⁠26, Skriv 26–⁠40. Besöket 40–⁠60.</a:t>
            </a:r>
            <a:endParaRPr lang="en-US" sz="1100" dirty="0"/>
          </a:p>
        </p:txBody>
      </p:sp>
      <p:sp>
        <p:nvSpPr>
          <p:cNvPr id="72" name="Shape 70"/>
          <p:cNvSpPr/>
          <p:nvPr/>
        </p:nvSpPr>
        <p:spPr>
          <a:xfrm>
            <a:off x="6233008" y="2168906"/>
            <a:ext cx="5766664" cy="458978"/>
          </a:xfrm>
          <a:prstGeom prst="rect">
            <a:avLst/>
          </a:prstGeom>
          <a:solidFill>
            <a:srgbClr val="F8FAFC"/>
          </a:solidFill>
          <a:ln w="12700">
            <a:solidFill>
              <a:srgbClr val="F8FAFC"/>
            </a:solidFill>
            <a:prstDash val="solid"/>
          </a:ln>
        </p:spPr>
      </p:sp>
      <p:sp>
        <p:nvSpPr>
          <p:cNvPr id="73" name="Shape 71"/>
          <p:cNvSpPr/>
          <p:nvPr/>
        </p:nvSpPr>
        <p:spPr>
          <a:xfrm>
            <a:off x="6233008" y="2168906"/>
            <a:ext cx="5766664" cy="9144"/>
          </a:xfrm>
          <a:prstGeom prst="rect">
            <a:avLst/>
          </a:prstGeom>
          <a:solidFill>
            <a:srgbClr val="E1E6EB"/>
          </a:solidFill>
          <a:ln w="12700">
            <a:solidFill>
              <a:srgbClr val="E1E6EB"/>
            </a:solidFill>
            <a:prstDash val="solid"/>
          </a:ln>
        </p:spPr>
      </p:sp>
      <p:sp>
        <p:nvSpPr>
          <p:cNvPr id="74" name="Text 72"/>
          <p:cNvSpPr txBox="1"/>
          <p:nvPr/>
        </p:nvSpPr>
        <p:spPr>
          <a:xfrm>
            <a:off x="6306160"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8</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5" name="Shape 73"/>
          <p:cNvSpPr/>
          <p:nvPr/>
        </p:nvSpPr>
        <p:spPr>
          <a:xfrm>
            <a:off x="8155229" y="2168906"/>
            <a:ext cx="9144" cy="458978"/>
          </a:xfrm>
          <a:prstGeom prst="rect">
            <a:avLst/>
          </a:prstGeom>
          <a:solidFill>
            <a:srgbClr val="E1E6EB"/>
          </a:solidFill>
          <a:ln w="12700">
            <a:solidFill>
              <a:srgbClr val="E1E6EB"/>
            </a:solidFill>
            <a:prstDash val="solid"/>
          </a:ln>
        </p:spPr>
      </p:sp>
      <p:sp>
        <p:nvSpPr>
          <p:cNvPr id="76" name="Text 74"/>
          <p:cNvSpPr txBox="1"/>
          <p:nvPr/>
        </p:nvSpPr>
        <p:spPr>
          <a:xfrm>
            <a:off x="8228381"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4. Säg 19–⁠25, Skriv 25–⁠57, halvvägs vid 41.</a:t>
            </a:r>
            <a:endParaRPr lang="en-US" sz="1100" dirty="0"/>
          </a:p>
        </p:txBody>
      </p:sp>
      <p:sp>
        <p:nvSpPr>
          <p:cNvPr id="77" name="Shape 75"/>
          <p:cNvSpPr/>
          <p:nvPr/>
        </p:nvSpPr>
        <p:spPr>
          <a:xfrm>
            <a:off x="6233008" y="2627884"/>
            <a:ext cx="5766664" cy="9144"/>
          </a:xfrm>
          <a:prstGeom prst="rect">
            <a:avLst/>
          </a:prstGeom>
          <a:solidFill>
            <a:srgbClr val="E1E6EB"/>
          </a:solidFill>
          <a:ln w="12700">
            <a:solidFill>
              <a:srgbClr val="E1E6EB"/>
            </a:solidFill>
            <a:prstDash val="solid"/>
          </a:ln>
        </p:spPr>
      </p:sp>
      <p:sp>
        <p:nvSpPr>
          <p:cNvPr id="78" name="Text 76"/>
          <p:cNvSpPr txBox="1"/>
          <p:nvPr/>
        </p:nvSpPr>
        <p:spPr>
          <a:xfrm>
            <a:off x="6306160"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9</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9" name="Shape 77"/>
          <p:cNvSpPr/>
          <p:nvPr/>
        </p:nvSpPr>
        <p:spPr>
          <a:xfrm>
            <a:off x="8155229" y="2627884"/>
            <a:ext cx="9144" cy="458978"/>
          </a:xfrm>
          <a:prstGeom prst="rect">
            <a:avLst/>
          </a:prstGeom>
          <a:solidFill>
            <a:srgbClr val="E1E6EB"/>
          </a:solidFill>
          <a:ln w="12700">
            <a:solidFill>
              <a:srgbClr val="E1E6EB"/>
            </a:solidFill>
            <a:prstDash val="solid"/>
          </a:ln>
        </p:spPr>
      </p:sp>
      <p:sp>
        <p:nvSpPr>
          <p:cNvPr id="80" name="Text 78"/>
          <p:cNvSpPr txBox="1"/>
          <p:nvPr/>
        </p:nvSpPr>
        <p:spPr>
          <a:xfrm>
            <a:off x="8228381"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i era texter. Planen som lista. Säg 26–⁠34, Skriv 34–⁠57.</a:t>
            </a:r>
            <a:endParaRPr lang="en-US" sz="1100" dirty="0"/>
          </a:p>
        </p:txBody>
      </p:sp>
      <p:sp>
        <p:nvSpPr>
          <p:cNvPr id="81" name="Shape 79"/>
          <p:cNvSpPr/>
          <p:nvPr/>
        </p:nvSpPr>
        <p:spPr>
          <a:xfrm>
            <a:off x="6233008" y="3086862"/>
            <a:ext cx="5766664" cy="458978"/>
          </a:xfrm>
          <a:prstGeom prst="rect">
            <a:avLst/>
          </a:prstGeom>
          <a:solidFill>
            <a:srgbClr val="F8FAFC"/>
          </a:solidFill>
          <a:ln w="12700">
            <a:solidFill>
              <a:srgbClr val="F8FAFC"/>
            </a:solidFill>
            <a:prstDash val="solid"/>
          </a:ln>
        </p:spPr>
      </p:sp>
      <p:sp>
        <p:nvSpPr>
          <p:cNvPr id="82" name="Shape 80"/>
          <p:cNvSpPr/>
          <p:nvPr/>
        </p:nvSpPr>
        <p:spPr>
          <a:xfrm>
            <a:off x="6233008" y="3086862"/>
            <a:ext cx="5766664" cy="9144"/>
          </a:xfrm>
          <a:prstGeom prst="rect">
            <a:avLst/>
          </a:prstGeom>
          <a:solidFill>
            <a:srgbClr val="E1E6EB"/>
          </a:solidFill>
          <a:ln w="12700">
            <a:solidFill>
              <a:srgbClr val="E1E6EB"/>
            </a:solidFill>
            <a:prstDash val="solid"/>
          </a:ln>
        </p:spPr>
      </p:sp>
      <p:sp>
        <p:nvSpPr>
          <p:cNvPr id="83" name="Text 81"/>
          <p:cNvSpPr txBox="1"/>
          <p:nvPr/>
        </p:nvSpPr>
        <p:spPr>
          <a:xfrm>
            <a:off x="6306160"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10</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0–⁠9 min</a:t>
            </a:r>
            <a:endParaRPr lang="en-US" sz="1100" dirty="0"/>
          </a:p>
        </p:txBody>
      </p:sp>
      <p:sp>
        <p:nvSpPr>
          <p:cNvPr id="84" name="Shape 82"/>
          <p:cNvSpPr/>
          <p:nvPr/>
        </p:nvSpPr>
        <p:spPr>
          <a:xfrm>
            <a:off x="8155229" y="3086862"/>
            <a:ext cx="9144" cy="458978"/>
          </a:xfrm>
          <a:prstGeom prst="rect">
            <a:avLst/>
          </a:prstGeom>
          <a:solidFill>
            <a:srgbClr val="E1E6EB"/>
          </a:solidFill>
          <a:ln w="12700">
            <a:solidFill>
              <a:srgbClr val="E1E6EB"/>
            </a:solidFill>
            <a:prstDash val="solid"/>
          </a:ln>
        </p:spPr>
      </p:sp>
      <p:sp>
        <p:nvSpPr>
          <p:cNvPr id="85" name="Text 83"/>
          <p:cNvSpPr txBox="1"/>
          <p:nvPr/>
        </p:nvSpPr>
        <p:spPr>
          <a:xfrm>
            <a:off x="8228381"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Saken bredvid kamratens teckning.</a:t>
            </a:r>
            <a:endParaRPr lang="en-US" sz="1100" dirty="0"/>
          </a:p>
        </p:txBody>
      </p:sp>
      <p:sp>
        <p:nvSpPr>
          <p:cNvPr id="86" name="Shape 84"/>
          <p:cNvSpPr/>
          <p:nvPr/>
        </p:nvSpPr>
        <p:spPr>
          <a:xfrm>
            <a:off x="6233008" y="3545840"/>
            <a:ext cx="5766664" cy="9144"/>
          </a:xfrm>
          <a:prstGeom prst="rect">
            <a:avLst/>
          </a:prstGeom>
          <a:solidFill>
            <a:srgbClr val="E1E6EB"/>
          </a:solidFill>
          <a:ln w="12700">
            <a:solidFill>
              <a:srgbClr val="E1E6EB"/>
            </a:solidFill>
            <a:prstDash val="solid"/>
          </a:ln>
        </p:spPr>
      </p:sp>
      <p:sp>
        <p:nvSpPr>
          <p:cNvPr id="87" name="Text 85"/>
          <p:cNvSpPr txBox="1"/>
          <p:nvPr/>
        </p:nvSpPr>
        <p:spPr>
          <a:xfrm>
            <a:off x="6306160" y="360070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9–⁠45 min</a:t>
            </a:r>
            <a:endParaRPr lang="en-US" sz="1100" dirty="0"/>
          </a:p>
        </p:txBody>
      </p:sp>
      <p:sp>
        <p:nvSpPr>
          <p:cNvPr id="88" name="Shape 86"/>
          <p:cNvSpPr/>
          <p:nvPr/>
        </p:nvSpPr>
        <p:spPr>
          <a:xfrm>
            <a:off x="8155229" y="3545840"/>
            <a:ext cx="9144" cy="458978"/>
          </a:xfrm>
          <a:prstGeom prst="rect">
            <a:avLst/>
          </a:prstGeom>
          <a:solidFill>
            <a:srgbClr val="E1E6EB"/>
          </a:solidFill>
          <a:ln w="12700">
            <a:solidFill>
              <a:srgbClr val="E1E6EB"/>
            </a:solidFill>
            <a:prstDash val="solid"/>
          </a:ln>
        </p:spPr>
      </p:sp>
      <p:sp>
        <p:nvSpPr>
          <p:cNvPr id="89" name="Text 87"/>
          <p:cNvSpPr txBox="1"/>
          <p:nvPr/>
        </p:nvSpPr>
        <p:spPr>
          <a:xfrm>
            <a:off x="8228381" y="360070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Eleven skriver. Läsaren halvvägs vid 25, och hen ritar.</a:t>
            </a:r>
            <a:endParaRPr lang="en-US" sz="1100" dirty="0"/>
          </a:p>
        </p:txBody>
      </p:sp>
      <p:sp>
        <p:nvSpPr>
          <p:cNvPr id="90" name="Shape 88"/>
          <p:cNvSpPr/>
          <p:nvPr/>
        </p:nvSpPr>
        <p:spPr>
          <a:xfrm>
            <a:off x="6233008" y="4004818"/>
            <a:ext cx="5766664" cy="458978"/>
          </a:xfrm>
          <a:prstGeom prst="rect">
            <a:avLst/>
          </a:prstGeom>
          <a:solidFill>
            <a:srgbClr val="F8FAFC"/>
          </a:solidFill>
          <a:ln w="12700">
            <a:solidFill>
              <a:srgbClr val="F8FAFC"/>
            </a:solidFill>
            <a:prstDash val="solid"/>
          </a:ln>
        </p:spPr>
      </p:sp>
      <p:sp>
        <p:nvSpPr>
          <p:cNvPr id="91" name="Shape 89"/>
          <p:cNvSpPr/>
          <p:nvPr/>
        </p:nvSpPr>
        <p:spPr>
          <a:xfrm>
            <a:off x="6233008" y="4004818"/>
            <a:ext cx="5766664" cy="9144"/>
          </a:xfrm>
          <a:prstGeom prst="rect">
            <a:avLst/>
          </a:prstGeom>
          <a:solidFill>
            <a:srgbClr val="E1E6EB"/>
          </a:solidFill>
          <a:ln w="12700">
            <a:solidFill>
              <a:srgbClr val="E1E6EB"/>
            </a:solidFill>
            <a:prstDash val="solid"/>
          </a:ln>
        </p:spPr>
      </p:sp>
      <p:sp>
        <p:nvSpPr>
          <p:cNvPr id="92" name="Text 90"/>
          <p:cNvSpPr txBox="1"/>
          <p:nvPr/>
        </p:nvSpPr>
        <p:spPr>
          <a:xfrm>
            <a:off x="6306160" y="405968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45–⁠60 min</a:t>
            </a:r>
            <a:endParaRPr lang="en-US" sz="1100" dirty="0"/>
          </a:p>
        </p:txBody>
      </p:sp>
      <p:sp>
        <p:nvSpPr>
          <p:cNvPr id="93" name="Shape 91"/>
          <p:cNvSpPr/>
          <p:nvPr/>
        </p:nvSpPr>
        <p:spPr>
          <a:xfrm>
            <a:off x="8155229" y="4004818"/>
            <a:ext cx="9144" cy="458978"/>
          </a:xfrm>
          <a:prstGeom prst="rect">
            <a:avLst/>
          </a:prstGeom>
          <a:solidFill>
            <a:srgbClr val="E1E6EB"/>
          </a:solidFill>
          <a:ln w="12700">
            <a:solidFill>
              <a:srgbClr val="E1E6EB"/>
            </a:solidFill>
            <a:prstDash val="solid"/>
          </a:ln>
        </p:spPr>
      </p:sp>
      <p:sp>
        <p:nvSpPr>
          <p:cNvPr id="94" name="Text 92"/>
          <p:cNvSpPr txBox="1"/>
          <p:nvPr/>
        </p:nvSpPr>
        <p:spPr>
          <a:xfrm>
            <a:off x="8228381" y="405968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Läsaren ringar in och undrar. Eleven skriver in svaret och adressen.</a:t>
            </a:r>
            <a:endParaRPr lang="en-US" sz="1100" dirty="0"/>
          </a:p>
        </p:txBody>
      </p:sp>
      <p:sp>
        <p:nvSpPr>
          <p:cNvPr id="95" name="Shape 93"/>
          <p:cNvSpPr/>
          <p:nvPr/>
        </p:nvSpPr>
        <p:spPr>
          <a:xfrm>
            <a:off x="6233008" y="4463796"/>
            <a:ext cx="5766664" cy="9144"/>
          </a:xfrm>
          <a:prstGeom prst="rect">
            <a:avLst/>
          </a:prstGeom>
          <a:solidFill>
            <a:srgbClr val="E1E6EB"/>
          </a:solidFill>
          <a:ln w="12700">
            <a:solidFill>
              <a:srgbClr val="E1E6EB"/>
            </a:solidFill>
            <a:prstDash val="solid"/>
          </a:ln>
        </p:spPr>
      </p:sp>
      <p:sp>
        <p:nvSpPr>
          <p:cNvPr id="96" name="Text 94"/>
          <p:cNvSpPr txBox="1"/>
          <p:nvPr/>
        </p:nvSpPr>
        <p:spPr>
          <a:xfrm>
            <a:off x="6306160" y="451866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0–⁠25 min</a:t>
            </a:r>
            <a:endParaRPr lang="en-US" sz="1100" dirty="0"/>
          </a:p>
        </p:txBody>
      </p:sp>
      <p:sp>
        <p:nvSpPr>
          <p:cNvPr id="97" name="Shape 95"/>
          <p:cNvSpPr/>
          <p:nvPr/>
        </p:nvSpPr>
        <p:spPr>
          <a:xfrm>
            <a:off x="8155229" y="4463796"/>
            <a:ext cx="9144" cy="458978"/>
          </a:xfrm>
          <a:prstGeom prst="rect">
            <a:avLst/>
          </a:prstGeom>
          <a:solidFill>
            <a:srgbClr val="E1E6EB"/>
          </a:solidFill>
          <a:ln w="12700">
            <a:solidFill>
              <a:srgbClr val="E1E6EB"/>
            </a:solidFill>
            <a:prstDash val="solid"/>
          </a:ln>
        </p:spPr>
      </p:sp>
      <p:sp>
        <p:nvSpPr>
          <p:cNvPr id="98" name="Text 96"/>
          <p:cNvSpPr txBox="1"/>
          <p:nvPr/>
        </p:nvSpPr>
        <p:spPr>
          <a:xfrm>
            <a:off x="8228381" y="451866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Den korta texten igen. Före och efter. Slöjdsalen och Kaos.</a:t>
            </a:r>
            <a:endParaRPr lang="en-US" sz="1100" dirty="0"/>
          </a:p>
        </p:txBody>
      </p:sp>
      <p:sp>
        <p:nvSpPr>
          <p:cNvPr id="99" name="Shape 97"/>
          <p:cNvSpPr/>
          <p:nvPr/>
        </p:nvSpPr>
        <p:spPr>
          <a:xfrm>
            <a:off x="6233008" y="4922774"/>
            <a:ext cx="5766664" cy="284353"/>
          </a:xfrm>
          <a:prstGeom prst="rect">
            <a:avLst/>
          </a:prstGeom>
          <a:solidFill>
            <a:srgbClr val="F8FAFC"/>
          </a:solidFill>
          <a:ln w="12700">
            <a:solidFill>
              <a:srgbClr val="F8FAFC"/>
            </a:solidFill>
            <a:prstDash val="solid"/>
          </a:ln>
        </p:spPr>
      </p:sp>
      <p:sp>
        <p:nvSpPr>
          <p:cNvPr id="100" name="Shape 98"/>
          <p:cNvSpPr/>
          <p:nvPr/>
        </p:nvSpPr>
        <p:spPr>
          <a:xfrm>
            <a:off x="6233008" y="4922774"/>
            <a:ext cx="5766664" cy="9144"/>
          </a:xfrm>
          <a:prstGeom prst="rect">
            <a:avLst/>
          </a:prstGeom>
          <a:solidFill>
            <a:srgbClr val="E1E6EB"/>
          </a:solidFill>
          <a:ln w="12700">
            <a:solidFill>
              <a:srgbClr val="E1E6EB"/>
            </a:solidFill>
            <a:prstDash val="solid"/>
          </a:ln>
        </p:spPr>
      </p:sp>
      <p:sp>
        <p:nvSpPr>
          <p:cNvPr id="101" name="Text 99"/>
          <p:cNvSpPr txBox="1"/>
          <p:nvPr/>
        </p:nvSpPr>
        <p:spPr>
          <a:xfrm>
            <a:off x="6306160" y="4977638"/>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25–⁠60 min</a:t>
            </a:r>
            <a:endParaRPr lang="en-US" sz="1100" dirty="0"/>
          </a:p>
        </p:txBody>
      </p:sp>
      <p:sp>
        <p:nvSpPr>
          <p:cNvPr id="102" name="Shape 100"/>
          <p:cNvSpPr/>
          <p:nvPr/>
        </p:nvSpPr>
        <p:spPr>
          <a:xfrm>
            <a:off x="8155229" y="4922774"/>
            <a:ext cx="9144" cy="284353"/>
          </a:xfrm>
          <a:prstGeom prst="rect">
            <a:avLst/>
          </a:prstGeom>
          <a:solidFill>
            <a:srgbClr val="E1E6EB"/>
          </a:solidFill>
          <a:ln w="12700">
            <a:solidFill>
              <a:srgbClr val="E1E6EB"/>
            </a:solidFill>
            <a:prstDash val="solid"/>
          </a:ln>
        </p:spPr>
      </p:sp>
      <p:sp>
        <p:nvSpPr>
          <p:cNvPr id="103" name="Text 101"/>
          <p:cNvSpPr txBox="1"/>
          <p:nvPr/>
        </p:nvSpPr>
        <p:spPr>
          <a:xfrm>
            <a:off x="8228381" y="4977638"/>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Paren läser uppgifterna. Eleven bygger ut brevet.</a:t>
            </a:r>
            <a:endParaRPr lang="en-US" sz="1100" dirty="0"/>
          </a:p>
        </p:txBody>
      </p:sp>
      <p:sp>
        <p:nvSpPr>
          <p:cNvPr id="104" name="Shape 102"/>
          <p:cNvSpPr/>
          <p:nvPr/>
        </p:nvSpPr>
        <p:spPr>
          <a:xfrm>
            <a:off x="6233008" y="5207127"/>
            <a:ext cx="5766664" cy="9144"/>
          </a:xfrm>
          <a:prstGeom prst="rect">
            <a:avLst/>
          </a:prstGeom>
          <a:solidFill>
            <a:srgbClr val="E1E6EB"/>
          </a:solidFill>
          <a:ln w="12700">
            <a:solidFill>
              <a:srgbClr val="E1E6EB"/>
            </a:solidFill>
            <a:prstDash val="solid"/>
          </a:ln>
        </p:spPr>
      </p:sp>
      <p:sp>
        <p:nvSpPr>
          <p:cNvPr id="105" name="Text 103"/>
          <p:cNvSpPr txBox="1"/>
          <p:nvPr/>
        </p:nvSpPr>
        <p:spPr>
          <a:xfrm>
            <a:off x="6306160" y="526199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0–⁠30 min</a:t>
            </a:r>
            <a:endParaRPr lang="en-US" sz="1100" dirty="0"/>
          </a:p>
        </p:txBody>
      </p:sp>
      <p:sp>
        <p:nvSpPr>
          <p:cNvPr id="106" name="Shape 104"/>
          <p:cNvSpPr/>
          <p:nvPr/>
        </p:nvSpPr>
        <p:spPr>
          <a:xfrm>
            <a:off x="8155229" y="5207127"/>
            <a:ext cx="9144" cy="458978"/>
          </a:xfrm>
          <a:prstGeom prst="rect">
            <a:avLst/>
          </a:prstGeom>
          <a:solidFill>
            <a:srgbClr val="E1E6EB"/>
          </a:solidFill>
          <a:ln w="12700">
            <a:solidFill>
              <a:srgbClr val="E1E6EB"/>
            </a:solidFill>
            <a:prstDash val="solid"/>
          </a:ln>
        </p:spPr>
      </p:sp>
      <p:sp>
        <p:nvSpPr>
          <p:cNvPr id="107" name="Text 105"/>
          <p:cNvSpPr txBox="1"/>
          <p:nvPr/>
        </p:nvSpPr>
        <p:spPr>
          <a:xfrm>
            <a:off x="8228381" y="526199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Svaren på breven. Eleven ritar läsarens skola. Mitt mål.</a:t>
            </a:r>
            <a:endParaRPr lang="en-US" sz="1100" dirty="0"/>
          </a:p>
        </p:txBody>
      </p:sp>
      <p:sp>
        <p:nvSpPr>
          <p:cNvPr id="108" name="Shape 106"/>
          <p:cNvSpPr/>
          <p:nvPr/>
        </p:nvSpPr>
        <p:spPr>
          <a:xfrm>
            <a:off x="6233008" y="5666105"/>
            <a:ext cx="5766664" cy="458978"/>
          </a:xfrm>
          <a:prstGeom prst="rect">
            <a:avLst/>
          </a:prstGeom>
          <a:solidFill>
            <a:srgbClr val="F8FAFC"/>
          </a:solidFill>
          <a:ln w="12700">
            <a:solidFill>
              <a:srgbClr val="F8FAFC"/>
            </a:solidFill>
            <a:prstDash val="solid"/>
          </a:ln>
        </p:spPr>
      </p:sp>
      <p:sp>
        <p:nvSpPr>
          <p:cNvPr id="109" name="Shape 107"/>
          <p:cNvSpPr/>
          <p:nvPr/>
        </p:nvSpPr>
        <p:spPr>
          <a:xfrm>
            <a:off x="6233008" y="5666105"/>
            <a:ext cx="5766664" cy="9144"/>
          </a:xfrm>
          <a:prstGeom prst="rect">
            <a:avLst/>
          </a:prstGeom>
          <a:solidFill>
            <a:srgbClr val="E1E6EB"/>
          </a:solidFill>
          <a:ln w="12700">
            <a:solidFill>
              <a:srgbClr val="E1E6EB"/>
            </a:solidFill>
            <a:prstDash val="solid"/>
          </a:ln>
        </p:spPr>
      </p:sp>
      <p:sp>
        <p:nvSpPr>
          <p:cNvPr id="110" name="Text 108"/>
          <p:cNvSpPr txBox="1"/>
          <p:nvPr/>
        </p:nvSpPr>
        <p:spPr>
          <a:xfrm>
            <a:off x="6306160" y="572096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30–⁠60 min</a:t>
            </a:r>
            <a:endParaRPr lang="en-US" sz="1100" dirty="0"/>
          </a:p>
        </p:txBody>
      </p:sp>
      <p:sp>
        <p:nvSpPr>
          <p:cNvPr id="111" name="Shape 109"/>
          <p:cNvSpPr/>
          <p:nvPr/>
        </p:nvSpPr>
        <p:spPr>
          <a:xfrm>
            <a:off x="8155229" y="5666105"/>
            <a:ext cx="9144" cy="458978"/>
          </a:xfrm>
          <a:prstGeom prst="rect">
            <a:avLst/>
          </a:prstGeom>
          <a:solidFill>
            <a:srgbClr val="E1E6EB"/>
          </a:solidFill>
          <a:ln w="12700">
            <a:solidFill>
              <a:srgbClr val="E1E6EB"/>
            </a:solidFill>
            <a:prstDash val="solid"/>
          </a:ln>
        </p:spPr>
      </p:sp>
      <p:sp>
        <p:nvSpPr>
          <p:cNvPr id="112" name="Text 110"/>
          <p:cNvSpPr txBox="1"/>
          <p:nvPr/>
        </p:nvSpPr>
        <p:spPr>
          <a:xfrm>
            <a:off x="8228381" y="572096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Det egna brevet går iväg. ”Vad gör en beskrivning bra?”</a:t>
            </a:r>
            <a:endParaRPr lang="en-US" sz="1100" dirty="0"/>
          </a:p>
        </p:txBody>
      </p:sp>
      <p:sp>
        <p:nvSpPr>
          <p:cNvPr id="113" name="Shape 111"/>
          <p:cNvSpPr/>
          <p:nvPr/>
        </p:nvSpPr>
        <p:spPr>
          <a:xfrm>
            <a:off x="6233008" y="1417320"/>
            <a:ext cx="5766664" cy="4707763"/>
          </a:xfrm>
          <a:prstGeom prst="rect">
            <a:avLst/>
          </a:prstGeom>
          <a:ln w="12700">
            <a:solidFill>
              <a:srgbClr val="14202B"/>
            </a:solidFill>
            <a:prstDash val="solid"/>
          </a:ln>
        </p:spPr>
      </p:sp>
      <p:sp>
        <p:nvSpPr>
          <p:cNvPr id="114" name="Text 11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niclasfohlin.se/stodundervisning/texttyp-beskrivande-text/lathund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kursen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BREVENS REGLER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En sak, en plats eller ett djur</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Ingen människas kropp beskrivs, varken en kamrats, en lärares eller elevens egen</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BREVENS REGLER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Det eleven vill visa</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Eleven beskriver bara det hen vill att läsaren ska se, och inget privat hemifrån</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BREVENS REGLER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Någon som kan svara</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Läsaren finns på riktigt, har inte sett det och kan svara på brevet om skolan före pass 11</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851027"/>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Veckans sida.</a:t>
            </a:r>
            <a:pPr algn="l" indent="0" marL="0">
              <a:buNone/>
            </a:pPr>
            <a:r>
              <a:rPr lang="en-US" sz="1225" dirty="0">
                <a:solidFill>
                  <a:srgbClr val="14202B"/>
                </a:solidFill>
                <a:latin typeface="Calibri" pitchFamily="34" charset="0"/>
                <a:ea typeface="Calibri" pitchFamily="34" charset="-122"/>
                <a:cs typeface="Calibri" pitchFamily="34" charset="-120"/>
              </a:rPr>
              <a:t> Dagens mening, det du visar och det du ska lägga märke till står i metoden, under Till läraren: veckorna, och greppen under Till läraren: återkopplingen. Veckans texter står direkt efter veckans sida.</a:t>
            </a:r>
            <a:endParaRPr lang="en-US" sz="1225" dirty="0"/>
          </a:p>
        </p:txBody>
      </p:sp>
      <p:sp>
        <p:nvSpPr>
          <p:cNvPr id="22" name="Text 20"/>
          <p:cNvSpPr txBox="1"/>
          <p:nvPr/>
        </p:nvSpPr>
        <p:spPr>
          <a:xfrm>
            <a:off x="420624" y="3063875"/>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Kortet och bladen.</a:t>
            </a:r>
            <a:pPr algn="l" indent="0" marL="0">
              <a:buNone/>
            </a:pPr>
            <a:r>
              <a:rPr lang="en-US" sz="1225" dirty="0">
                <a:solidFill>
                  <a:srgbClr val="14202B"/>
                </a:solidFill>
                <a:latin typeface="Calibri" pitchFamily="34" charset="0"/>
                <a:ea typeface="Calibri" pitchFamily="34" charset="-122"/>
                <a:cs typeface="Calibri" pitchFamily="34" charset="-120"/>
              </a:rPr>
              <a:t> Kortet, bladet Barnets frågor, brevpapperet och de andra bladen står under Kursens material. Arket Lapparna, bladet Planen och diagrammet står i planeringsmallarna.</a:t>
            </a:r>
            <a:endParaRPr lang="en-US" sz="1225" dirty="0"/>
          </a:p>
        </p:txBody>
      </p:sp>
      <p:sp>
        <p:nvSpPr>
          <p:cNvPr id="23" name="Text 21"/>
          <p:cNvSpPr txBox="1"/>
          <p:nvPr/>
        </p:nvSpPr>
        <p:spPr>
          <a:xfrm>
            <a:off x="420624" y="3775297"/>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Det som gäller alla kurser.</a:t>
            </a:r>
            <a:pPr algn="l" indent="0" marL="0">
              <a:buNone/>
            </a:pPr>
            <a:r>
              <a:rPr lang="en-US" sz="1225" dirty="0">
                <a:solidFill>
                  <a:srgbClr val="14202B"/>
                </a:solidFill>
                <a:latin typeface="Calibri" pitchFamily="34" charset="0"/>
                <a:ea typeface="Calibri" pitchFamily="34" charset="-122"/>
                <a:cs typeface="Calibri" pitchFamily="34" charset="-120"/>
              </a:rPr>
              <a:t> Hur du tänker högt, vad du gör när en elev fastnar och hur du hjälper den som har svårt att få ned texten står i Texttyper i grupp.</a:t>
            </a:r>
            <a:endParaRPr lang="en-US" sz="1225" dirty="0"/>
          </a:p>
        </p:txBody>
      </p:sp>
      <p:sp>
        <p:nvSpPr>
          <p:cNvPr id="24" name="Shape 22"/>
          <p:cNvSpPr/>
          <p:nvPr/>
        </p:nvSpPr>
        <p:spPr>
          <a:xfrm>
            <a:off x="420624" y="4690872"/>
            <a:ext cx="5641848" cy="1965960"/>
          </a:xfrm>
          <a:prstGeom prst="rect">
            <a:avLst/>
          </a:prstGeom>
          <a:solidFill>
            <a:srgbClr val="FFFFFF"/>
          </a:solidFill>
          <a:ln w="12700">
            <a:solidFill>
              <a:srgbClr val="14202B"/>
            </a:solidFill>
            <a:prstDash val="solid"/>
          </a:ln>
        </p:spPr>
      </p:sp>
      <p:sp>
        <p:nvSpPr>
          <p:cNvPr id="25" name="Shape 23"/>
          <p:cNvSpPr/>
          <p:nvPr/>
        </p:nvSpPr>
        <p:spPr>
          <a:xfrm>
            <a:off x="429768" y="4700016"/>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Lappar, pennor och halva A4 att rita på</a:t>
            </a:r>
            <a:endParaRPr lang="en-US" sz="1200" dirty="0"/>
          </a:p>
        </p:txBody>
      </p:sp>
      <p:sp>
        <p:nvSpPr>
          <p:cNvPr id="28" name="Text 26"/>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Planen och kortet Läsarens frågor</a:t>
            </a:r>
            <a:endParaRPr lang="en-US" sz="1200" dirty="0"/>
          </a:p>
        </p:txBody>
      </p:sp>
      <p:sp>
        <p:nvSpPr>
          <p:cNvPr id="29" name="Text 27"/>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Barnets frågor med barnets teckning, till och med pass 6</a:t>
            </a:r>
            <a:endParaRPr lang="en-US" sz="1200" dirty="0"/>
          </a:p>
        </p:txBody>
      </p:sp>
      <p:sp>
        <p:nvSpPr>
          <p:cNvPr id="30" name="Text 28"/>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Mapparna med Mina texter och Mitt mål</a:t>
            </a:r>
            <a:endParaRPr lang="en-US" sz="1200" dirty="0"/>
          </a:p>
        </p:txBody>
      </p:sp>
      <p:sp>
        <p:nvSpPr>
          <p:cNvPr id="31" name="Text 29"/>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text, som du lägger undan före Skriv</a:t>
            </a:r>
            <a:endParaRPr lang="en-US" sz="1200" dirty="0"/>
          </a:p>
        </p:txBody>
      </p:sp>
      <p:sp>
        <p:nvSpPr>
          <p:cNvPr id="32" name="Text 30"/>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På tavlan: Vem läser? Vad vill vi? När får vi svar?</a:t>
            </a:r>
            <a:endParaRPr lang="en-US" sz="1200" dirty="0"/>
          </a:p>
        </p:txBody>
      </p:sp>
      <p:sp>
        <p:nvSpPr>
          <p:cNvPr id="33" name="Shape 31"/>
          <p:cNvSpPr/>
          <p:nvPr/>
        </p:nvSpPr>
        <p:spPr>
          <a:xfrm>
            <a:off x="6647688" y="1892808"/>
            <a:ext cx="5120640" cy="2676271"/>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KURSEN</a:t>
            </a:r>
            <a:endParaRPr lang="en-US" sz="1200" dirty="0"/>
          </a:p>
        </p:txBody>
      </p:sp>
      <p:sp>
        <p:nvSpPr>
          <p:cNvPr id="36" name="Text 34"/>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Boka en yngre klass före pass 2, helst en vecka före kursen.</a:t>
            </a:r>
            <a:endParaRPr lang="en-US" sz="1100" dirty="0"/>
          </a:p>
        </p:txBody>
      </p:sp>
      <p:sp>
        <p:nvSpPr>
          <p:cNvPr id="37" name="Text 35"/>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Välj eleverna, bestäm deras skrivstöd och sätt ihop paren.</a:t>
            </a:r>
            <a:endParaRPr lang="en-US" sz="1100" dirty="0"/>
          </a:p>
        </p:txBody>
      </p:sp>
      <p:sp>
        <p:nvSpPr>
          <p:cNvPr id="38" name="Text 36"/>
          <p:cNvSpPr txBox="1"/>
          <p:nvPr/>
        </p:nvSpPr>
        <p:spPr>
          <a:xfrm>
            <a:off x="6793992" y="2843784"/>
            <a:ext cx="4937760"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 ut till pass 1 bladet Något du aldrig har sett, bladet Mitt mål, diagrammet Mina texter och elevens sida i Två texter, vecka 1: Skåpet, ett blad per par.</a:t>
            </a:r>
            <a:endParaRPr lang="en-US" sz="1100" dirty="0"/>
          </a:p>
        </p:txBody>
      </p:sp>
      <p:sp>
        <p:nvSpPr>
          <p:cNvPr id="39" name="Text 37"/>
          <p:cNvSpPr txBox="1"/>
          <p:nvPr/>
        </p:nvSpPr>
        <p:spPr>
          <a:xfrm>
            <a:off x="6793992" y="3404235"/>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Texttyper i grupp, och öva högt på din beskrivning av lärarrummet med manuset Visningen, vecka 2.</a:t>
            </a:r>
            <a:endParaRPr lang="en-US" sz="1100" dirty="0"/>
          </a:p>
        </p:txBody>
      </p:sp>
      <p:sp>
        <p:nvSpPr>
          <p:cNvPr id="40" name="Text 38"/>
          <p:cNvSpPr txBox="1"/>
          <p:nvPr/>
        </p:nvSpPr>
        <p:spPr>
          <a:xfrm>
            <a:off x="6793992" y="3790061"/>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Fotografera lärarrummet, och be en kollega på en annan skola vara reservläsare.</a:t>
            </a:r>
            <a:endParaRPr lang="en-US" sz="1100" dirty="0"/>
          </a:p>
        </p:txBody>
      </p:sp>
      <p:sp>
        <p:nvSpPr>
          <p:cNvPr id="41" name="Text 39"/>
          <p:cNvSpPr txBox="1"/>
          <p:nvPr/>
        </p:nvSpPr>
        <p:spPr>
          <a:xfrm>
            <a:off x="6793992" y="4175887"/>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Köp kuvert och frimärken, och boka dagen då ni samlas.</a:t>
            </a:r>
            <a:endParaRPr lang="en-US" sz="1100" dirty="0"/>
          </a:p>
        </p:txBody>
      </p:sp>
      <p:sp>
        <p:nvSpPr>
          <p:cNvPr id="42" name="Shape 40"/>
          <p:cNvSpPr/>
          <p:nvPr/>
        </p:nvSpPr>
        <p:spPr>
          <a:xfrm>
            <a:off x="6647688" y="4770247"/>
            <a:ext cx="5120640" cy="1886585"/>
          </a:xfrm>
          <a:prstGeom prst="rect">
            <a:avLst/>
          </a:prstGeom>
          <a:solidFill>
            <a:srgbClr val="FFFFFF"/>
          </a:solidFill>
          <a:ln w="12700">
            <a:solidFill>
              <a:srgbClr val="14202B"/>
            </a:solidFill>
            <a:prstDash val="solid"/>
          </a:ln>
        </p:spPr>
      </p:sp>
      <p:sp>
        <p:nvSpPr>
          <p:cNvPr id="43" name="Shape 41"/>
          <p:cNvSpPr/>
          <p:nvPr/>
        </p:nvSpPr>
        <p:spPr>
          <a:xfrm>
            <a:off x="6656832" y="4779391"/>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834255"/>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5190871"/>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Skriv vad två eller tre elever säger, på bladet Det jag hör.</a:t>
            </a:r>
            <a:endParaRPr lang="en-US" sz="975" dirty="0"/>
          </a:p>
        </p:txBody>
      </p:sp>
      <p:sp>
        <p:nvSpPr>
          <p:cNvPr id="46" name="Text 44"/>
          <p:cNvSpPr txBox="1"/>
          <p:nvPr/>
        </p:nvSpPr>
        <p:spPr>
          <a:xfrm>
            <a:off x="6793992" y="5491956"/>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6, 8 och 11:</a:t>
            </a:r>
            <a:pPr algn="l" indent="0" marL="0">
              <a:buNone/>
            </a:pPr>
            <a:r>
              <a:rPr lang="en-US" sz="975" dirty="0">
                <a:solidFill>
                  <a:srgbClr val="14202B"/>
                </a:solidFill>
                <a:latin typeface="Calibri" pitchFamily="34" charset="0"/>
                <a:ea typeface="Calibri" pitchFamily="34" charset="-122"/>
                <a:cs typeface="Calibri" pitchFamily="34" charset="-120"/>
              </a:rPr>
              <a:t> Eleven fyller i diagrammet och ser om målet syns i texten.</a:t>
            </a:r>
            <a:endParaRPr lang="en-US" sz="975" dirty="0"/>
          </a:p>
        </p:txBody>
      </p:sp>
      <p:sp>
        <p:nvSpPr>
          <p:cNvPr id="47" name="Text 45"/>
          <p:cNvSpPr txBox="1"/>
          <p:nvPr/>
        </p:nvSpPr>
        <p:spPr>
          <a:xfrm>
            <a:off x="6793992" y="5947823"/>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11:</a:t>
            </a:r>
            <a:pPr algn="l" indent="0" marL="0">
              <a:buNone/>
            </a:pPr>
            <a:r>
              <a:rPr lang="en-US" sz="975" dirty="0">
                <a:solidFill>
                  <a:srgbClr val="14202B"/>
                </a:solidFill>
                <a:latin typeface="Calibri" pitchFamily="34" charset="0"/>
                <a:ea typeface="Calibri" pitchFamily="34" charset="-122"/>
                <a:cs typeface="Calibri" pitchFamily="34" charset="-120"/>
              </a:rPr>
              <a:t> Eleven fyller i staplarna för de korta texterna.</a:t>
            </a:r>
            <a:endParaRPr lang="en-US" sz="975" dirty="0"/>
          </a:p>
        </p:txBody>
      </p:sp>
      <p:sp>
        <p:nvSpPr>
          <p:cNvPr id="48" name="Text 46"/>
          <p:cNvSpPr txBox="1"/>
          <p:nvPr/>
        </p:nvSpPr>
        <p:spPr>
          <a:xfrm>
            <a:off x="6793992" y="6248908"/>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kursen:</a:t>
            </a:r>
            <a:pPr algn="l" indent="0" marL="0">
              <a:buNone/>
            </a:pPr>
            <a:r>
              <a:rPr lang="en-US" sz="975" dirty="0">
                <a:solidFill>
                  <a:srgbClr val="14202B"/>
                </a:solidFill>
                <a:latin typeface="Calibri" pitchFamily="34" charset="0"/>
                <a:ea typeface="Calibri" pitchFamily="34" charset="-122"/>
                <a:cs typeface="Calibri" pitchFamily="34" charset="-120"/>
              </a:rPr>
              <a:t> Eleven skriver Uppgift 1 efter 4–⁠6 veckor.</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niclasfohlin.se/stodundervisning/texttyp-beskrivande-text/lathund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Texttyp: Beskrivande text</dc:title>
  <dc:subject>En kurs i sex veckor för två till tio elever i åk 4–⁠7 som räknar upp det de ser när de beskriver. De lär sig beskriva så att läsaren ser det framför sig. Först beskriver de för yngre elever hur det ser ut där de äldre går, och sedan skriver de brev till någon som inte har sett det. Kursen hör till Texttyper i grupp.</dc:subject>
  <dc:creator>Niclas Fohlin</dc:creator>
  <cp:lastModifiedBy>Niclas Fohlin</cp:lastModifiedBy>
  <cp:revision>1</cp:revision>
  <dcterms:created xsi:type="dcterms:W3CDTF">2026-10-28T00:00:00Z</dcterms:created>
  <dcterms:modified xsi:type="dcterms:W3CDTF">2026-10-28T00:00:00Z</dcterms:modified>
</cp:coreProperties>
</file>