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 Instruerande text, filmen: Så gör eleven: Tänk, Planera, Säg, Skriv. © Niclas Fohlin · niclasfohlin.se/stodundervisning/texttyp-instruerande-text/lathund Bilderna i filmerna: Fluent Emoji, © Microsoft Corporation, MIT-licens.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 Instruerande text, metoden. En kurs i sex veckor för två till tio elever i åk 4–⁠7 som hoppar över steg när de skriver en instruktion. De lär sig skriva så att läsaren kan göra något själv utan att fråga. Läsarna i en annan klass gör en flygare av papper efter elevernas texter och spelar sedan deras spel. Kursen hör till Texttyper i grupp. © Niclas Fohlin · niclasfohlin.se/stodundervisning/texttyp-instruerande-text/lathund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 Instruerande text, ett pass del för del med ett exempel. © Niclas Fohlin · niclasfohlin.se/stodundervisning/texttyp-instruerande-text/lathund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 Instruerande text, mallen som används under passet. © Niclas Fohlin · niclasfohlin.se/stodundervisning/texttyp-instruerande-text/lathund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Texttyp: Instruerande text, materialet: krav, var det finns, vad som ligger på bordet, checklistan och uppföljningen. © Niclas Fohlin · niclasfohlin.se/stodundervisning/texttyp-instruerande-text/lathund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niclasfohlin.se/stodundervisning/texttyp-instruerande-text/lathund" TargetMode="External"/><Relationship Id="rId1" Type="http://schemas.openxmlformats.org/officeDocument/2006/relationships/video" Target="../media/media-1-1.mp4"/><Relationship Id="rId2" Type="http://schemas.microsoft.com/office/2007/relationships/media" Target="../media/media-1-1.mp4"/><Relationship Id="rId3" Type="http://schemas.openxmlformats.org/officeDocument/2006/relationships/image" Target="../media/image-1-3.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Texttyp: Instruerande text</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FILMEN</a:t>
            </a:r>
            <a:endParaRPr lang="en-US" sz="1275" dirty="0"/>
          </a:p>
        </p:txBody>
      </p:sp>
      <p:sp>
        <p:nvSpPr>
          <p:cNvPr id="6" name="Shape 4"/>
          <p:cNvSpPr/>
          <p:nvPr/>
        </p:nvSpPr>
        <p:spPr>
          <a:xfrm rot="5400000">
            <a:off x="3311500" y="763524"/>
            <a:ext cx="137160" cy="118872"/>
          </a:xfrm>
          <a:prstGeom prst="triangle">
            <a:avLst/>
          </a:prstGeom>
          <a:solidFill>
            <a:srgbClr val="8A5A1E"/>
          </a:solidFill>
          <a:ln w="12700">
            <a:solidFill>
              <a:srgbClr val="8A5A1E"/>
            </a:solidFill>
            <a:prstDash val="solid"/>
          </a:ln>
        </p:spPr>
      </p:sp>
      <p:sp>
        <p:nvSpPr>
          <p:cNvPr id="7" name="Text 5"/>
          <p:cNvSpPr txBox="1"/>
          <p:nvPr/>
        </p:nvSpPr>
        <p:spPr>
          <a:xfrm>
            <a:off x="3526384" y="722376"/>
            <a:ext cx="5358384"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FILMEN · 29 SEKUNDER</a:t>
            </a:r>
            <a:endParaRPr lang="en-US" sz="1200" dirty="0"/>
          </a:p>
        </p:txBody>
      </p:sp>
      <p:pic>
        <p:nvPicPr>
          <p:cNvPr id="8" name="Media 0" descr="Så gör eleven: Tänk, Planera, Säg, Skriv, filmen: Tänk: vem läser, och vad ska hen kunna? Eleven säger: ”Lova ska kunna göra en helikopter.” Lova tänker: ”Hur gör man en?” Planera: ett steg på varje lapp. Läraren frågar: ”Kan Lova göra det utan att fråga?” Eleven säger: ”Åt sidan. Lova klipper varje dag.” Säg: säg stegen över pärmen. Eleven säger: ”Klipp ett snitt.” Läsaren frågar: ”Hur långt?” Svaret blir en ny lapp. Eleven säger: ”Klipp ett snitt mitt på kortsidan, halvvägs in.” Skriv: skriv det du sa. Eleven skriver: ”Klipp ett snitt mitt på kortsidan, halvvägs 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306928" y="1024128"/>
            <a:ext cx="5577840" cy="3137535"/>
          </a:xfrm>
          <a:prstGeom prst="rect">
            <a:avLst/>
          </a:prstGeom>
        </p:spPr>
      </p:pic>
      <p:sp>
        <p:nvSpPr>
          <p:cNvPr id="9" name="Text 6"/>
          <p:cNvSpPr txBox="1"/>
          <p:nvPr/>
        </p:nvSpPr>
        <p:spPr>
          <a:xfrm>
            <a:off x="3306928" y="4710303"/>
            <a:ext cx="5577840" cy="278892"/>
          </a:xfrm>
          <a:prstGeom prst="rect">
            <a:avLst/>
          </a:prstGeom>
          <a:noFill/>
          <a:ln/>
        </p:spPr>
        <p:txBody>
          <a:bodyPr wrap="square" lIns="0" tIns="0" rIns="0" bIns="0" rtlCol="0" anchor="t"/>
          <a:lstStyle/>
          <a:p>
            <a:pPr algn="l" indent="0" marL="0">
              <a:buNone/>
            </a:pPr>
            <a:r>
              <a:rPr lang="en-US" sz="1800" b="1" dirty="0">
                <a:solidFill>
                  <a:srgbClr val="14202B"/>
                </a:solidFill>
                <a:latin typeface="Calibri" pitchFamily="34" charset="0"/>
                <a:ea typeface="Calibri" pitchFamily="34" charset="-122"/>
                <a:cs typeface="Calibri" pitchFamily="34" charset="-120"/>
              </a:rPr>
              <a:t>Så gör eleven: Tänk, Planera, Säg, Skriv</a:t>
            </a:r>
            <a:endParaRPr lang="en-US" sz="1800" dirty="0"/>
          </a:p>
        </p:txBody>
      </p:sp>
      <p:sp>
        <p:nvSpPr>
          <p:cNvPr id="10" name="Text 7"/>
          <p:cNvSpPr txBox="1"/>
          <p:nvPr/>
        </p:nvSpPr>
        <p:spPr>
          <a:xfrm>
            <a:off x="3306928" y="5080635"/>
            <a:ext cx="5577840" cy="1210437"/>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Tänk: Lova läser. Hon har aldrig gjort en helikopter.</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Planera: Läraren frågar, och saxlappen går åt sidan.</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Säg: eleven säger steget, och läsaren frågar hur långt.</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Skriv: eleven skriver det hen sa till läsaren.</a:t>
            </a:r>
            <a:endParaRPr lang="en-US" sz="1400" dirty="0"/>
          </a:p>
        </p:txBody>
      </p:sp>
      <p:sp>
        <p:nvSpPr>
          <p:cNvPr id="11" name="Text 8"/>
          <p:cNvSpPr txBox="1"/>
          <p:nvPr/>
        </p:nvSpPr>
        <p:spPr>
          <a:xfrm>
            <a:off x="420624" y="6345936"/>
            <a:ext cx="11350447" cy="219456"/>
          </a:xfrm>
          <a:prstGeom prst="rect">
            <a:avLst/>
          </a:prstGeom>
          <a:noFill/>
          <a:ln/>
        </p:spPr>
        <p:txBody>
          <a:bodyPr wrap="square" lIns="0" tIns="0" rIns="0" bIns="0" rtlCol="0" anchor="t"/>
          <a:lstStyle/>
          <a:p>
            <a:pPr indent="0" marL="0">
              <a:buNone/>
            </a:pPr>
            <a:r>
              <a:rPr lang="en-US" sz="1100" dirty="0">
                <a:solidFill>
                  <a:srgbClr val="4B5866"/>
                </a:solidFill>
                <a:latin typeface="Calibri" pitchFamily="34" charset="0"/>
                <a:ea typeface="Calibri" pitchFamily="34" charset="-122"/>
                <a:cs typeface="Calibri" pitchFamily="34" charset="-120"/>
              </a:rPr>
              <a:t>Klicka på filmen för att spela den. Spelar filmen inte här? Se den på </a:t>
            </a:r>
            <a:pPr indent="0" marL="0">
              <a:buNone/>
            </a:pPr>
            <a:r>
              <a:rPr lang="en-US" sz="1100" u="sng" dirty="0">
                <a:solidFill>
                  <a:srgbClr val="4B5866"/>
                </a:solidFill>
                <a:latin typeface="Calibri" pitchFamily="34" charset="0"/>
                <a:ea typeface="Calibri" pitchFamily="34" charset="-122"/>
                <a:cs typeface="Calibri" pitchFamily="34" charset="-120"/>
                <a:hlinkClick r:id="rId4" invalidUrl="" action="" tgtFrame="" tooltip="" history="1" highlightClick="0" endSnd="0">
                  <a:extLst>
                    <a:ext uri="{A12FA001-AC4F-418D-AE19-62706E023703}">
                      <ahyp:hlinkClr xmlns:ahyp="http://schemas.microsoft.com/office/drawing/2018/hyperlinkcolor" val="tx"/>
                    </a:ext>
                  </a:extLst>
                </a:hlinkClick>
              </a:rPr>
              <a:t>niclasfohlin.se/stodundervisning/texttyp-instruerande-text/lathund</a:t>
            </a:r>
            <a:endParaRPr lang="en-US" sz="1100" dirty="0"/>
          </a:p>
        </p:txBody>
      </p:sp>
      <p:sp>
        <p:nvSpPr>
          <p:cNvPr id="12" name="Text 9"/>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niclasfohlin.se/stodundervisning/texttyp-instruerande-text/lathund</a:t>
            </a:r>
            <a:endParaRPr lang="en-US" sz="75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fullScrn="1">
              <p:cMediaNode vol="80000">
                <p:cTn id="7" fill="hold" display="0">
                  <p:stCondLst>
                    <p:cond delay="indefinite"/>
                  </p:stCondLst>
                </p:cTn>
                <p:tgtEl>
                  <p:spTgt spid="8"/>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Texttyp: Instruerande text</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749808"/>
          </a:xfrm>
          <a:prstGeom prst="rect">
            <a:avLst/>
          </a:prstGeom>
          <a:solidFill>
            <a:srgbClr val="F3F6FA"/>
          </a:solidFill>
          <a:ln w="12700">
            <a:solidFill>
              <a:srgbClr val="F3F6FA"/>
            </a:solidFill>
            <a:prstDash val="solid"/>
          </a:ln>
        </p:spPr>
      </p:sp>
      <p:sp>
        <p:nvSpPr>
          <p:cNvPr id="7" name="Shape 5"/>
          <p:cNvSpPr/>
          <p:nvPr/>
        </p:nvSpPr>
        <p:spPr>
          <a:xfrm>
            <a:off x="0" y="1335024"/>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PASSLÄNGD</a:t>
            </a:r>
            <a:endParaRPr lang="en-US" sz="1200" dirty="0"/>
          </a:p>
        </p:txBody>
      </p:sp>
      <p:sp>
        <p:nvSpPr>
          <p:cNvPr id="9" name="Text 7"/>
          <p:cNvSpPr txBox="1"/>
          <p:nvPr/>
        </p:nvSpPr>
        <p:spPr>
          <a:xfrm>
            <a:off x="420624"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60 minuter</a:t>
            </a:r>
            <a:endParaRPr lang="en-US" sz="1200" dirty="0"/>
          </a:p>
        </p:txBody>
      </p:sp>
      <p:sp>
        <p:nvSpPr>
          <p:cNvPr id="10" name="Shape 8"/>
          <p:cNvSpPr/>
          <p:nvPr/>
        </p:nvSpPr>
        <p:spPr>
          <a:xfrm>
            <a:off x="3125648" y="603504"/>
            <a:ext cx="9144" cy="731520"/>
          </a:xfrm>
          <a:prstGeom prst="rect">
            <a:avLst/>
          </a:prstGeom>
          <a:solidFill>
            <a:srgbClr val="E1E6EB"/>
          </a:solidFill>
          <a:ln w="12700">
            <a:solidFill>
              <a:srgbClr val="E1E6EB"/>
            </a:solidFill>
            <a:prstDash val="solid"/>
          </a:ln>
        </p:spPr>
      </p:sp>
      <p:sp>
        <p:nvSpPr>
          <p:cNvPr id="11" name="Text 9"/>
          <p:cNvSpPr txBox="1"/>
          <p:nvPr/>
        </p:nvSpPr>
        <p:spPr>
          <a:xfrm>
            <a:off x="3363392"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GRUPP</a:t>
            </a:r>
            <a:endParaRPr lang="en-US" sz="1200" dirty="0"/>
          </a:p>
        </p:txBody>
      </p:sp>
      <p:sp>
        <p:nvSpPr>
          <p:cNvPr id="12" name="Text 10"/>
          <p:cNvSpPr txBox="1"/>
          <p:nvPr/>
        </p:nvSpPr>
        <p:spPr>
          <a:xfrm>
            <a:off x="3363392"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Två till tio elever</a:t>
            </a:r>
            <a:endParaRPr lang="en-US" sz="1200" dirty="0"/>
          </a:p>
        </p:txBody>
      </p:sp>
      <p:sp>
        <p:nvSpPr>
          <p:cNvPr id="13" name="Shape 11"/>
          <p:cNvSpPr/>
          <p:nvPr/>
        </p:nvSpPr>
        <p:spPr>
          <a:xfrm>
            <a:off x="6068416" y="603504"/>
            <a:ext cx="9144" cy="731520"/>
          </a:xfrm>
          <a:prstGeom prst="rect">
            <a:avLst/>
          </a:prstGeom>
          <a:solidFill>
            <a:srgbClr val="E1E6EB"/>
          </a:solidFill>
          <a:ln w="12700">
            <a:solidFill>
              <a:srgbClr val="E1E6EB"/>
            </a:solidFill>
            <a:prstDash val="solid"/>
          </a:ln>
        </p:spPr>
      </p:sp>
      <p:sp>
        <p:nvSpPr>
          <p:cNvPr id="14" name="Text 12"/>
          <p:cNvSpPr txBox="1"/>
          <p:nvPr/>
        </p:nvSpPr>
        <p:spPr>
          <a:xfrm>
            <a:off x="6306160"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FREKVENS</a:t>
            </a:r>
            <a:endParaRPr lang="en-US" sz="1200" dirty="0"/>
          </a:p>
        </p:txBody>
      </p:sp>
      <p:sp>
        <p:nvSpPr>
          <p:cNvPr id="15" name="Text 13"/>
          <p:cNvSpPr txBox="1"/>
          <p:nvPr/>
        </p:nvSpPr>
        <p:spPr>
          <a:xfrm>
            <a:off x="6306160"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Två pass i veckan i 12 pass, omkring sex veckor</a:t>
            </a:r>
            <a:endParaRPr lang="en-US" sz="1200" dirty="0"/>
          </a:p>
        </p:txBody>
      </p:sp>
      <p:sp>
        <p:nvSpPr>
          <p:cNvPr id="16" name="Shape 14"/>
          <p:cNvSpPr/>
          <p:nvPr/>
        </p:nvSpPr>
        <p:spPr>
          <a:xfrm>
            <a:off x="9011183" y="603504"/>
            <a:ext cx="9144" cy="731520"/>
          </a:xfrm>
          <a:prstGeom prst="rect">
            <a:avLst/>
          </a:prstGeom>
          <a:solidFill>
            <a:srgbClr val="E1E6EB"/>
          </a:solidFill>
          <a:ln w="12700">
            <a:solidFill>
              <a:srgbClr val="E1E6EB"/>
            </a:solidFill>
            <a:prstDash val="solid"/>
          </a:ln>
        </p:spPr>
      </p:sp>
      <p:sp>
        <p:nvSpPr>
          <p:cNvPr id="17" name="Text 15"/>
          <p:cNvSpPr txBox="1"/>
          <p:nvPr/>
        </p:nvSpPr>
        <p:spPr>
          <a:xfrm>
            <a:off x="9248927"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INNEHÅLL</a:t>
            </a:r>
            <a:endParaRPr lang="en-US" sz="1200" dirty="0"/>
          </a:p>
        </p:txBody>
      </p:sp>
      <p:sp>
        <p:nvSpPr>
          <p:cNvPr id="18" name="Text 16"/>
          <p:cNvSpPr txBox="1"/>
          <p:nvPr/>
        </p:nvSpPr>
        <p:spPr>
          <a:xfrm>
            <a:off x="9248927"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Läsare som gör det som står</a:t>
            </a:r>
            <a:endParaRPr lang="en-US" sz="1200" dirty="0"/>
          </a:p>
        </p:txBody>
      </p:sp>
      <p:sp>
        <p:nvSpPr>
          <p:cNvPr id="19" name="Shape 17"/>
          <p:cNvSpPr/>
          <p:nvPr/>
        </p:nvSpPr>
        <p:spPr>
          <a:xfrm>
            <a:off x="6086704" y="1353312"/>
            <a:ext cx="18288" cy="5303520"/>
          </a:xfrm>
          <a:prstGeom prst="rect">
            <a:avLst/>
          </a:prstGeom>
          <a:solidFill>
            <a:srgbClr val="14202B"/>
          </a:solidFill>
          <a:ln w="12700">
            <a:solidFill>
              <a:srgbClr val="14202B"/>
            </a:solidFill>
            <a:prstDash val="solid"/>
          </a:ln>
        </p:spPr>
      </p:sp>
      <p:sp>
        <p:nvSpPr>
          <p:cNvPr id="20" name="Text 18"/>
          <p:cNvSpPr txBox="1"/>
          <p:nvPr/>
        </p:nvSpPr>
        <p:spPr>
          <a:xfrm>
            <a:off x="420624" y="150876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SÅ FUNGERAR INSATSEN</a:t>
            </a:r>
            <a:endParaRPr lang="en-US" sz="1200" dirty="0"/>
          </a:p>
        </p:txBody>
      </p:sp>
      <p:sp>
        <p:nvSpPr>
          <p:cNvPr id="21" name="Text 19"/>
          <p:cNvSpPr txBox="1"/>
          <p:nvPr/>
        </p:nvSpPr>
        <p:spPr>
          <a:xfrm>
            <a:off x="420624" y="1792224"/>
            <a:ext cx="5519776" cy="1657477"/>
          </a:xfrm>
          <a:prstGeom prst="rect">
            <a:avLst/>
          </a:prstGeom>
          <a:noFill/>
          <a:ln/>
        </p:spPr>
        <p:txBody>
          <a:bodyPr wrap="square" lIns="0" tIns="0" rIns="0" bIns="0" rtlCol="0" anchor="t"/>
          <a:lstStyle/>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Kursen är för elever i åk 4–7 som hoppar över steg när de skriver en instruktion. Eleven lär sig skriva i fyra steg, Tänk, Planera, Säg och Skriv, så att läsaren kan göra något själv. Tabellen visar passets delar. Passen med egna minuter står på sidan Mallen, och stödtrappan i lathunden för Texttyper i grupp.</a:t>
            </a:r>
            <a:endParaRPr lang="en-US" sz="1200" dirty="0"/>
          </a:p>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Läsarna går i en annan klass. De gör flygarna på Flygdagen i pass 6 och spelar elevernas spel på Spelstunden i pass 12, och en läsare på skolan spelar parets spel.</a:t>
            </a:r>
            <a:endParaRPr lang="en-US" sz="1200" dirty="0"/>
          </a:p>
        </p:txBody>
      </p:sp>
      <p:sp>
        <p:nvSpPr>
          <p:cNvPr id="22" name="Shape 20"/>
          <p:cNvSpPr/>
          <p:nvPr/>
        </p:nvSpPr>
        <p:spPr>
          <a:xfrm>
            <a:off x="420624" y="3541141"/>
            <a:ext cx="5382616" cy="1823339"/>
          </a:xfrm>
          <a:prstGeom prst="rect">
            <a:avLst/>
          </a:prstGeom>
          <a:solidFill>
            <a:srgbClr val="FFFFFF"/>
          </a:solidFill>
          <a:ln w="12700">
            <a:solidFill>
              <a:srgbClr val="14202B"/>
            </a:solidFill>
            <a:prstDash val="solid"/>
          </a:ln>
        </p:spPr>
      </p:sp>
      <p:sp>
        <p:nvSpPr>
          <p:cNvPr id="23" name="Shape 21"/>
          <p:cNvSpPr/>
          <p:nvPr/>
        </p:nvSpPr>
        <p:spPr>
          <a:xfrm>
            <a:off x="429768" y="3550285"/>
            <a:ext cx="5364328" cy="310896"/>
          </a:xfrm>
          <a:prstGeom prst="rect">
            <a:avLst/>
          </a:prstGeom>
          <a:solidFill>
            <a:srgbClr val="14202B"/>
          </a:solidFill>
          <a:ln w="12700">
            <a:solidFill>
              <a:srgbClr val="14202B"/>
            </a:solidFill>
            <a:prstDash val="solid"/>
          </a:ln>
        </p:spPr>
      </p:sp>
      <p:sp>
        <p:nvSpPr>
          <p:cNvPr id="24" name="Text 22"/>
          <p:cNvSpPr txBox="1"/>
          <p:nvPr/>
        </p:nvSpPr>
        <p:spPr>
          <a:xfrm>
            <a:off x="557784" y="3605149"/>
            <a:ext cx="51082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TRE SAKER ATT HÅLLA FAST VID</a:t>
            </a:r>
            <a:endParaRPr lang="en-US" sz="1200" dirty="0"/>
          </a:p>
        </p:txBody>
      </p:sp>
      <p:sp>
        <p:nvSpPr>
          <p:cNvPr id="25" name="Text 23"/>
          <p:cNvSpPr txBox="1"/>
          <p:nvPr/>
        </p:nvSpPr>
        <p:spPr>
          <a:xfrm>
            <a:off x="557784" y="3925189"/>
            <a:ext cx="5144872" cy="292608"/>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Nämn läsaren före första ordet.</a:t>
            </a:r>
            <a:pPr algn="l" indent="0" marL="0">
              <a:buNone/>
            </a:pPr>
            <a:r>
              <a:rPr lang="en-US" sz="1250" dirty="0">
                <a:solidFill>
                  <a:srgbClr val="14202B"/>
                </a:solidFill>
                <a:latin typeface="Calibri" pitchFamily="34" charset="0"/>
                <a:ea typeface="Calibri" pitchFamily="34" charset="-122"/>
                <a:cs typeface="Calibri" pitchFamily="34" charset="-120"/>
              </a:rPr>
              <a:t> Läsaren avgör vad som ska med.</a:t>
            </a:r>
            <a:endParaRPr lang="en-US" sz="1250" dirty="0"/>
          </a:p>
        </p:txBody>
      </p:sp>
      <p:sp>
        <p:nvSpPr>
          <p:cNvPr id="26" name="Text 24"/>
          <p:cNvSpPr txBox="1"/>
          <p:nvPr/>
        </p:nvSpPr>
        <p:spPr>
          <a:xfrm>
            <a:off x="557784" y="4217797"/>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Lägg åt sidan eller lägg till, för läsarens skull.</a:t>
            </a:r>
            <a:pPr algn="l" indent="0" marL="0">
              <a:buNone/>
            </a:pPr>
            <a:r>
              <a:rPr lang="en-US" sz="1250" dirty="0">
                <a:solidFill>
                  <a:srgbClr val="14202B"/>
                </a:solidFill>
                <a:latin typeface="Calibri" pitchFamily="34" charset="0"/>
                <a:ea typeface="Calibri" pitchFamily="34" charset="-122"/>
                <a:cs typeface="Calibri" pitchFamily="34" charset="-120"/>
              </a:rPr>
              <a:t> Säg varför, så att valet hörs och syns.</a:t>
            </a:r>
            <a:endParaRPr lang="en-US" sz="1250" dirty="0"/>
          </a:p>
        </p:txBody>
      </p:sp>
      <p:sp>
        <p:nvSpPr>
          <p:cNvPr id="27" name="Text 25"/>
          <p:cNvSpPr txBox="1"/>
          <p:nvPr/>
        </p:nvSpPr>
        <p:spPr>
          <a:xfrm>
            <a:off x="557784" y="4706112"/>
            <a:ext cx="5144872" cy="292608"/>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Kör fast högt.</a:t>
            </a:r>
            <a:pPr algn="l" indent="0" marL="0">
              <a:buNone/>
            </a:pPr>
            <a:r>
              <a:rPr lang="en-US" sz="1250" dirty="0">
                <a:solidFill>
                  <a:srgbClr val="14202B"/>
                </a:solidFill>
                <a:latin typeface="Calibri" pitchFamily="34" charset="0"/>
                <a:ea typeface="Calibri" pitchFamily="34" charset="-122"/>
                <a:cs typeface="Calibri" pitchFamily="34" charset="-120"/>
              </a:rPr>
              <a:t> Säg vad du gör då.</a:t>
            </a:r>
            <a:endParaRPr lang="en-US" sz="1250" dirty="0"/>
          </a:p>
        </p:txBody>
      </p:sp>
      <p:sp>
        <p:nvSpPr>
          <p:cNvPr id="28" name="Text 26"/>
          <p:cNvSpPr txBox="1"/>
          <p:nvPr/>
        </p:nvSpPr>
        <p:spPr>
          <a:xfrm>
            <a:off x="557784" y="4998720"/>
            <a:ext cx="5144872" cy="292608"/>
          </a:xfrm>
          <a:prstGeom prst="rect">
            <a:avLst/>
          </a:prstGeom>
          <a:noFill/>
          <a:ln/>
        </p:spPr>
        <p:txBody>
          <a:bodyPr wrap="square" lIns="0" tIns="0" rIns="0" bIns="0" rtlCol="0" anchor="t"/>
          <a:lstStyle/>
          <a:p>
            <a:pPr algn="l" indent="0" marL="0">
              <a:buNone/>
            </a:pPr>
            <a:r>
              <a:rPr lang="en-US" sz="1250" dirty="0">
                <a:solidFill>
                  <a:srgbClr val="14202B"/>
                </a:solidFill>
                <a:latin typeface="Calibri" pitchFamily="34" charset="0"/>
                <a:ea typeface="Calibri" pitchFamily="34" charset="-122"/>
                <a:cs typeface="Calibri" pitchFamily="34" charset="-120"/>
              </a:rPr>
              <a:t>Du gör dem först, sedan eleven. Det är dem du lyssnar efter.</a:t>
            </a:r>
            <a:endParaRPr lang="en-US" sz="1250" dirty="0"/>
          </a:p>
        </p:txBody>
      </p:sp>
      <p:sp>
        <p:nvSpPr>
          <p:cNvPr id="29" name="Text 27"/>
          <p:cNvSpPr txBox="1"/>
          <p:nvPr/>
        </p:nvSpPr>
        <p:spPr>
          <a:xfrm>
            <a:off x="420624" y="550164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ARBETSFORM</a:t>
            </a:r>
            <a:endParaRPr lang="en-US" sz="1200" dirty="0"/>
          </a:p>
        </p:txBody>
      </p:sp>
      <p:sp>
        <p:nvSpPr>
          <p:cNvPr id="30" name="Text 28"/>
          <p:cNvSpPr txBox="1"/>
          <p:nvPr/>
        </p:nvSpPr>
        <p:spPr>
          <a:xfrm>
            <a:off x="420624" y="5757672"/>
            <a:ext cx="5519776" cy="85344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Gemensamt (hela gruppen, med dig vid tavlan) → läraren visar (du tänker högt, och gruppen gör likadant) → i par (två och två, och två par ihop med en pärm emellan) → gemensamt igen (två elever berättar om ett val)</a:t>
            </a:r>
            <a:endParaRPr lang="en-US" sz="1200" dirty="0"/>
          </a:p>
        </p:txBody>
      </p:sp>
      <p:sp>
        <p:nvSpPr>
          <p:cNvPr id="31" name="Text 29"/>
          <p:cNvSpPr txBox="1"/>
          <p:nvPr/>
        </p:nvSpPr>
        <p:spPr>
          <a:xfrm>
            <a:off x="6388456" y="1508760"/>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PASSETS DELAR · VAD DU SÄGER</a:t>
            </a:r>
            <a:endParaRPr lang="en-US" sz="1200" dirty="0"/>
          </a:p>
        </p:txBody>
      </p:sp>
      <p:sp>
        <p:nvSpPr>
          <p:cNvPr id="32" name="Shape 30"/>
          <p:cNvSpPr/>
          <p:nvPr/>
        </p:nvSpPr>
        <p:spPr>
          <a:xfrm>
            <a:off x="6388456" y="1792224"/>
            <a:ext cx="5382616" cy="320040"/>
          </a:xfrm>
          <a:prstGeom prst="rect">
            <a:avLst/>
          </a:prstGeom>
          <a:solidFill>
            <a:srgbClr val="14202B"/>
          </a:solidFill>
          <a:ln w="12700">
            <a:solidFill>
              <a:srgbClr val="14202B"/>
            </a:solidFill>
            <a:prstDash val="solid"/>
          </a:ln>
        </p:spPr>
      </p:sp>
      <p:sp>
        <p:nvSpPr>
          <p:cNvPr id="33" name="Text 31"/>
          <p:cNvSpPr txBox="1"/>
          <p:nvPr/>
        </p:nvSpPr>
        <p:spPr>
          <a:xfrm>
            <a:off x="6525616" y="1856232"/>
            <a:ext cx="1417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DEL</a:t>
            </a:r>
            <a:endParaRPr lang="en-US" sz="1200" dirty="0"/>
          </a:p>
        </p:txBody>
      </p:sp>
      <p:sp>
        <p:nvSpPr>
          <p:cNvPr id="34" name="Shape 32"/>
          <p:cNvSpPr/>
          <p:nvPr/>
        </p:nvSpPr>
        <p:spPr>
          <a:xfrm>
            <a:off x="7988656" y="1792224"/>
            <a:ext cx="9144" cy="320040"/>
          </a:xfrm>
          <a:prstGeom prst="rect">
            <a:avLst/>
          </a:prstGeom>
          <a:solidFill>
            <a:srgbClr val="4A5361"/>
          </a:solidFill>
          <a:ln w="12700">
            <a:solidFill>
              <a:srgbClr val="4A5361"/>
            </a:solidFill>
            <a:prstDash val="solid"/>
          </a:ln>
        </p:spPr>
      </p:sp>
      <p:sp>
        <p:nvSpPr>
          <p:cNvPr id="35" name="Text 33"/>
          <p:cNvSpPr txBox="1"/>
          <p:nvPr/>
        </p:nvSpPr>
        <p:spPr>
          <a:xfrm>
            <a:off x="8134960" y="1856232"/>
            <a:ext cx="35080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DU SÄGER</a:t>
            </a:r>
            <a:endParaRPr lang="en-US" sz="1200" dirty="0"/>
          </a:p>
        </p:txBody>
      </p:sp>
      <p:sp>
        <p:nvSpPr>
          <p:cNvPr id="36" name="Shape 34"/>
          <p:cNvSpPr/>
          <p:nvPr/>
        </p:nvSpPr>
        <p:spPr>
          <a:xfrm>
            <a:off x="6388456" y="2112264"/>
            <a:ext cx="1600200" cy="684852"/>
          </a:xfrm>
          <a:prstGeom prst="rect">
            <a:avLst/>
          </a:prstGeom>
          <a:solidFill>
            <a:srgbClr val="F3F6FA"/>
          </a:solidFill>
          <a:ln w="12700">
            <a:solidFill>
              <a:srgbClr val="F3F6FA"/>
            </a:solidFill>
            <a:prstDash val="solid"/>
          </a:ln>
        </p:spPr>
      </p:sp>
      <p:sp>
        <p:nvSpPr>
          <p:cNvPr id="37" name="Shape 35"/>
          <p:cNvSpPr/>
          <p:nvPr/>
        </p:nvSpPr>
        <p:spPr>
          <a:xfrm>
            <a:off x="7988656" y="2112264"/>
            <a:ext cx="9144" cy="684852"/>
          </a:xfrm>
          <a:prstGeom prst="rect">
            <a:avLst/>
          </a:prstGeom>
          <a:solidFill>
            <a:srgbClr val="E1E6EB"/>
          </a:solidFill>
          <a:ln w="12700">
            <a:solidFill>
              <a:srgbClr val="E1E6EB"/>
            </a:solidFill>
            <a:prstDash val="solid"/>
          </a:ln>
        </p:spPr>
      </p:sp>
      <p:sp>
        <p:nvSpPr>
          <p:cNvPr id="38" name="Text 36"/>
          <p:cNvSpPr txBox="1"/>
          <p:nvPr/>
        </p:nvSpPr>
        <p:spPr>
          <a:xfrm>
            <a:off x="6525616" y="2203704"/>
            <a:ext cx="1371600" cy="365125"/>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 · Läs som läsaren</a:t>
            </a:r>
            <a:endParaRPr lang="en-US" sz="1150" dirty="0"/>
          </a:p>
        </p:txBody>
      </p:sp>
      <p:sp>
        <p:nvSpPr>
          <p:cNvPr id="39" name="Text 37"/>
          <p:cNvSpPr txBox="1"/>
          <p:nvPr/>
        </p:nvSpPr>
        <p:spPr>
          <a:xfrm>
            <a:off x="6525616" y="2587117"/>
            <a:ext cx="1371600" cy="182567"/>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Alla svar på bordet</a:t>
            </a:r>
            <a:endParaRPr lang="en-US" sz="1000" dirty="0"/>
          </a:p>
        </p:txBody>
      </p:sp>
      <p:sp>
        <p:nvSpPr>
          <p:cNvPr id="40" name="Text 38"/>
          <p:cNvSpPr txBox="1"/>
          <p:nvPr/>
        </p:nvSpPr>
        <p:spPr>
          <a:xfrm>
            <a:off x="8134960" y="2203704"/>
            <a:ext cx="3508096" cy="547692"/>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hände? Vad undrar du?”</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”Vilken mening hjälper läsaren mest?”</a:t>
            </a:r>
            <a:endParaRPr lang="en-US" sz="1275" dirty="0"/>
          </a:p>
        </p:txBody>
      </p:sp>
      <p:sp>
        <p:nvSpPr>
          <p:cNvPr id="41" name="Shape 39"/>
          <p:cNvSpPr/>
          <p:nvPr/>
        </p:nvSpPr>
        <p:spPr>
          <a:xfrm>
            <a:off x="6388456" y="2797116"/>
            <a:ext cx="1600200" cy="583404"/>
          </a:xfrm>
          <a:prstGeom prst="rect">
            <a:avLst/>
          </a:prstGeom>
          <a:solidFill>
            <a:srgbClr val="F3F6FA"/>
          </a:solidFill>
          <a:ln w="12700">
            <a:solidFill>
              <a:srgbClr val="F3F6FA"/>
            </a:solidFill>
            <a:prstDash val="solid"/>
          </a:ln>
        </p:spPr>
      </p:sp>
      <p:sp>
        <p:nvSpPr>
          <p:cNvPr id="42" name="Shape 40"/>
          <p:cNvSpPr/>
          <p:nvPr/>
        </p:nvSpPr>
        <p:spPr>
          <a:xfrm>
            <a:off x="6388456" y="2797116"/>
            <a:ext cx="5382616" cy="9144"/>
          </a:xfrm>
          <a:prstGeom prst="rect">
            <a:avLst/>
          </a:prstGeom>
          <a:solidFill>
            <a:srgbClr val="E1E6EB"/>
          </a:solidFill>
          <a:ln w="12700">
            <a:solidFill>
              <a:srgbClr val="E1E6EB"/>
            </a:solidFill>
            <a:prstDash val="solid"/>
          </a:ln>
        </p:spPr>
      </p:sp>
      <p:sp>
        <p:nvSpPr>
          <p:cNvPr id="43" name="Shape 41"/>
          <p:cNvSpPr/>
          <p:nvPr/>
        </p:nvSpPr>
        <p:spPr>
          <a:xfrm>
            <a:off x="7988656" y="2797116"/>
            <a:ext cx="9144" cy="583404"/>
          </a:xfrm>
          <a:prstGeom prst="rect">
            <a:avLst/>
          </a:prstGeom>
          <a:solidFill>
            <a:srgbClr val="E1E6EB"/>
          </a:solidFill>
          <a:ln w="12700">
            <a:solidFill>
              <a:srgbClr val="E1E6EB"/>
            </a:solidFill>
            <a:prstDash val="solid"/>
          </a:ln>
        </p:spPr>
      </p:sp>
      <p:sp>
        <p:nvSpPr>
          <p:cNvPr id="44" name="Text 42"/>
          <p:cNvSpPr txBox="1"/>
          <p:nvPr/>
        </p:nvSpPr>
        <p:spPr>
          <a:xfrm>
            <a:off x="6525616" y="2888556"/>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2 · Visa och pröva</a:t>
            </a:r>
            <a:endParaRPr lang="en-US" sz="1150" dirty="0"/>
          </a:p>
        </p:txBody>
      </p:sp>
      <p:sp>
        <p:nvSpPr>
          <p:cNvPr id="45" name="Text 43"/>
          <p:cNvSpPr txBox="1"/>
          <p:nvPr/>
        </p:nvSpPr>
        <p:spPr>
          <a:xfrm>
            <a:off x="6525616" y="3153732"/>
            <a:ext cx="1371600" cy="199356"/>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Du tänker högt</a:t>
            </a:r>
            <a:endParaRPr lang="en-US" sz="1000" dirty="0"/>
          </a:p>
        </p:txBody>
      </p:sp>
      <p:sp>
        <p:nvSpPr>
          <p:cNvPr id="46" name="Text 44"/>
          <p:cNvSpPr txBox="1"/>
          <p:nvPr/>
        </p:nvSpPr>
        <p:spPr>
          <a:xfrm>
            <a:off x="8134960" y="2888556"/>
            <a:ext cx="3508096" cy="446244"/>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hörde ni mig säga?”</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”Nu prövar vi samma sak tillsammans.”</a:t>
            </a:r>
            <a:endParaRPr lang="en-US" sz="1275" dirty="0"/>
          </a:p>
        </p:txBody>
      </p:sp>
      <p:sp>
        <p:nvSpPr>
          <p:cNvPr id="47" name="Shape 45"/>
          <p:cNvSpPr/>
          <p:nvPr/>
        </p:nvSpPr>
        <p:spPr>
          <a:xfrm>
            <a:off x="6388456" y="3380520"/>
            <a:ext cx="1600200" cy="548644"/>
          </a:xfrm>
          <a:prstGeom prst="rect">
            <a:avLst/>
          </a:prstGeom>
          <a:solidFill>
            <a:srgbClr val="F3F6FA"/>
          </a:solidFill>
          <a:ln w="12700">
            <a:solidFill>
              <a:srgbClr val="F3F6FA"/>
            </a:solidFill>
            <a:prstDash val="solid"/>
          </a:ln>
        </p:spPr>
      </p:sp>
      <p:sp>
        <p:nvSpPr>
          <p:cNvPr id="48" name="Shape 46"/>
          <p:cNvSpPr/>
          <p:nvPr/>
        </p:nvSpPr>
        <p:spPr>
          <a:xfrm>
            <a:off x="6388456" y="3380520"/>
            <a:ext cx="5382616" cy="9144"/>
          </a:xfrm>
          <a:prstGeom prst="rect">
            <a:avLst/>
          </a:prstGeom>
          <a:solidFill>
            <a:srgbClr val="E1E6EB"/>
          </a:solidFill>
          <a:ln w="12700">
            <a:solidFill>
              <a:srgbClr val="E1E6EB"/>
            </a:solidFill>
            <a:prstDash val="solid"/>
          </a:ln>
        </p:spPr>
      </p:sp>
      <p:sp>
        <p:nvSpPr>
          <p:cNvPr id="49" name="Shape 47"/>
          <p:cNvSpPr/>
          <p:nvPr/>
        </p:nvSpPr>
        <p:spPr>
          <a:xfrm>
            <a:off x="7988656" y="3380520"/>
            <a:ext cx="9144" cy="548644"/>
          </a:xfrm>
          <a:prstGeom prst="rect">
            <a:avLst/>
          </a:prstGeom>
          <a:solidFill>
            <a:srgbClr val="E1E6EB"/>
          </a:solidFill>
          <a:ln w="12700">
            <a:solidFill>
              <a:srgbClr val="E1E6EB"/>
            </a:solidFill>
            <a:prstDash val="solid"/>
          </a:ln>
        </p:spPr>
      </p:sp>
      <p:sp>
        <p:nvSpPr>
          <p:cNvPr id="50" name="Text 48"/>
          <p:cNvSpPr txBox="1"/>
          <p:nvPr/>
        </p:nvSpPr>
        <p:spPr>
          <a:xfrm>
            <a:off x="6525616" y="3471960"/>
            <a:ext cx="1371600" cy="365125"/>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3 · Tänk och planera</a:t>
            </a:r>
            <a:endParaRPr lang="en-US" sz="1150" dirty="0"/>
          </a:p>
        </p:txBody>
      </p:sp>
      <p:sp>
        <p:nvSpPr>
          <p:cNvPr id="51" name="Text 49"/>
          <p:cNvSpPr txBox="1"/>
          <p:nvPr/>
        </p:nvSpPr>
        <p:spPr>
          <a:xfrm>
            <a:off x="8134960" y="3471960"/>
            <a:ext cx="3508096" cy="411484"/>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”Kan läsaren göra det här utan att fråga dig?”</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gör läsaren först?”</a:t>
            </a:r>
            <a:endParaRPr lang="en-US" sz="1275" dirty="0"/>
          </a:p>
        </p:txBody>
      </p:sp>
      <p:sp>
        <p:nvSpPr>
          <p:cNvPr id="52" name="Shape 50"/>
          <p:cNvSpPr/>
          <p:nvPr/>
        </p:nvSpPr>
        <p:spPr>
          <a:xfrm>
            <a:off x="6388456" y="3929164"/>
            <a:ext cx="1600200" cy="583404"/>
          </a:xfrm>
          <a:prstGeom prst="rect">
            <a:avLst/>
          </a:prstGeom>
          <a:solidFill>
            <a:srgbClr val="F3F6FA"/>
          </a:solidFill>
          <a:ln w="12700">
            <a:solidFill>
              <a:srgbClr val="F3F6FA"/>
            </a:solidFill>
            <a:prstDash val="solid"/>
          </a:ln>
        </p:spPr>
      </p:sp>
      <p:sp>
        <p:nvSpPr>
          <p:cNvPr id="53" name="Shape 51"/>
          <p:cNvSpPr/>
          <p:nvPr/>
        </p:nvSpPr>
        <p:spPr>
          <a:xfrm>
            <a:off x="6388456" y="3929164"/>
            <a:ext cx="5382616" cy="9144"/>
          </a:xfrm>
          <a:prstGeom prst="rect">
            <a:avLst/>
          </a:prstGeom>
          <a:solidFill>
            <a:srgbClr val="E1E6EB"/>
          </a:solidFill>
          <a:ln w="12700">
            <a:solidFill>
              <a:srgbClr val="E1E6EB"/>
            </a:solidFill>
            <a:prstDash val="solid"/>
          </a:ln>
        </p:spPr>
      </p:sp>
      <p:sp>
        <p:nvSpPr>
          <p:cNvPr id="54" name="Shape 52"/>
          <p:cNvSpPr/>
          <p:nvPr/>
        </p:nvSpPr>
        <p:spPr>
          <a:xfrm>
            <a:off x="7988656" y="3929164"/>
            <a:ext cx="9144" cy="583404"/>
          </a:xfrm>
          <a:prstGeom prst="rect">
            <a:avLst/>
          </a:prstGeom>
          <a:solidFill>
            <a:srgbClr val="E1E6EB"/>
          </a:solidFill>
          <a:ln w="12700">
            <a:solidFill>
              <a:srgbClr val="E1E6EB"/>
            </a:solidFill>
            <a:prstDash val="solid"/>
          </a:ln>
        </p:spPr>
      </p:sp>
      <p:sp>
        <p:nvSpPr>
          <p:cNvPr id="55" name="Text 53"/>
          <p:cNvSpPr txBox="1"/>
          <p:nvPr/>
        </p:nvSpPr>
        <p:spPr>
          <a:xfrm>
            <a:off x="6525616" y="4020604"/>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4 · Säg</a:t>
            </a:r>
            <a:endParaRPr lang="en-US" sz="1150" dirty="0"/>
          </a:p>
        </p:txBody>
      </p:sp>
      <p:sp>
        <p:nvSpPr>
          <p:cNvPr id="56" name="Text 54"/>
          <p:cNvSpPr txBox="1"/>
          <p:nvPr/>
        </p:nvSpPr>
        <p:spPr>
          <a:xfrm>
            <a:off x="6525616" y="4285780"/>
            <a:ext cx="1371600" cy="199356"/>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Pärmen emellan</a:t>
            </a:r>
            <a:endParaRPr lang="en-US" sz="1000" dirty="0"/>
          </a:p>
        </p:txBody>
      </p:sp>
      <p:sp>
        <p:nvSpPr>
          <p:cNvPr id="57" name="Text 55"/>
          <p:cNvSpPr txBox="1"/>
          <p:nvPr/>
        </p:nvSpPr>
        <p:spPr>
          <a:xfrm>
            <a:off x="8134960" y="4020604"/>
            <a:ext cx="3508096" cy="446244"/>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”Gör bara det du hör.”</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”Svaret blir en ny lapp.”</a:t>
            </a:r>
            <a:endParaRPr lang="en-US" sz="1275" dirty="0"/>
          </a:p>
        </p:txBody>
      </p:sp>
      <p:sp>
        <p:nvSpPr>
          <p:cNvPr id="58" name="Shape 56"/>
          <p:cNvSpPr/>
          <p:nvPr/>
        </p:nvSpPr>
        <p:spPr>
          <a:xfrm>
            <a:off x="6388456" y="4512568"/>
            <a:ext cx="1600200" cy="583404"/>
          </a:xfrm>
          <a:prstGeom prst="rect">
            <a:avLst/>
          </a:prstGeom>
          <a:solidFill>
            <a:srgbClr val="F3F6FA"/>
          </a:solidFill>
          <a:ln w="12700">
            <a:solidFill>
              <a:srgbClr val="F3F6FA"/>
            </a:solidFill>
            <a:prstDash val="solid"/>
          </a:ln>
        </p:spPr>
      </p:sp>
      <p:sp>
        <p:nvSpPr>
          <p:cNvPr id="59" name="Shape 57"/>
          <p:cNvSpPr/>
          <p:nvPr/>
        </p:nvSpPr>
        <p:spPr>
          <a:xfrm>
            <a:off x="6388456" y="4512568"/>
            <a:ext cx="5382616" cy="9144"/>
          </a:xfrm>
          <a:prstGeom prst="rect">
            <a:avLst/>
          </a:prstGeom>
          <a:solidFill>
            <a:srgbClr val="E1E6EB"/>
          </a:solidFill>
          <a:ln w="12700">
            <a:solidFill>
              <a:srgbClr val="E1E6EB"/>
            </a:solidFill>
            <a:prstDash val="solid"/>
          </a:ln>
        </p:spPr>
      </p:sp>
      <p:sp>
        <p:nvSpPr>
          <p:cNvPr id="60" name="Shape 58"/>
          <p:cNvSpPr/>
          <p:nvPr/>
        </p:nvSpPr>
        <p:spPr>
          <a:xfrm>
            <a:off x="7988656" y="4512568"/>
            <a:ext cx="9144" cy="583404"/>
          </a:xfrm>
          <a:prstGeom prst="rect">
            <a:avLst/>
          </a:prstGeom>
          <a:solidFill>
            <a:srgbClr val="E1E6EB"/>
          </a:solidFill>
          <a:ln w="12700">
            <a:solidFill>
              <a:srgbClr val="E1E6EB"/>
            </a:solidFill>
            <a:prstDash val="solid"/>
          </a:ln>
        </p:spPr>
      </p:sp>
      <p:sp>
        <p:nvSpPr>
          <p:cNvPr id="61" name="Text 59"/>
          <p:cNvSpPr txBox="1"/>
          <p:nvPr/>
        </p:nvSpPr>
        <p:spPr>
          <a:xfrm>
            <a:off x="6525616" y="4604008"/>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5 · Skriv</a:t>
            </a:r>
            <a:endParaRPr lang="en-US" sz="1150" dirty="0"/>
          </a:p>
        </p:txBody>
      </p:sp>
      <p:sp>
        <p:nvSpPr>
          <p:cNvPr id="62" name="Text 60"/>
          <p:cNvSpPr txBox="1"/>
          <p:nvPr/>
        </p:nvSpPr>
        <p:spPr>
          <a:xfrm>
            <a:off x="6525616" y="4869184"/>
            <a:ext cx="1371600" cy="199356"/>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En enda fråga</a:t>
            </a:r>
            <a:endParaRPr lang="en-US" sz="1000" dirty="0"/>
          </a:p>
        </p:txBody>
      </p:sp>
      <p:sp>
        <p:nvSpPr>
          <p:cNvPr id="63" name="Text 61"/>
          <p:cNvSpPr txBox="1"/>
          <p:nvPr/>
        </p:nvSpPr>
        <p:spPr>
          <a:xfrm>
            <a:off x="8134960" y="4604008"/>
            <a:ext cx="3508096" cy="446244"/>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”Skriv det du sa.”</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”Hur gör jag?”</a:t>
            </a:r>
            <a:endParaRPr lang="en-US" sz="1275" dirty="0"/>
          </a:p>
        </p:txBody>
      </p:sp>
      <p:sp>
        <p:nvSpPr>
          <p:cNvPr id="64" name="Shape 62"/>
          <p:cNvSpPr/>
          <p:nvPr/>
        </p:nvSpPr>
        <p:spPr>
          <a:xfrm>
            <a:off x="6388456" y="5095972"/>
            <a:ext cx="1600200" cy="583404"/>
          </a:xfrm>
          <a:prstGeom prst="rect">
            <a:avLst/>
          </a:prstGeom>
          <a:solidFill>
            <a:srgbClr val="F3F6FA"/>
          </a:solidFill>
          <a:ln w="12700">
            <a:solidFill>
              <a:srgbClr val="F3F6FA"/>
            </a:solidFill>
            <a:prstDash val="solid"/>
          </a:ln>
        </p:spPr>
      </p:sp>
      <p:sp>
        <p:nvSpPr>
          <p:cNvPr id="65" name="Shape 63"/>
          <p:cNvSpPr/>
          <p:nvPr/>
        </p:nvSpPr>
        <p:spPr>
          <a:xfrm>
            <a:off x="6388456" y="5095972"/>
            <a:ext cx="5382616" cy="9144"/>
          </a:xfrm>
          <a:prstGeom prst="rect">
            <a:avLst/>
          </a:prstGeom>
          <a:solidFill>
            <a:srgbClr val="E1E6EB"/>
          </a:solidFill>
          <a:ln w="12700">
            <a:solidFill>
              <a:srgbClr val="E1E6EB"/>
            </a:solidFill>
            <a:prstDash val="solid"/>
          </a:ln>
        </p:spPr>
      </p:sp>
      <p:sp>
        <p:nvSpPr>
          <p:cNvPr id="66" name="Shape 64"/>
          <p:cNvSpPr/>
          <p:nvPr/>
        </p:nvSpPr>
        <p:spPr>
          <a:xfrm>
            <a:off x="7988656" y="5095972"/>
            <a:ext cx="9144" cy="583404"/>
          </a:xfrm>
          <a:prstGeom prst="rect">
            <a:avLst/>
          </a:prstGeom>
          <a:solidFill>
            <a:srgbClr val="E1E6EB"/>
          </a:solidFill>
          <a:ln w="12700">
            <a:solidFill>
              <a:srgbClr val="E1E6EB"/>
            </a:solidFill>
            <a:prstDash val="solid"/>
          </a:ln>
        </p:spPr>
      </p:sp>
      <p:sp>
        <p:nvSpPr>
          <p:cNvPr id="67" name="Text 65"/>
          <p:cNvSpPr txBox="1"/>
          <p:nvPr/>
        </p:nvSpPr>
        <p:spPr>
          <a:xfrm>
            <a:off x="6525616" y="5187412"/>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6 · Läs upp</a:t>
            </a:r>
            <a:endParaRPr lang="en-US" sz="1150" dirty="0"/>
          </a:p>
        </p:txBody>
      </p:sp>
      <p:sp>
        <p:nvSpPr>
          <p:cNvPr id="68" name="Text 66"/>
          <p:cNvSpPr txBox="1"/>
          <p:nvPr/>
        </p:nvSpPr>
        <p:spPr>
          <a:xfrm>
            <a:off x="6525616" y="5452588"/>
            <a:ext cx="1371600" cy="199356"/>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Ett val</a:t>
            </a:r>
            <a:endParaRPr lang="en-US" sz="1000" dirty="0"/>
          </a:p>
        </p:txBody>
      </p:sp>
      <p:sp>
        <p:nvSpPr>
          <p:cNvPr id="69" name="Text 67"/>
          <p:cNvSpPr txBox="1"/>
          <p:nvPr/>
        </p:nvSpPr>
        <p:spPr>
          <a:xfrm>
            <a:off x="8134960" y="5187412"/>
            <a:ext cx="3508096" cy="446244"/>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”Vilken lapp lade du åt sidan? Varför?”</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tar du med dig?”</a:t>
            </a:r>
            <a:endParaRPr lang="en-US" sz="1275" dirty="0"/>
          </a:p>
        </p:txBody>
      </p:sp>
      <p:sp>
        <p:nvSpPr>
          <p:cNvPr id="70" name="Shape 68"/>
          <p:cNvSpPr/>
          <p:nvPr/>
        </p:nvSpPr>
        <p:spPr>
          <a:xfrm>
            <a:off x="6388456" y="1792224"/>
            <a:ext cx="5382616" cy="3887153"/>
          </a:xfrm>
          <a:prstGeom prst="rect">
            <a:avLst/>
          </a:prstGeom>
          <a:ln w="12700">
            <a:solidFill>
              <a:srgbClr val="14202B"/>
            </a:solidFill>
            <a:prstDash val="solid"/>
          </a:ln>
        </p:spPr>
      </p:sp>
      <p:sp>
        <p:nvSpPr>
          <p:cNvPr id="71" name="Shape 69"/>
          <p:cNvSpPr/>
          <p:nvPr/>
        </p:nvSpPr>
        <p:spPr>
          <a:xfrm>
            <a:off x="6388456" y="5834825"/>
            <a:ext cx="5382616" cy="822008"/>
          </a:xfrm>
          <a:prstGeom prst="rect">
            <a:avLst/>
          </a:prstGeom>
          <a:solidFill>
            <a:srgbClr val="FBF3E4"/>
          </a:solidFill>
          <a:ln w="12700">
            <a:solidFill>
              <a:srgbClr val="FBF3E4"/>
            </a:solidFill>
            <a:prstDash val="solid"/>
          </a:ln>
        </p:spPr>
      </p:sp>
      <p:sp>
        <p:nvSpPr>
          <p:cNvPr id="72" name="Shape 70"/>
          <p:cNvSpPr/>
          <p:nvPr/>
        </p:nvSpPr>
        <p:spPr>
          <a:xfrm>
            <a:off x="6388456" y="5834825"/>
            <a:ext cx="36576" cy="822008"/>
          </a:xfrm>
          <a:prstGeom prst="rect">
            <a:avLst/>
          </a:prstGeom>
          <a:solidFill>
            <a:srgbClr val="8A5A1E"/>
          </a:solidFill>
          <a:ln w="12700">
            <a:solidFill>
              <a:srgbClr val="8A5A1E"/>
            </a:solidFill>
            <a:prstDash val="solid"/>
          </a:ln>
        </p:spPr>
      </p:sp>
      <p:sp>
        <p:nvSpPr>
          <p:cNvPr id="73" name="Text 71"/>
          <p:cNvSpPr txBox="1"/>
          <p:nvPr/>
        </p:nvSpPr>
        <p:spPr>
          <a:xfrm>
            <a:off x="6580480" y="5944553"/>
            <a:ext cx="5016856" cy="602552"/>
          </a:xfrm>
          <a:prstGeom prst="rect">
            <a:avLst/>
          </a:prstGeom>
          <a:noFill/>
          <a:ln/>
        </p:spPr>
        <p:txBody>
          <a:bodyPr wrap="square" lIns="0" tIns="0" rIns="0" bIns="0" rtlCol="0" anchor="ctr"/>
          <a:lstStyle/>
          <a:p>
            <a:pPr algn="l" indent="0" marL="0">
              <a:buNone/>
            </a:pPr>
            <a:r>
              <a:rPr lang="en-US" sz="1150" dirty="0">
                <a:solidFill>
                  <a:srgbClr val="14202B"/>
                </a:solidFill>
                <a:latin typeface="Calibri" pitchFamily="34" charset="0"/>
                <a:ea typeface="Calibri" pitchFamily="34" charset="-122"/>
                <a:cs typeface="Calibri" pitchFamily="34" charset="-120"/>
              </a:rPr>
              <a:t>Kortet: Vad går det ut på? Vad behöver jag? Hur gör jag? Hur vet jag att det blev rätt? Från pass 8: Vad gäller om något händer? Svarsraderna: Nu kan jag, Här stannade jag, Nu undrar jag.</a:t>
            </a:r>
            <a:endParaRPr lang="en-US" sz="1150" dirty="0"/>
          </a:p>
        </p:txBody>
      </p:sp>
      <p:sp>
        <p:nvSpPr>
          <p:cNvPr id="74" name="Text 72"/>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niclasfohlin.se/stodundervisning/texttyp-instruerande-text/lathund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Vi kör ett pass: pass 7 i vecka 4</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ETT PASS · 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5385816" y="621792"/>
            <a:ext cx="18288" cy="6035040"/>
          </a:xfrm>
          <a:prstGeom prst="rect">
            <a:avLst/>
          </a:prstGeom>
          <a:solidFill>
            <a:srgbClr val="14202B"/>
          </a:solidFill>
          <a:ln w="12700">
            <a:solidFill>
              <a:srgbClr val="14202B"/>
            </a:solidFill>
            <a:prstDash val="solid"/>
          </a:ln>
        </p:spPr>
      </p:sp>
      <p:sp>
        <p:nvSpPr>
          <p:cNvPr id="8" name="Text 6"/>
          <p:cNvSpPr txBox="1"/>
          <p:nvPr/>
        </p:nvSpPr>
        <p:spPr>
          <a:xfrm>
            <a:off x="420624" y="804672"/>
            <a:ext cx="49377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GRUPPEN · FYRA ELEVER I ÅK 5 BÖRJAR ETT SPEL</a:t>
            </a:r>
            <a:endParaRPr lang="en-US" sz="1200" dirty="0"/>
          </a:p>
        </p:txBody>
      </p:sp>
      <p:sp>
        <p:nvSpPr>
          <p:cNvPr id="9" name="Shape 7"/>
          <p:cNvSpPr/>
          <p:nvPr/>
        </p:nvSpPr>
        <p:spPr>
          <a:xfrm>
            <a:off x="420624" y="1097280"/>
            <a:ext cx="4818888" cy="2930652"/>
          </a:xfrm>
          <a:prstGeom prst="rect">
            <a:avLst/>
          </a:prstGeom>
          <a:solidFill>
            <a:srgbClr val="F8FAFC"/>
          </a:solidFill>
          <a:ln w="9525">
            <a:solidFill>
              <a:srgbClr val="E1E6EB"/>
            </a:solidFill>
            <a:prstDash val="solid"/>
          </a:ln>
        </p:spPr>
      </p:sp>
      <p:sp>
        <p:nvSpPr>
          <p:cNvPr id="10" name="Text 8"/>
          <p:cNvSpPr txBox="1"/>
          <p:nvPr/>
        </p:nvSpPr>
        <p:spPr>
          <a:xfrm>
            <a:off x="557784" y="1188720"/>
            <a:ext cx="4544568" cy="2784348"/>
          </a:xfrm>
          <a:prstGeom prst="rect">
            <a:avLst/>
          </a:prstGeom>
          <a:noFill/>
          <a:ln/>
        </p:spPr>
        <p:txBody>
          <a:bodyPr wrap="square" lIns="0" tIns="0" rIns="0" bIns="0" rtlCol="0" anchor="t"/>
          <a:lstStyle/>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Gruppen öppnar lådan från 4B. Flest stannade vid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”Tejpa fast ringarna på sugröret.”</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Theo gör det, och ringflygaren vinglar. Gruppen väljer Selmas nya steg: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”Tejpa fast ringarna i var sin ände av sugröret, på samma sida.”</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Läraren läser Grisen, lägger en lapp åt sidan och säger: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”Morfar vet hur en tärning ser ut.”</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Paren väljer spel, och var och en skriver sin läsare på första lappen.</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Hassan säger stegen över pärmen, och Theo gör det han hör. Theo vänder upp sina kort, och Selma säger var han stannade. Hassan säger steget igen: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”Lägg korten i en hög, med baksidan upp.”</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Det blir en ny lapp.</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Läraren läser Selmas första steg över axeln och frågar: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”Hur gör jag?”</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Amira kör fast och säger: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”Jag tittar på kortet.”</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Sedan skriver hon.</a:t>
            </a:r>
            <a:endParaRPr lang="en-US" sz="1150" dirty="0"/>
          </a:p>
        </p:txBody>
      </p:sp>
      <p:sp>
        <p:nvSpPr>
          <p:cNvPr id="11" name="Shape 9"/>
          <p:cNvSpPr/>
          <p:nvPr/>
        </p:nvSpPr>
        <p:spPr>
          <a:xfrm>
            <a:off x="420624" y="4165092"/>
            <a:ext cx="4818888" cy="1463040"/>
          </a:xfrm>
          <a:prstGeom prst="rect">
            <a:avLst/>
          </a:prstGeom>
          <a:solidFill>
            <a:srgbClr val="FBF3E4"/>
          </a:solidFill>
          <a:ln w="12700">
            <a:solidFill>
              <a:srgbClr val="FBF3E4"/>
            </a:solidFill>
            <a:prstDash val="solid"/>
          </a:ln>
        </p:spPr>
      </p:sp>
      <p:sp>
        <p:nvSpPr>
          <p:cNvPr id="12" name="Shape 10"/>
          <p:cNvSpPr/>
          <p:nvPr/>
        </p:nvSpPr>
        <p:spPr>
          <a:xfrm>
            <a:off x="420624" y="4165092"/>
            <a:ext cx="36576" cy="1463040"/>
          </a:xfrm>
          <a:prstGeom prst="rect">
            <a:avLst/>
          </a:prstGeom>
          <a:solidFill>
            <a:srgbClr val="8A5A1E"/>
          </a:solidFill>
          <a:ln w="12700">
            <a:solidFill>
              <a:srgbClr val="8A5A1E"/>
            </a:solidFill>
            <a:prstDash val="solid"/>
          </a:ln>
        </p:spPr>
      </p:sp>
      <p:sp>
        <p:nvSpPr>
          <p:cNvPr id="13" name="Text 11"/>
          <p:cNvSpPr txBox="1"/>
          <p:nvPr/>
        </p:nvSpPr>
        <p:spPr>
          <a:xfrm>
            <a:off x="612648" y="4274820"/>
            <a:ext cx="4453128" cy="124358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JAG FÖRBEREDDE  </a:t>
            </a:r>
            <a:pPr algn="l" indent="0" marL="0">
              <a:buNone/>
            </a:pPr>
            <a:r>
              <a:rPr lang="en-US" sz="1200" dirty="0">
                <a:solidFill>
                  <a:srgbClr val="14202B"/>
                </a:solidFill>
                <a:latin typeface="Calibri" pitchFamily="34" charset="0"/>
                <a:ea typeface="Calibri" pitchFamily="34" charset="-122"/>
                <a:cs typeface="Calibri" pitchFamily="34" charset="-120"/>
              </a:rPr>
              <a:t>Jag skrev tavlans tre rader. Jag hade lådan från 4B, Grisen, blädderblocket med kraven, tre lappar om Grisen, två kortlekar och tärningar. På bordet låg lappar, bladet Planen, kortet, pärmarna och mapparna med läsarens ord från Flygdagen. Jag lyssnade särskilt på Hassan och Amira.</a:t>
            </a:r>
            <a:endParaRPr lang="en-US" sz="1200" dirty="0"/>
          </a:p>
        </p:txBody>
      </p:sp>
      <p:sp>
        <p:nvSpPr>
          <p:cNvPr id="14" name="Shape 12"/>
          <p:cNvSpPr/>
          <p:nvPr/>
        </p:nvSpPr>
        <p:spPr>
          <a:xfrm>
            <a:off x="420624" y="5765292"/>
            <a:ext cx="4818888" cy="891540"/>
          </a:xfrm>
          <a:prstGeom prst="rect">
            <a:avLst/>
          </a:prstGeom>
          <a:solidFill>
            <a:srgbClr val="FBF3E4"/>
          </a:solidFill>
          <a:ln w="12700">
            <a:solidFill>
              <a:srgbClr val="FBF3E4"/>
            </a:solidFill>
            <a:prstDash val="solid"/>
          </a:ln>
        </p:spPr>
      </p:sp>
      <p:sp>
        <p:nvSpPr>
          <p:cNvPr id="15" name="Shape 13"/>
          <p:cNvSpPr/>
          <p:nvPr/>
        </p:nvSpPr>
        <p:spPr>
          <a:xfrm>
            <a:off x="420624" y="5765292"/>
            <a:ext cx="36576" cy="891540"/>
          </a:xfrm>
          <a:prstGeom prst="rect">
            <a:avLst/>
          </a:prstGeom>
          <a:solidFill>
            <a:srgbClr val="8A5A1E"/>
          </a:solidFill>
          <a:ln w="12700">
            <a:solidFill>
              <a:srgbClr val="8A5A1E"/>
            </a:solidFill>
            <a:prstDash val="solid"/>
          </a:ln>
        </p:spPr>
      </p:sp>
      <p:sp>
        <p:nvSpPr>
          <p:cNvPr id="16" name="Text 14"/>
          <p:cNvSpPr txBox="1"/>
          <p:nvPr/>
        </p:nvSpPr>
        <p:spPr>
          <a:xfrm>
            <a:off x="612648" y="5875020"/>
            <a:ext cx="4453128" cy="67208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KLAR TIDIGT  </a:t>
            </a:r>
            <a:pPr algn="l" indent="0" marL="0">
              <a:buNone/>
            </a:pPr>
            <a:r>
              <a:rPr lang="en-US" sz="1200" dirty="0">
                <a:solidFill>
                  <a:srgbClr val="14202B"/>
                </a:solidFill>
                <a:latin typeface="Calibri" pitchFamily="34" charset="0"/>
                <a:ea typeface="Calibri" pitchFamily="34" charset="-122"/>
                <a:cs typeface="Calibri" pitchFamily="34" charset="-120"/>
              </a:rPr>
              <a:t>Eleven läser sin början högt för en kamrat som också är klar. Kamraten gör det som står, och eleven skriver in det som fattades.</a:t>
            </a:r>
            <a:endParaRPr lang="en-US" sz="1200" dirty="0"/>
          </a:p>
        </p:txBody>
      </p:sp>
      <p:sp>
        <p:nvSpPr>
          <p:cNvPr id="17" name="Text 15"/>
          <p:cNvSpPr txBox="1"/>
          <p:nvPr/>
        </p:nvSpPr>
        <p:spPr>
          <a:xfrm>
            <a:off x="5687568" y="804672"/>
            <a:ext cx="63093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60 MINUTER, MINUT FÖR MINUT</a:t>
            </a:r>
            <a:endParaRPr lang="en-US" sz="1200" dirty="0"/>
          </a:p>
        </p:txBody>
      </p:sp>
      <p:sp>
        <p:nvSpPr>
          <p:cNvPr id="18" name="Shape 16"/>
          <p:cNvSpPr/>
          <p:nvPr/>
        </p:nvSpPr>
        <p:spPr>
          <a:xfrm>
            <a:off x="5687568" y="1097280"/>
            <a:ext cx="6089904" cy="320040"/>
          </a:xfrm>
          <a:prstGeom prst="rect">
            <a:avLst/>
          </a:prstGeom>
          <a:solidFill>
            <a:srgbClr val="14202B"/>
          </a:solidFill>
          <a:ln w="12700">
            <a:solidFill>
              <a:srgbClr val="14202B"/>
            </a:solidFill>
            <a:prstDash val="solid"/>
          </a:ln>
        </p:spPr>
      </p:sp>
      <p:sp>
        <p:nvSpPr>
          <p:cNvPr id="19" name="Text 17"/>
          <p:cNvSpPr txBox="1"/>
          <p:nvPr/>
        </p:nvSpPr>
        <p:spPr>
          <a:xfrm>
            <a:off x="5824728" y="1161288"/>
            <a:ext cx="114300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TID</a:t>
            </a:r>
            <a:endParaRPr lang="en-US" sz="1200" dirty="0"/>
          </a:p>
        </p:txBody>
      </p:sp>
      <p:sp>
        <p:nvSpPr>
          <p:cNvPr id="20" name="Shape 18"/>
          <p:cNvSpPr/>
          <p:nvPr/>
        </p:nvSpPr>
        <p:spPr>
          <a:xfrm>
            <a:off x="7013448" y="1097280"/>
            <a:ext cx="9144" cy="320040"/>
          </a:xfrm>
          <a:prstGeom prst="rect">
            <a:avLst/>
          </a:prstGeom>
          <a:solidFill>
            <a:srgbClr val="4A5361"/>
          </a:solidFill>
          <a:ln w="12700">
            <a:solidFill>
              <a:srgbClr val="4A5361"/>
            </a:solidFill>
            <a:prstDash val="solid"/>
          </a:ln>
        </p:spPr>
      </p:sp>
      <p:sp>
        <p:nvSpPr>
          <p:cNvPr id="21" name="Text 19"/>
          <p:cNvSpPr txBox="1"/>
          <p:nvPr/>
        </p:nvSpPr>
        <p:spPr>
          <a:xfrm>
            <a:off x="7159752" y="1161288"/>
            <a:ext cx="448970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VAD HÄNDER</a:t>
            </a:r>
            <a:endParaRPr lang="en-US" sz="1200" dirty="0"/>
          </a:p>
        </p:txBody>
      </p:sp>
      <p:sp>
        <p:nvSpPr>
          <p:cNvPr id="22" name="Shape 20"/>
          <p:cNvSpPr/>
          <p:nvPr/>
        </p:nvSpPr>
        <p:spPr>
          <a:xfrm>
            <a:off x="5687568" y="1417320"/>
            <a:ext cx="1325880" cy="543227"/>
          </a:xfrm>
          <a:prstGeom prst="rect">
            <a:avLst/>
          </a:prstGeom>
          <a:solidFill>
            <a:srgbClr val="F3F6FA"/>
          </a:solidFill>
          <a:ln w="12700">
            <a:solidFill>
              <a:srgbClr val="F3F6FA"/>
            </a:solidFill>
            <a:prstDash val="solid"/>
          </a:ln>
        </p:spPr>
      </p:sp>
      <p:sp>
        <p:nvSpPr>
          <p:cNvPr id="23" name="Shape 21"/>
          <p:cNvSpPr/>
          <p:nvPr/>
        </p:nvSpPr>
        <p:spPr>
          <a:xfrm>
            <a:off x="7013448" y="1417320"/>
            <a:ext cx="9144" cy="543227"/>
          </a:xfrm>
          <a:prstGeom prst="rect">
            <a:avLst/>
          </a:prstGeom>
          <a:solidFill>
            <a:srgbClr val="E1E6EB"/>
          </a:solidFill>
          <a:ln w="12700">
            <a:solidFill>
              <a:srgbClr val="E1E6EB"/>
            </a:solidFill>
            <a:prstDash val="solid"/>
          </a:ln>
        </p:spPr>
      </p:sp>
      <p:sp>
        <p:nvSpPr>
          <p:cNvPr id="24" name="Text 22"/>
          <p:cNvSpPr txBox="1"/>
          <p:nvPr/>
        </p:nvSpPr>
        <p:spPr>
          <a:xfrm>
            <a:off x="5824728" y="1508760"/>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Före</a:t>
            </a:r>
            <a:endParaRPr lang="en-US" sz="1150" dirty="0"/>
          </a:p>
        </p:txBody>
      </p:sp>
      <p:sp>
        <p:nvSpPr>
          <p:cNvPr id="25" name="Text 23"/>
          <p:cNvSpPr txBox="1"/>
          <p:nvPr/>
        </p:nvSpPr>
        <p:spPr>
          <a:xfrm>
            <a:off x="7159752" y="1508760"/>
            <a:ext cx="4489704" cy="406067"/>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Förberedelse</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Skriv tavlans tre rader och lägg fram materialet.</a:t>
            </a:r>
            <a:endParaRPr lang="en-US" sz="1275" dirty="0"/>
          </a:p>
        </p:txBody>
      </p:sp>
      <p:sp>
        <p:nvSpPr>
          <p:cNvPr id="26" name="Shape 24"/>
          <p:cNvSpPr/>
          <p:nvPr/>
        </p:nvSpPr>
        <p:spPr>
          <a:xfrm>
            <a:off x="5687568" y="1960547"/>
            <a:ext cx="1325880" cy="702885"/>
          </a:xfrm>
          <a:prstGeom prst="rect">
            <a:avLst/>
          </a:prstGeom>
          <a:solidFill>
            <a:srgbClr val="F3F6FA"/>
          </a:solidFill>
          <a:ln w="12700">
            <a:solidFill>
              <a:srgbClr val="F3F6FA"/>
            </a:solidFill>
            <a:prstDash val="solid"/>
          </a:ln>
        </p:spPr>
      </p:sp>
      <p:sp>
        <p:nvSpPr>
          <p:cNvPr id="27" name="Shape 25"/>
          <p:cNvSpPr/>
          <p:nvPr/>
        </p:nvSpPr>
        <p:spPr>
          <a:xfrm>
            <a:off x="5687568" y="1960547"/>
            <a:ext cx="6089904" cy="9144"/>
          </a:xfrm>
          <a:prstGeom prst="rect">
            <a:avLst/>
          </a:prstGeom>
          <a:solidFill>
            <a:srgbClr val="E1E6EB"/>
          </a:solidFill>
          <a:ln w="12700">
            <a:solidFill>
              <a:srgbClr val="E1E6EB"/>
            </a:solidFill>
            <a:prstDash val="solid"/>
          </a:ln>
        </p:spPr>
      </p:sp>
      <p:sp>
        <p:nvSpPr>
          <p:cNvPr id="28" name="Shape 26"/>
          <p:cNvSpPr/>
          <p:nvPr/>
        </p:nvSpPr>
        <p:spPr>
          <a:xfrm>
            <a:off x="7013448" y="1960547"/>
            <a:ext cx="9144" cy="702885"/>
          </a:xfrm>
          <a:prstGeom prst="rect">
            <a:avLst/>
          </a:prstGeom>
          <a:solidFill>
            <a:srgbClr val="E1E6EB"/>
          </a:solidFill>
          <a:ln w="12700">
            <a:solidFill>
              <a:srgbClr val="E1E6EB"/>
            </a:solidFill>
            <a:prstDash val="solid"/>
          </a:ln>
        </p:spPr>
      </p:sp>
      <p:sp>
        <p:nvSpPr>
          <p:cNvPr id="29" name="Text 27"/>
          <p:cNvSpPr txBox="1"/>
          <p:nvPr/>
        </p:nvSpPr>
        <p:spPr>
          <a:xfrm>
            <a:off x="5824728" y="2051987"/>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0–5</a:t>
            </a:r>
            <a:endParaRPr lang="en-US" sz="1150" dirty="0"/>
          </a:p>
        </p:txBody>
      </p:sp>
      <p:sp>
        <p:nvSpPr>
          <p:cNvPr id="30" name="Text 28"/>
          <p:cNvSpPr txBox="1"/>
          <p:nvPr/>
        </p:nvSpPr>
        <p:spPr>
          <a:xfrm>
            <a:off x="7159752" y="2051987"/>
            <a:ext cx="4489704" cy="565725"/>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1 · Läs som läsaren</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Öppna lådan. En elev gör steget där flest stannade. Alla skriver ett nytt steg, och ni lägger dem bredvid varandra.</a:t>
            </a:r>
            <a:endParaRPr lang="en-US" sz="1275" dirty="0"/>
          </a:p>
        </p:txBody>
      </p:sp>
      <p:sp>
        <p:nvSpPr>
          <p:cNvPr id="31" name="Shape 29"/>
          <p:cNvSpPr/>
          <p:nvPr/>
        </p:nvSpPr>
        <p:spPr>
          <a:xfrm>
            <a:off x="5687568" y="2663432"/>
            <a:ext cx="1325880" cy="702885"/>
          </a:xfrm>
          <a:prstGeom prst="rect">
            <a:avLst/>
          </a:prstGeom>
          <a:solidFill>
            <a:srgbClr val="F3F6FA"/>
          </a:solidFill>
          <a:ln w="12700">
            <a:solidFill>
              <a:srgbClr val="F3F6FA"/>
            </a:solidFill>
            <a:prstDash val="solid"/>
          </a:ln>
        </p:spPr>
      </p:sp>
      <p:sp>
        <p:nvSpPr>
          <p:cNvPr id="32" name="Shape 30"/>
          <p:cNvSpPr/>
          <p:nvPr/>
        </p:nvSpPr>
        <p:spPr>
          <a:xfrm>
            <a:off x="5687568" y="2663432"/>
            <a:ext cx="6089904" cy="9144"/>
          </a:xfrm>
          <a:prstGeom prst="rect">
            <a:avLst/>
          </a:prstGeom>
          <a:solidFill>
            <a:srgbClr val="E1E6EB"/>
          </a:solidFill>
          <a:ln w="12700">
            <a:solidFill>
              <a:srgbClr val="E1E6EB"/>
            </a:solidFill>
            <a:prstDash val="solid"/>
          </a:ln>
        </p:spPr>
      </p:sp>
      <p:sp>
        <p:nvSpPr>
          <p:cNvPr id="33" name="Shape 31"/>
          <p:cNvSpPr/>
          <p:nvPr/>
        </p:nvSpPr>
        <p:spPr>
          <a:xfrm>
            <a:off x="7013448" y="2663432"/>
            <a:ext cx="9144" cy="702885"/>
          </a:xfrm>
          <a:prstGeom prst="rect">
            <a:avLst/>
          </a:prstGeom>
          <a:solidFill>
            <a:srgbClr val="E1E6EB"/>
          </a:solidFill>
          <a:ln w="12700">
            <a:solidFill>
              <a:srgbClr val="E1E6EB"/>
            </a:solidFill>
            <a:prstDash val="solid"/>
          </a:ln>
        </p:spPr>
      </p:sp>
      <p:sp>
        <p:nvSpPr>
          <p:cNvPr id="34" name="Text 32"/>
          <p:cNvSpPr txBox="1"/>
          <p:nvPr/>
        </p:nvSpPr>
        <p:spPr>
          <a:xfrm>
            <a:off x="5824728" y="2754872"/>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5–15</a:t>
            </a:r>
            <a:endParaRPr lang="en-US" sz="1150" dirty="0"/>
          </a:p>
        </p:txBody>
      </p:sp>
      <p:sp>
        <p:nvSpPr>
          <p:cNvPr id="35" name="Text 33"/>
          <p:cNvSpPr txBox="1"/>
          <p:nvPr/>
        </p:nvSpPr>
        <p:spPr>
          <a:xfrm>
            <a:off x="7159752" y="2754872"/>
            <a:ext cx="4489704" cy="565725"/>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2 · Visa och pröva</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Läs Grisen, men steg 4 först utan ”När du säger stopp”. Ring in orden för när. Lägg en lapp åt sidan för morfar.</a:t>
            </a:r>
            <a:endParaRPr lang="en-US" sz="1275" dirty="0"/>
          </a:p>
        </p:txBody>
      </p:sp>
      <p:sp>
        <p:nvSpPr>
          <p:cNvPr id="36" name="Shape 34"/>
          <p:cNvSpPr/>
          <p:nvPr/>
        </p:nvSpPr>
        <p:spPr>
          <a:xfrm>
            <a:off x="5687568" y="3366317"/>
            <a:ext cx="1325880" cy="862543"/>
          </a:xfrm>
          <a:prstGeom prst="rect">
            <a:avLst/>
          </a:prstGeom>
          <a:solidFill>
            <a:srgbClr val="F3F6FA"/>
          </a:solidFill>
          <a:ln w="12700">
            <a:solidFill>
              <a:srgbClr val="F3F6FA"/>
            </a:solidFill>
            <a:prstDash val="solid"/>
          </a:ln>
        </p:spPr>
      </p:sp>
      <p:sp>
        <p:nvSpPr>
          <p:cNvPr id="37" name="Shape 35"/>
          <p:cNvSpPr/>
          <p:nvPr/>
        </p:nvSpPr>
        <p:spPr>
          <a:xfrm>
            <a:off x="5687568" y="3366317"/>
            <a:ext cx="6089904" cy="9144"/>
          </a:xfrm>
          <a:prstGeom prst="rect">
            <a:avLst/>
          </a:prstGeom>
          <a:solidFill>
            <a:srgbClr val="E1E6EB"/>
          </a:solidFill>
          <a:ln w="12700">
            <a:solidFill>
              <a:srgbClr val="E1E6EB"/>
            </a:solidFill>
            <a:prstDash val="solid"/>
          </a:ln>
        </p:spPr>
      </p:sp>
      <p:sp>
        <p:nvSpPr>
          <p:cNvPr id="38" name="Shape 36"/>
          <p:cNvSpPr/>
          <p:nvPr/>
        </p:nvSpPr>
        <p:spPr>
          <a:xfrm>
            <a:off x="7013448" y="3366317"/>
            <a:ext cx="9144" cy="862543"/>
          </a:xfrm>
          <a:prstGeom prst="rect">
            <a:avLst/>
          </a:prstGeom>
          <a:solidFill>
            <a:srgbClr val="E1E6EB"/>
          </a:solidFill>
          <a:ln w="12700">
            <a:solidFill>
              <a:srgbClr val="E1E6EB"/>
            </a:solidFill>
            <a:prstDash val="solid"/>
          </a:ln>
        </p:spPr>
      </p:sp>
      <p:sp>
        <p:nvSpPr>
          <p:cNvPr id="39" name="Text 37"/>
          <p:cNvSpPr txBox="1"/>
          <p:nvPr/>
        </p:nvSpPr>
        <p:spPr>
          <a:xfrm>
            <a:off x="5824728" y="3457757"/>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15–27</a:t>
            </a:r>
            <a:endParaRPr lang="en-US" sz="1150" dirty="0"/>
          </a:p>
        </p:txBody>
      </p:sp>
      <p:sp>
        <p:nvSpPr>
          <p:cNvPr id="40" name="Text 38"/>
          <p:cNvSpPr txBox="1"/>
          <p:nvPr/>
        </p:nvSpPr>
        <p:spPr>
          <a:xfrm>
            <a:off x="7159752" y="3457757"/>
            <a:ext cx="4489704" cy="725383"/>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3 · Tänk och planera</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Var och en fyller i stapeln Helikoptern och skriver ett nytt mål. Paret väljer spel. Var och en skriver sin läsare, och paret spelar en tur och skriver en lapp per drag.</a:t>
            </a:r>
            <a:endParaRPr lang="en-US" sz="1275" dirty="0"/>
          </a:p>
        </p:txBody>
      </p:sp>
      <p:sp>
        <p:nvSpPr>
          <p:cNvPr id="41" name="Shape 39"/>
          <p:cNvSpPr/>
          <p:nvPr/>
        </p:nvSpPr>
        <p:spPr>
          <a:xfrm>
            <a:off x="5687568" y="4228860"/>
            <a:ext cx="1325880" cy="1022202"/>
          </a:xfrm>
          <a:prstGeom prst="rect">
            <a:avLst/>
          </a:prstGeom>
          <a:solidFill>
            <a:srgbClr val="F3F6FA"/>
          </a:solidFill>
          <a:ln w="12700">
            <a:solidFill>
              <a:srgbClr val="F3F6FA"/>
            </a:solidFill>
            <a:prstDash val="solid"/>
          </a:ln>
        </p:spPr>
      </p:sp>
      <p:sp>
        <p:nvSpPr>
          <p:cNvPr id="42" name="Shape 40"/>
          <p:cNvSpPr/>
          <p:nvPr/>
        </p:nvSpPr>
        <p:spPr>
          <a:xfrm>
            <a:off x="5687568" y="4228860"/>
            <a:ext cx="6089904" cy="9144"/>
          </a:xfrm>
          <a:prstGeom prst="rect">
            <a:avLst/>
          </a:prstGeom>
          <a:solidFill>
            <a:srgbClr val="E1E6EB"/>
          </a:solidFill>
          <a:ln w="12700">
            <a:solidFill>
              <a:srgbClr val="E1E6EB"/>
            </a:solidFill>
            <a:prstDash val="solid"/>
          </a:ln>
        </p:spPr>
      </p:sp>
      <p:sp>
        <p:nvSpPr>
          <p:cNvPr id="43" name="Shape 41"/>
          <p:cNvSpPr/>
          <p:nvPr/>
        </p:nvSpPr>
        <p:spPr>
          <a:xfrm>
            <a:off x="7013448" y="4228860"/>
            <a:ext cx="9144" cy="1022202"/>
          </a:xfrm>
          <a:prstGeom prst="rect">
            <a:avLst/>
          </a:prstGeom>
          <a:solidFill>
            <a:srgbClr val="E1E6EB"/>
          </a:solidFill>
          <a:ln w="12700">
            <a:solidFill>
              <a:srgbClr val="E1E6EB"/>
            </a:solidFill>
            <a:prstDash val="solid"/>
          </a:ln>
        </p:spPr>
      </p:sp>
      <p:sp>
        <p:nvSpPr>
          <p:cNvPr id="44" name="Text 42"/>
          <p:cNvSpPr txBox="1"/>
          <p:nvPr/>
        </p:nvSpPr>
        <p:spPr>
          <a:xfrm>
            <a:off x="5824728" y="4320300"/>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27–33</a:t>
            </a:r>
            <a:endParaRPr lang="en-US" sz="1150" dirty="0"/>
          </a:p>
        </p:txBody>
      </p:sp>
      <p:sp>
        <p:nvSpPr>
          <p:cNvPr id="45" name="Text 43"/>
          <p:cNvSpPr txBox="1"/>
          <p:nvPr/>
        </p:nvSpPr>
        <p:spPr>
          <a:xfrm>
            <a:off x="7159752" y="4320300"/>
            <a:ext cx="4489704" cy="885042"/>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4 · Säg</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Två par ställer upp en pärm. En säger stegen, läsarna ur andra paret gör, och kamraten ser på. Där läsaren stannar säger skribenten steget igen, och det blir en ny lapp. Sedan byter paren.</a:t>
            </a:r>
            <a:endParaRPr lang="en-US" sz="1275" dirty="0"/>
          </a:p>
        </p:txBody>
      </p:sp>
      <p:sp>
        <p:nvSpPr>
          <p:cNvPr id="46" name="Shape 44"/>
          <p:cNvSpPr/>
          <p:nvPr/>
        </p:nvSpPr>
        <p:spPr>
          <a:xfrm>
            <a:off x="5687568" y="5251062"/>
            <a:ext cx="1325880" cy="702885"/>
          </a:xfrm>
          <a:prstGeom prst="rect">
            <a:avLst/>
          </a:prstGeom>
          <a:solidFill>
            <a:srgbClr val="F3F6FA"/>
          </a:solidFill>
          <a:ln w="12700">
            <a:solidFill>
              <a:srgbClr val="F3F6FA"/>
            </a:solidFill>
            <a:prstDash val="solid"/>
          </a:ln>
        </p:spPr>
      </p:sp>
      <p:sp>
        <p:nvSpPr>
          <p:cNvPr id="47" name="Shape 45"/>
          <p:cNvSpPr/>
          <p:nvPr/>
        </p:nvSpPr>
        <p:spPr>
          <a:xfrm>
            <a:off x="5687568" y="5251062"/>
            <a:ext cx="6089904" cy="9144"/>
          </a:xfrm>
          <a:prstGeom prst="rect">
            <a:avLst/>
          </a:prstGeom>
          <a:solidFill>
            <a:srgbClr val="E1E6EB"/>
          </a:solidFill>
          <a:ln w="12700">
            <a:solidFill>
              <a:srgbClr val="E1E6EB"/>
            </a:solidFill>
            <a:prstDash val="solid"/>
          </a:ln>
        </p:spPr>
      </p:sp>
      <p:sp>
        <p:nvSpPr>
          <p:cNvPr id="48" name="Shape 46"/>
          <p:cNvSpPr/>
          <p:nvPr/>
        </p:nvSpPr>
        <p:spPr>
          <a:xfrm>
            <a:off x="7013448" y="5251062"/>
            <a:ext cx="9144" cy="702885"/>
          </a:xfrm>
          <a:prstGeom prst="rect">
            <a:avLst/>
          </a:prstGeom>
          <a:solidFill>
            <a:srgbClr val="E1E6EB"/>
          </a:solidFill>
          <a:ln w="12700">
            <a:solidFill>
              <a:srgbClr val="E1E6EB"/>
            </a:solidFill>
            <a:prstDash val="solid"/>
          </a:ln>
        </p:spPr>
      </p:sp>
      <p:sp>
        <p:nvSpPr>
          <p:cNvPr id="49" name="Text 47"/>
          <p:cNvSpPr txBox="1"/>
          <p:nvPr/>
        </p:nvSpPr>
        <p:spPr>
          <a:xfrm>
            <a:off x="5824728" y="5342502"/>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33–57</a:t>
            </a:r>
            <a:endParaRPr lang="en-US" sz="1150" dirty="0"/>
          </a:p>
        </p:txBody>
      </p:sp>
      <p:sp>
        <p:nvSpPr>
          <p:cNvPr id="50" name="Text 48"/>
          <p:cNvSpPr txBox="1"/>
          <p:nvPr/>
        </p:nvSpPr>
        <p:spPr>
          <a:xfrm>
            <a:off x="7159752" y="5342502"/>
            <a:ext cx="4489704" cy="565725"/>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5 · Skriv</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Var och en skriver början. Du läser över axeln och frågar ”Hur gör jag?” Rätta inte nu.</a:t>
            </a:r>
            <a:endParaRPr lang="en-US" sz="1275" dirty="0"/>
          </a:p>
        </p:txBody>
      </p:sp>
      <p:sp>
        <p:nvSpPr>
          <p:cNvPr id="51" name="Shape 49"/>
          <p:cNvSpPr/>
          <p:nvPr/>
        </p:nvSpPr>
        <p:spPr>
          <a:xfrm>
            <a:off x="5687568" y="5953947"/>
            <a:ext cx="1325880" cy="702885"/>
          </a:xfrm>
          <a:prstGeom prst="rect">
            <a:avLst/>
          </a:prstGeom>
          <a:solidFill>
            <a:srgbClr val="F3F6FA"/>
          </a:solidFill>
          <a:ln w="12700">
            <a:solidFill>
              <a:srgbClr val="F3F6FA"/>
            </a:solidFill>
            <a:prstDash val="solid"/>
          </a:ln>
        </p:spPr>
      </p:sp>
      <p:sp>
        <p:nvSpPr>
          <p:cNvPr id="52" name="Shape 50"/>
          <p:cNvSpPr/>
          <p:nvPr/>
        </p:nvSpPr>
        <p:spPr>
          <a:xfrm>
            <a:off x="5687568" y="5953947"/>
            <a:ext cx="6089904" cy="9144"/>
          </a:xfrm>
          <a:prstGeom prst="rect">
            <a:avLst/>
          </a:prstGeom>
          <a:solidFill>
            <a:srgbClr val="E1E6EB"/>
          </a:solidFill>
          <a:ln w="12700">
            <a:solidFill>
              <a:srgbClr val="E1E6EB"/>
            </a:solidFill>
            <a:prstDash val="solid"/>
          </a:ln>
        </p:spPr>
      </p:sp>
      <p:sp>
        <p:nvSpPr>
          <p:cNvPr id="53" name="Shape 51"/>
          <p:cNvSpPr/>
          <p:nvPr/>
        </p:nvSpPr>
        <p:spPr>
          <a:xfrm>
            <a:off x="7013448" y="5953947"/>
            <a:ext cx="9144" cy="702885"/>
          </a:xfrm>
          <a:prstGeom prst="rect">
            <a:avLst/>
          </a:prstGeom>
          <a:solidFill>
            <a:srgbClr val="E1E6EB"/>
          </a:solidFill>
          <a:ln w="12700">
            <a:solidFill>
              <a:srgbClr val="E1E6EB"/>
            </a:solidFill>
            <a:prstDash val="solid"/>
          </a:ln>
        </p:spPr>
      </p:sp>
      <p:sp>
        <p:nvSpPr>
          <p:cNvPr id="54" name="Text 52"/>
          <p:cNvSpPr txBox="1"/>
          <p:nvPr/>
        </p:nvSpPr>
        <p:spPr>
          <a:xfrm>
            <a:off x="5824728" y="6045387"/>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57–60</a:t>
            </a:r>
            <a:endParaRPr lang="en-US" sz="1150" dirty="0"/>
          </a:p>
        </p:txBody>
      </p:sp>
      <p:sp>
        <p:nvSpPr>
          <p:cNvPr id="55" name="Text 53"/>
          <p:cNvSpPr txBox="1"/>
          <p:nvPr/>
        </p:nvSpPr>
        <p:spPr>
          <a:xfrm>
            <a:off x="7159752" y="6045387"/>
            <a:ext cx="4489704" cy="565725"/>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6 · Läs upp</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Paren säger vad de tar reda på till nästa pass, i stället för ett val.</a:t>
            </a:r>
            <a:endParaRPr lang="en-US" sz="1275" dirty="0"/>
          </a:p>
        </p:txBody>
      </p:sp>
      <p:sp>
        <p:nvSpPr>
          <p:cNvPr id="56" name="Shape 54"/>
          <p:cNvSpPr/>
          <p:nvPr/>
        </p:nvSpPr>
        <p:spPr>
          <a:xfrm>
            <a:off x="5687568" y="1097280"/>
            <a:ext cx="6089904" cy="5559552"/>
          </a:xfrm>
          <a:prstGeom prst="rect">
            <a:avLst/>
          </a:prstGeom>
          <a:ln w="12700">
            <a:solidFill>
              <a:srgbClr val="14202B"/>
            </a:solidFill>
            <a:prstDash val="solid"/>
          </a:ln>
        </p:spPr>
      </p:sp>
      <p:sp>
        <p:nvSpPr>
          <p:cNvPr id="57" name="Text 55"/>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niclasfohlin.se/stodundervisning/texttyp-instruerande-text/lathund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Passen med egna minuter</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MALLEN · 3/4</a:t>
            </a:r>
            <a:endParaRPr lang="en-US" sz="1275" dirty="0"/>
          </a:p>
        </p:txBody>
      </p:sp>
      <p:sp>
        <p:nvSpPr>
          <p:cNvPr id="6" name="Shape 4"/>
          <p:cNvSpPr/>
          <p:nvPr/>
        </p:nvSpPr>
        <p:spPr>
          <a:xfrm>
            <a:off x="0" y="603504"/>
            <a:ext cx="12191695" cy="402336"/>
          </a:xfrm>
          <a:prstGeom prst="rect">
            <a:avLst/>
          </a:prstGeom>
          <a:solidFill>
            <a:srgbClr val="F3F6FA"/>
          </a:solidFill>
          <a:ln w="12700">
            <a:solidFill>
              <a:srgbClr val="F3F6FA"/>
            </a:solidFill>
            <a:prstDash val="solid"/>
          </a:ln>
        </p:spPr>
      </p:sp>
      <p:sp>
        <p:nvSpPr>
          <p:cNvPr id="7" name="Shape 5"/>
          <p:cNvSpPr/>
          <p:nvPr/>
        </p:nvSpPr>
        <p:spPr>
          <a:xfrm>
            <a:off x="0" y="987552"/>
            <a:ext cx="12191695" cy="18288"/>
          </a:xfrm>
          <a:prstGeom prst="rect">
            <a:avLst/>
          </a:prstGeom>
          <a:solidFill>
            <a:srgbClr val="14202B"/>
          </a:solidFill>
          <a:ln w="12700">
            <a:solidFill>
              <a:srgbClr val="14202B"/>
            </a:solidFill>
            <a:prstDash val="solid"/>
          </a:ln>
        </p:spPr>
      </p:sp>
      <p:sp>
        <p:nvSpPr>
          <p:cNvPr id="8" name="Text 6"/>
          <p:cNvSpPr txBox="1"/>
          <p:nvPr/>
        </p:nvSpPr>
        <p:spPr>
          <a:xfrm>
            <a:off x="192024" y="694944"/>
            <a:ext cx="658368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 4 OCH PASS 6 TILL 9 FÖLJER PASSET I SEX DELAR</a:t>
            </a:r>
            <a:endParaRPr lang="en-US" sz="1200" dirty="0"/>
          </a:p>
        </p:txBody>
      </p:sp>
      <p:sp>
        <p:nvSpPr>
          <p:cNvPr id="9" name="Text 7"/>
          <p:cNvSpPr txBox="1"/>
          <p:nvPr/>
        </p:nvSpPr>
        <p:spPr>
          <a:xfrm>
            <a:off x="6035040" y="694944"/>
            <a:ext cx="5943600" cy="228600"/>
          </a:xfrm>
          <a:prstGeom prst="rect">
            <a:avLst/>
          </a:prstGeom>
          <a:noFill/>
          <a:ln/>
        </p:spPr>
        <p:txBody>
          <a:bodyPr wrap="square" lIns="0" tIns="0" rIns="0" bIns="0" rtlCol="0" anchor="t"/>
          <a:lstStyle/>
          <a:p>
            <a:pPr algn="r" indent="0" marL="0">
              <a:buNone/>
            </a:pPr>
            <a:endParaRPr lang="en-US" sz="1200" dirty="0"/>
          </a:p>
        </p:txBody>
      </p:sp>
      <p:sp>
        <p:nvSpPr>
          <p:cNvPr id="10" name="Text 8"/>
          <p:cNvSpPr txBox="1"/>
          <p:nvPr/>
        </p:nvSpPr>
        <p:spPr>
          <a:xfrm>
            <a:off x="192024" y="114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PASS 1 TILL 5</a:t>
            </a:r>
            <a:endParaRPr lang="en-US" sz="1200" dirty="0"/>
          </a:p>
        </p:txBody>
      </p:sp>
      <p:sp>
        <p:nvSpPr>
          <p:cNvPr id="11" name="Shape 9"/>
          <p:cNvSpPr/>
          <p:nvPr/>
        </p:nvSpPr>
        <p:spPr>
          <a:xfrm>
            <a:off x="192024" y="1417320"/>
            <a:ext cx="5766664" cy="292608"/>
          </a:xfrm>
          <a:prstGeom prst="rect">
            <a:avLst/>
          </a:prstGeom>
          <a:solidFill>
            <a:srgbClr val="14202B"/>
          </a:solidFill>
          <a:ln w="12700">
            <a:solidFill>
              <a:srgbClr val="14202B"/>
            </a:solidFill>
            <a:prstDash val="solid"/>
          </a:ln>
        </p:spPr>
      </p:sp>
      <p:sp>
        <p:nvSpPr>
          <p:cNvPr id="12" name="Text 10"/>
          <p:cNvSpPr txBox="1"/>
          <p:nvPr/>
        </p:nvSpPr>
        <p:spPr>
          <a:xfrm>
            <a:off x="265176" y="1472184"/>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Pass och minuter</a:t>
            </a:r>
            <a:endParaRPr lang="en-US" sz="1050" dirty="0"/>
          </a:p>
        </p:txBody>
      </p:sp>
      <p:sp>
        <p:nvSpPr>
          <p:cNvPr id="13" name="Text 11"/>
          <p:cNvSpPr txBox="1"/>
          <p:nvPr/>
        </p:nvSpPr>
        <p:spPr>
          <a:xfrm>
            <a:off x="2187397" y="1472184"/>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Det ni gör</a:t>
            </a:r>
            <a:endParaRPr lang="en-US" sz="1050" dirty="0"/>
          </a:p>
        </p:txBody>
      </p:sp>
      <p:sp>
        <p:nvSpPr>
          <p:cNvPr id="14" name="Shape 12"/>
          <p:cNvSpPr/>
          <p:nvPr/>
        </p:nvSpPr>
        <p:spPr>
          <a:xfrm>
            <a:off x="192024" y="1709928"/>
            <a:ext cx="5766664" cy="9144"/>
          </a:xfrm>
          <a:prstGeom prst="rect">
            <a:avLst/>
          </a:prstGeom>
          <a:solidFill>
            <a:srgbClr val="E1E6EB"/>
          </a:solidFill>
          <a:ln w="12700">
            <a:solidFill>
              <a:srgbClr val="E1E6EB"/>
            </a:solidFill>
            <a:prstDash val="solid"/>
          </a:ln>
        </p:spPr>
      </p:sp>
      <p:sp>
        <p:nvSpPr>
          <p:cNvPr id="15" name="Text 13"/>
          <p:cNvSpPr txBox="1"/>
          <p:nvPr/>
        </p:nvSpPr>
        <p:spPr>
          <a:xfrm>
            <a:off x="265176" y="1764792"/>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1</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0–⁠20 min</a:t>
            </a:r>
            <a:endParaRPr lang="en-US" sz="1100" dirty="0"/>
          </a:p>
        </p:txBody>
      </p:sp>
      <p:sp>
        <p:nvSpPr>
          <p:cNvPr id="16" name="Shape 14"/>
          <p:cNvSpPr/>
          <p:nvPr/>
        </p:nvSpPr>
        <p:spPr>
          <a:xfrm>
            <a:off x="2114245" y="1709928"/>
            <a:ext cx="9144" cy="458978"/>
          </a:xfrm>
          <a:prstGeom prst="rect">
            <a:avLst/>
          </a:prstGeom>
          <a:solidFill>
            <a:srgbClr val="E1E6EB"/>
          </a:solidFill>
          <a:ln w="12700">
            <a:solidFill>
              <a:srgbClr val="E1E6EB"/>
            </a:solidFill>
            <a:prstDash val="solid"/>
          </a:ln>
        </p:spPr>
      </p:sp>
      <p:sp>
        <p:nvSpPr>
          <p:cNvPr id="17" name="Text 15"/>
          <p:cNvSpPr txBox="1"/>
          <p:nvPr/>
        </p:nvSpPr>
        <p:spPr>
          <a:xfrm>
            <a:off x="2187397" y="1764792"/>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”Vad gör en instruktion bra?” Den korta texten: tio minuter utan stöd.</a:t>
            </a:r>
            <a:endParaRPr lang="en-US" sz="1100" dirty="0"/>
          </a:p>
        </p:txBody>
      </p:sp>
      <p:sp>
        <p:nvSpPr>
          <p:cNvPr id="18" name="Shape 16"/>
          <p:cNvSpPr/>
          <p:nvPr/>
        </p:nvSpPr>
        <p:spPr>
          <a:xfrm>
            <a:off x="192024" y="2168906"/>
            <a:ext cx="5766664" cy="458978"/>
          </a:xfrm>
          <a:prstGeom prst="rect">
            <a:avLst/>
          </a:prstGeom>
          <a:solidFill>
            <a:srgbClr val="F8FAFC"/>
          </a:solidFill>
          <a:ln w="12700">
            <a:solidFill>
              <a:srgbClr val="F8FAFC"/>
            </a:solidFill>
            <a:prstDash val="solid"/>
          </a:ln>
        </p:spPr>
      </p:sp>
      <p:sp>
        <p:nvSpPr>
          <p:cNvPr id="19" name="Shape 17"/>
          <p:cNvSpPr/>
          <p:nvPr/>
        </p:nvSpPr>
        <p:spPr>
          <a:xfrm>
            <a:off x="192024" y="2168906"/>
            <a:ext cx="5766664" cy="9144"/>
          </a:xfrm>
          <a:prstGeom prst="rect">
            <a:avLst/>
          </a:prstGeom>
          <a:solidFill>
            <a:srgbClr val="E1E6EB"/>
          </a:solidFill>
          <a:ln w="12700">
            <a:solidFill>
              <a:srgbClr val="E1E6EB"/>
            </a:solidFill>
            <a:prstDash val="solid"/>
          </a:ln>
        </p:spPr>
      </p:sp>
      <p:sp>
        <p:nvSpPr>
          <p:cNvPr id="20" name="Text 18"/>
          <p:cNvSpPr txBox="1"/>
          <p:nvPr/>
        </p:nvSpPr>
        <p:spPr>
          <a:xfrm>
            <a:off x="265176" y="2223770"/>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20–⁠32 min</a:t>
            </a:r>
            <a:endParaRPr lang="en-US" sz="1100" dirty="0"/>
          </a:p>
        </p:txBody>
      </p:sp>
      <p:sp>
        <p:nvSpPr>
          <p:cNvPr id="21" name="Shape 19"/>
          <p:cNvSpPr/>
          <p:nvPr/>
        </p:nvSpPr>
        <p:spPr>
          <a:xfrm>
            <a:off x="2114245" y="2168906"/>
            <a:ext cx="9144" cy="458978"/>
          </a:xfrm>
          <a:prstGeom prst="rect">
            <a:avLst/>
          </a:prstGeom>
          <a:solidFill>
            <a:srgbClr val="E1E6EB"/>
          </a:solidFill>
          <a:ln w="12700">
            <a:solidFill>
              <a:srgbClr val="E1E6EB"/>
            </a:solidFill>
            <a:prstDash val="solid"/>
          </a:ln>
        </p:spPr>
      </p:sp>
      <p:sp>
        <p:nvSpPr>
          <p:cNvPr id="22" name="Text 20"/>
          <p:cNvSpPr txBox="1"/>
          <p:nvPr/>
        </p:nvSpPr>
        <p:spPr>
          <a:xfrm>
            <a:off x="2187397" y="2223770"/>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Två texter om samma hus. En elev ritar efter båda bakom pärmen.</a:t>
            </a:r>
            <a:endParaRPr lang="en-US" sz="1100" dirty="0"/>
          </a:p>
        </p:txBody>
      </p:sp>
      <p:sp>
        <p:nvSpPr>
          <p:cNvPr id="23" name="Shape 21"/>
          <p:cNvSpPr/>
          <p:nvPr/>
        </p:nvSpPr>
        <p:spPr>
          <a:xfrm>
            <a:off x="192024" y="2627884"/>
            <a:ext cx="5766664" cy="9144"/>
          </a:xfrm>
          <a:prstGeom prst="rect">
            <a:avLst/>
          </a:prstGeom>
          <a:solidFill>
            <a:srgbClr val="E1E6EB"/>
          </a:solidFill>
          <a:ln w="12700">
            <a:solidFill>
              <a:srgbClr val="E1E6EB"/>
            </a:solidFill>
            <a:prstDash val="solid"/>
          </a:ln>
        </p:spPr>
      </p:sp>
      <p:sp>
        <p:nvSpPr>
          <p:cNvPr id="24" name="Text 22"/>
          <p:cNvSpPr txBox="1"/>
          <p:nvPr/>
        </p:nvSpPr>
        <p:spPr>
          <a:xfrm>
            <a:off x="265176" y="2682748"/>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32–⁠60 min</a:t>
            </a:r>
            <a:endParaRPr lang="en-US" sz="1100" dirty="0"/>
          </a:p>
        </p:txBody>
      </p:sp>
      <p:sp>
        <p:nvSpPr>
          <p:cNvPr id="25" name="Shape 23"/>
          <p:cNvSpPr/>
          <p:nvPr/>
        </p:nvSpPr>
        <p:spPr>
          <a:xfrm>
            <a:off x="2114245" y="2627884"/>
            <a:ext cx="9144" cy="284353"/>
          </a:xfrm>
          <a:prstGeom prst="rect">
            <a:avLst/>
          </a:prstGeom>
          <a:solidFill>
            <a:srgbClr val="E1E6EB"/>
          </a:solidFill>
          <a:ln w="12700">
            <a:solidFill>
              <a:srgbClr val="E1E6EB"/>
            </a:solidFill>
            <a:prstDash val="solid"/>
          </a:ln>
        </p:spPr>
      </p:sp>
      <p:sp>
        <p:nvSpPr>
          <p:cNvPr id="26" name="Text 24"/>
          <p:cNvSpPr txBox="1"/>
          <p:nvPr/>
        </p:nvSpPr>
        <p:spPr>
          <a:xfrm>
            <a:off x="2187397" y="2682748"/>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Båten: alla viker. Listan Det vi kan lära ut.</a:t>
            </a:r>
            <a:endParaRPr lang="en-US" sz="1100" dirty="0"/>
          </a:p>
        </p:txBody>
      </p:sp>
      <p:sp>
        <p:nvSpPr>
          <p:cNvPr id="27" name="Shape 25"/>
          <p:cNvSpPr/>
          <p:nvPr/>
        </p:nvSpPr>
        <p:spPr>
          <a:xfrm>
            <a:off x="192024" y="2912237"/>
            <a:ext cx="5766664" cy="458978"/>
          </a:xfrm>
          <a:prstGeom prst="rect">
            <a:avLst/>
          </a:prstGeom>
          <a:solidFill>
            <a:srgbClr val="F8FAFC"/>
          </a:solidFill>
          <a:ln w="12700">
            <a:solidFill>
              <a:srgbClr val="F8FAFC"/>
            </a:solidFill>
            <a:prstDash val="solid"/>
          </a:ln>
        </p:spPr>
      </p:sp>
      <p:sp>
        <p:nvSpPr>
          <p:cNvPr id="28" name="Shape 26"/>
          <p:cNvSpPr/>
          <p:nvPr/>
        </p:nvSpPr>
        <p:spPr>
          <a:xfrm>
            <a:off x="192024" y="2912237"/>
            <a:ext cx="5766664" cy="9144"/>
          </a:xfrm>
          <a:prstGeom prst="rect">
            <a:avLst/>
          </a:prstGeom>
          <a:solidFill>
            <a:srgbClr val="E1E6EB"/>
          </a:solidFill>
          <a:ln w="12700">
            <a:solidFill>
              <a:srgbClr val="E1E6EB"/>
            </a:solidFill>
            <a:prstDash val="solid"/>
          </a:ln>
        </p:spPr>
      </p:sp>
      <p:sp>
        <p:nvSpPr>
          <p:cNvPr id="29" name="Text 27"/>
          <p:cNvSpPr txBox="1"/>
          <p:nvPr/>
        </p:nvSpPr>
        <p:spPr>
          <a:xfrm>
            <a:off x="265176" y="2967101"/>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2</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0–⁠20 min</a:t>
            </a:r>
            <a:endParaRPr lang="en-US" sz="1100" dirty="0"/>
          </a:p>
        </p:txBody>
      </p:sp>
      <p:sp>
        <p:nvSpPr>
          <p:cNvPr id="30" name="Shape 28"/>
          <p:cNvSpPr/>
          <p:nvPr/>
        </p:nvSpPr>
        <p:spPr>
          <a:xfrm>
            <a:off x="2114245" y="2912237"/>
            <a:ext cx="9144" cy="458978"/>
          </a:xfrm>
          <a:prstGeom prst="rect">
            <a:avLst/>
          </a:prstGeom>
          <a:solidFill>
            <a:srgbClr val="E1E6EB"/>
          </a:solidFill>
          <a:ln w="12700">
            <a:solidFill>
              <a:srgbClr val="E1E6EB"/>
            </a:solidFill>
            <a:prstDash val="solid"/>
          </a:ln>
        </p:spPr>
      </p:sp>
      <p:sp>
        <p:nvSpPr>
          <p:cNvPr id="31" name="Text 29"/>
          <p:cNvSpPr txBox="1"/>
          <p:nvPr/>
        </p:nvSpPr>
        <p:spPr>
          <a:xfrm>
            <a:off x="2187397" y="2967101"/>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Läs som läsaren. Mötet: läsaren viker sitt bästa plan.</a:t>
            </a:r>
            <a:endParaRPr lang="en-US" sz="1100" dirty="0"/>
          </a:p>
        </p:txBody>
      </p:sp>
      <p:sp>
        <p:nvSpPr>
          <p:cNvPr id="32" name="Shape 30"/>
          <p:cNvSpPr/>
          <p:nvPr/>
        </p:nvSpPr>
        <p:spPr>
          <a:xfrm>
            <a:off x="192024" y="3371215"/>
            <a:ext cx="5766664" cy="9144"/>
          </a:xfrm>
          <a:prstGeom prst="rect">
            <a:avLst/>
          </a:prstGeom>
          <a:solidFill>
            <a:srgbClr val="E1E6EB"/>
          </a:solidFill>
          <a:ln w="12700">
            <a:solidFill>
              <a:srgbClr val="E1E6EB"/>
            </a:solidFill>
            <a:prstDash val="solid"/>
          </a:ln>
        </p:spPr>
      </p:sp>
      <p:sp>
        <p:nvSpPr>
          <p:cNvPr id="33" name="Text 31"/>
          <p:cNvSpPr txBox="1"/>
          <p:nvPr/>
        </p:nvSpPr>
        <p:spPr>
          <a:xfrm>
            <a:off x="265176" y="3426079"/>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20–⁠40 min</a:t>
            </a:r>
            <a:endParaRPr lang="en-US" sz="1100" dirty="0"/>
          </a:p>
        </p:txBody>
      </p:sp>
      <p:sp>
        <p:nvSpPr>
          <p:cNvPr id="34" name="Shape 32"/>
          <p:cNvSpPr/>
          <p:nvPr/>
        </p:nvSpPr>
        <p:spPr>
          <a:xfrm>
            <a:off x="2114245" y="3371215"/>
            <a:ext cx="9144" cy="458978"/>
          </a:xfrm>
          <a:prstGeom prst="rect">
            <a:avLst/>
          </a:prstGeom>
          <a:solidFill>
            <a:srgbClr val="E1E6EB"/>
          </a:solidFill>
          <a:ln w="12700">
            <a:solidFill>
              <a:srgbClr val="E1E6EB"/>
            </a:solidFill>
            <a:prstDash val="solid"/>
          </a:ln>
        </p:spPr>
      </p:sp>
      <p:sp>
        <p:nvSpPr>
          <p:cNvPr id="35" name="Text 33"/>
          <p:cNvSpPr txBox="1"/>
          <p:nvPr/>
        </p:nvSpPr>
        <p:spPr>
          <a:xfrm>
            <a:off x="2187397" y="3426079"/>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Helikoptern tills det går utan att titta. Kortet och Båten.</a:t>
            </a:r>
            <a:endParaRPr lang="en-US" sz="1100" dirty="0"/>
          </a:p>
        </p:txBody>
      </p:sp>
      <p:sp>
        <p:nvSpPr>
          <p:cNvPr id="36" name="Shape 34"/>
          <p:cNvSpPr/>
          <p:nvPr/>
        </p:nvSpPr>
        <p:spPr>
          <a:xfrm>
            <a:off x="192024" y="3830193"/>
            <a:ext cx="5766664" cy="458978"/>
          </a:xfrm>
          <a:prstGeom prst="rect">
            <a:avLst/>
          </a:prstGeom>
          <a:solidFill>
            <a:srgbClr val="F8FAFC"/>
          </a:solidFill>
          <a:ln w="12700">
            <a:solidFill>
              <a:srgbClr val="F8FAFC"/>
            </a:solidFill>
            <a:prstDash val="solid"/>
          </a:ln>
        </p:spPr>
      </p:sp>
      <p:sp>
        <p:nvSpPr>
          <p:cNvPr id="37" name="Shape 35"/>
          <p:cNvSpPr/>
          <p:nvPr/>
        </p:nvSpPr>
        <p:spPr>
          <a:xfrm>
            <a:off x="192024" y="3830193"/>
            <a:ext cx="5766664" cy="9144"/>
          </a:xfrm>
          <a:prstGeom prst="rect">
            <a:avLst/>
          </a:prstGeom>
          <a:solidFill>
            <a:srgbClr val="E1E6EB"/>
          </a:solidFill>
          <a:ln w="12700">
            <a:solidFill>
              <a:srgbClr val="E1E6EB"/>
            </a:solidFill>
            <a:prstDash val="solid"/>
          </a:ln>
        </p:spPr>
      </p:sp>
      <p:sp>
        <p:nvSpPr>
          <p:cNvPr id="38" name="Text 36"/>
          <p:cNvSpPr txBox="1"/>
          <p:nvPr/>
        </p:nvSpPr>
        <p:spPr>
          <a:xfrm>
            <a:off x="265176" y="3885057"/>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40–⁠60 min</a:t>
            </a:r>
            <a:endParaRPr lang="en-US" sz="1100" dirty="0"/>
          </a:p>
        </p:txBody>
      </p:sp>
      <p:sp>
        <p:nvSpPr>
          <p:cNvPr id="39" name="Shape 37"/>
          <p:cNvSpPr/>
          <p:nvPr/>
        </p:nvSpPr>
        <p:spPr>
          <a:xfrm>
            <a:off x="2114245" y="3830193"/>
            <a:ext cx="9144" cy="458978"/>
          </a:xfrm>
          <a:prstGeom prst="rect">
            <a:avLst/>
          </a:prstGeom>
          <a:solidFill>
            <a:srgbClr val="E1E6EB"/>
          </a:solidFill>
          <a:ln w="12700">
            <a:solidFill>
              <a:srgbClr val="E1E6EB"/>
            </a:solidFill>
            <a:prstDash val="solid"/>
          </a:ln>
        </p:spPr>
      </p:sp>
      <p:sp>
        <p:nvSpPr>
          <p:cNvPr id="40" name="Text 38"/>
          <p:cNvSpPr txBox="1"/>
          <p:nvPr/>
        </p:nvSpPr>
        <p:spPr>
          <a:xfrm>
            <a:off x="2187397" y="3885057"/>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Din teckning bredvid figuren. Tillägget och ett mål.</a:t>
            </a:r>
            <a:endParaRPr lang="en-US" sz="1100" dirty="0"/>
          </a:p>
        </p:txBody>
      </p:sp>
      <p:sp>
        <p:nvSpPr>
          <p:cNvPr id="41" name="Shape 39"/>
          <p:cNvSpPr/>
          <p:nvPr/>
        </p:nvSpPr>
        <p:spPr>
          <a:xfrm>
            <a:off x="192024" y="4289171"/>
            <a:ext cx="5766664" cy="9144"/>
          </a:xfrm>
          <a:prstGeom prst="rect">
            <a:avLst/>
          </a:prstGeom>
          <a:solidFill>
            <a:srgbClr val="E1E6EB"/>
          </a:solidFill>
          <a:ln w="12700">
            <a:solidFill>
              <a:srgbClr val="E1E6EB"/>
            </a:solidFill>
            <a:prstDash val="solid"/>
          </a:ln>
        </p:spPr>
      </p:sp>
      <p:sp>
        <p:nvSpPr>
          <p:cNvPr id="42" name="Text 40"/>
          <p:cNvSpPr txBox="1"/>
          <p:nvPr/>
        </p:nvSpPr>
        <p:spPr>
          <a:xfrm>
            <a:off x="265176" y="4344035"/>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3</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0–⁠21 min</a:t>
            </a:r>
            <a:endParaRPr lang="en-US" sz="1100" dirty="0"/>
          </a:p>
        </p:txBody>
      </p:sp>
      <p:sp>
        <p:nvSpPr>
          <p:cNvPr id="43" name="Shape 41"/>
          <p:cNvSpPr/>
          <p:nvPr/>
        </p:nvSpPr>
        <p:spPr>
          <a:xfrm>
            <a:off x="2114245" y="4289171"/>
            <a:ext cx="9144" cy="458978"/>
          </a:xfrm>
          <a:prstGeom prst="rect">
            <a:avLst/>
          </a:prstGeom>
          <a:solidFill>
            <a:srgbClr val="E1E6EB"/>
          </a:solidFill>
          <a:ln w="12700">
            <a:solidFill>
              <a:srgbClr val="E1E6EB"/>
            </a:solidFill>
            <a:prstDash val="solid"/>
          </a:ln>
        </p:spPr>
      </p:sp>
      <p:sp>
        <p:nvSpPr>
          <p:cNvPr id="44" name="Text 42"/>
          <p:cNvSpPr txBox="1"/>
          <p:nvPr/>
        </p:nvSpPr>
        <p:spPr>
          <a:xfrm>
            <a:off x="2187397" y="4344035"/>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Läs som läsaren. Du säger Pilen över pärmen, och en elev viker.</a:t>
            </a:r>
            <a:endParaRPr lang="en-US" sz="1100" dirty="0"/>
          </a:p>
        </p:txBody>
      </p:sp>
      <p:sp>
        <p:nvSpPr>
          <p:cNvPr id="45" name="Shape 43"/>
          <p:cNvSpPr/>
          <p:nvPr/>
        </p:nvSpPr>
        <p:spPr>
          <a:xfrm>
            <a:off x="192024" y="4748149"/>
            <a:ext cx="5766664" cy="458978"/>
          </a:xfrm>
          <a:prstGeom prst="rect">
            <a:avLst/>
          </a:prstGeom>
          <a:solidFill>
            <a:srgbClr val="F8FAFC"/>
          </a:solidFill>
          <a:ln w="12700">
            <a:solidFill>
              <a:srgbClr val="F8FAFC"/>
            </a:solidFill>
            <a:prstDash val="solid"/>
          </a:ln>
        </p:spPr>
      </p:sp>
      <p:sp>
        <p:nvSpPr>
          <p:cNvPr id="46" name="Shape 44"/>
          <p:cNvSpPr/>
          <p:nvPr/>
        </p:nvSpPr>
        <p:spPr>
          <a:xfrm>
            <a:off x="192024" y="4748149"/>
            <a:ext cx="5766664" cy="9144"/>
          </a:xfrm>
          <a:prstGeom prst="rect">
            <a:avLst/>
          </a:prstGeom>
          <a:solidFill>
            <a:srgbClr val="E1E6EB"/>
          </a:solidFill>
          <a:ln w="12700">
            <a:solidFill>
              <a:srgbClr val="E1E6EB"/>
            </a:solidFill>
            <a:prstDash val="solid"/>
          </a:ln>
        </p:spPr>
      </p:sp>
      <p:sp>
        <p:nvSpPr>
          <p:cNvPr id="47" name="Text 45"/>
          <p:cNvSpPr txBox="1"/>
          <p:nvPr/>
        </p:nvSpPr>
        <p:spPr>
          <a:xfrm>
            <a:off x="265176" y="4803013"/>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21–⁠60 min</a:t>
            </a:r>
            <a:endParaRPr lang="en-US" sz="1100" dirty="0"/>
          </a:p>
        </p:txBody>
      </p:sp>
      <p:sp>
        <p:nvSpPr>
          <p:cNvPr id="48" name="Shape 46"/>
          <p:cNvSpPr/>
          <p:nvPr/>
        </p:nvSpPr>
        <p:spPr>
          <a:xfrm>
            <a:off x="2114245" y="4748149"/>
            <a:ext cx="9144" cy="458978"/>
          </a:xfrm>
          <a:prstGeom prst="rect">
            <a:avLst/>
          </a:prstGeom>
          <a:solidFill>
            <a:srgbClr val="E1E6EB"/>
          </a:solidFill>
          <a:ln w="12700">
            <a:solidFill>
              <a:srgbClr val="E1E6EB"/>
            </a:solidFill>
            <a:prstDash val="solid"/>
          </a:ln>
        </p:spPr>
      </p:sp>
      <p:sp>
        <p:nvSpPr>
          <p:cNvPr id="49" name="Text 47"/>
          <p:cNvSpPr txBox="1"/>
          <p:nvPr/>
        </p:nvSpPr>
        <p:spPr>
          <a:xfrm>
            <a:off x="2187397" y="4803013"/>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Paren planerar och säger. Skriv 42–60, och Två sätt vid 52.</a:t>
            </a:r>
            <a:endParaRPr lang="en-US" sz="1100" dirty="0"/>
          </a:p>
        </p:txBody>
      </p:sp>
      <p:sp>
        <p:nvSpPr>
          <p:cNvPr id="50" name="Shape 48"/>
          <p:cNvSpPr/>
          <p:nvPr/>
        </p:nvSpPr>
        <p:spPr>
          <a:xfrm>
            <a:off x="192024" y="5207127"/>
            <a:ext cx="5766664" cy="9144"/>
          </a:xfrm>
          <a:prstGeom prst="rect">
            <a:avLst/>
          </a:prstGeom>
          <a:solidFill>
            <a:srgbClr val="E1E6EB"/>
          </a:solidFill>
          <a:ln w="12700">
            <a:solidFill>
              <a:srgbClr val="E1E6EB"/>
            </a:solidFill>
            <a:prstDash val="solid"/>
          </a:ln>
        </p:spPr>
      </p:sp>
      <p:sp>
        <p:nvSpPr>
          <p:cNvPr id="51" name="Text 49"/>
          <p:cNvSpPr txBox="1"/>
          <p:nvPr/>
        </p:nvSpPr>
        <p:spPr>
          <a:xfrm>
            <a:off x="265176" y="5261991"/>
            <a:ext cx="1794205" cy="56045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4</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0–⁠60 min</a:t>
            </a:r>
            <a:endParaRPr lang="en-US" sz="1100" dirty="0"/>
          </a:p>
        </p:txBody>
      </p:sp>
      <p:sp>
        <p:nvSpPr>
          <p:cNvPr id="52" name="Shape 50"/>
          <p:cNvSpPr/>
          <p:nvPr/>
        </p:nvSpPr>
        <p:spPr>
          <a:xfrm>
            <a:off x="2114245" y="5207127"/>
            <a:ext cx="9144" cy="633603"/>
          </a:xfrm>
          <a:prstGeom prst="rect">
            <a:avLst/>
          </a:prstGeom>
          <a:solidFill>
            <a:srgbClr val="E1E6EB"/>
          </a:solidFill>
          <a:ln w="12700">
            <a:solidFill>
              <a:srgbClr val="E1E6EB"/>
            </a:solidFill>
            <a:prstDash val="solid"/>
          </a:ln>
        </p:spPr>
      </p:sp>
      <p:sp>
        <p:nvSpPr>
          <p:cNvPr id="53" name="Text 51"/>
          <p:cNvSpPr txBox="1"/>
          <p:nvPr/>
        </p:nvSpPr>
        <p:spPr>
          <a:xfrm>
            <a:off x="2187397" y="5261991"/>
            <a:ext cx="3716426" cy="56045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Starterna. Steg 1–4 på blädderblocket. Pappersplanet bredvid ditt. Säg 22–28, Skriv 28–57, halvvägs vid 41.</a:t>
            </a:r>
            <a:endParaRPr lang="en-US" sz="1100" dirty="0"/>
          </a:p>
        </p:txBody>
      </p:sp>
      <p:sp>
        <p:nvSpPr>
          <p:cNvPr id="54" name="Shape 52"/>
          <p:cNvSpPr/>
          <p:nvPr/>
        </p:nvSpPr>
        <p:spPr>
          <a:xfrm>
            <a:off x="192024" y="5840730"/>
            <a:ext cx="5766664" cy="458978"/>
          </a:xfrm>
          <a:prstGeom prst="rect">
            <a:avLst/>
          </a:prstGeom>
          <a:solidFill>
            <a:srgbClr val="F8FAFC"/>
          </a:solidFill>
          <a:ln w="12700">
            <a:solidFill>
              <a:srgbClr val="F8FAFC"/>
            </a:solidFill>
            <a:prstDash val="solid"/>
          </a:ln>
        </p:spPr>
      </p:sp>
      <p:sp>
        <p:nvSpPr>
          <p:cNvPr id="55" name="Shape 53"/>
          <p:cNvSpPr/>
          <p:nvPr/>
        </p:nvSpPr>
        <p:spPr>
          <a:xfrm>
            <a:off x="192024" y="5840730"/>
            <a:ext cx="5766664" cy="9144"/>
          </a:xfrm>
          <a:prstGeom prst="rect">
            <a:avLst/>
          </a:prstGeom>
          <a:solidFill>
            <a:srgbClr val="E1E6EB"/>
          </a:solidFill>
          <a:ln w="12700">
            <a:solidFill>
              <a:srgbClr val="E1E6EB"/>
            </a:solidFill>
            <a:prstDash val="solid"/>
          </a:ln>
        </p:spPr>
      </p:sp>
      <p:sp>
        <p:nvSpPr>
          <p:cNvPr id="56" name="Text 54"/>
          <p:cNvSpPr txBox="1"/>
          <p:nvPr/>
        </p:nvSpPr>
        <p:spPr>
          <a:xfrm>
            <a:off x="265176" y="5895594"/>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5</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0–⁠25 min</a:t>
            </a:r>
            <a:endParaRPr lang="en-US" sz="1100" dirty="0"/>
          </a:p>
        </p:txBody>
      </p:sp>
      <p:sp>
        <p:nvSpPr>
          <p:cNvPr id="57" name="Shape 55"/>
          <p:cNvSpPr/>
          <p:nvPr/>
        </p:nvSpPr>
        <p:spPr>
          <a:xfrm>
            <a:off x="2114245" y="5840730"/>
            <a:ext cx="9144" cy="458978"/>
          </a:xfrm>
          <a:prstGeom prst="rect">
            <a:avLst/>
          </a:prstGeom>
          <a:solidFill>
            <a:srgbClr val="E1E6EB"/>
          </a:solidFill>
          <a:ln w="12700">
            <a:solidFill>
              <a:srgbClr val="E1E6EB"/>
            </a:solidFill>
            <a:prstDash val="solid"/>
          </a:ln>
        </p:spPr>
      </p:sp>
      <p:sp>
        <p:nvSpPr>
          <p:cNvPr id="58" name="Text 56"/>
          <p:cNvSpPr txBox="1"/>
          <p:nvPr/>
        </p:nvSpPr>
        <p:spPr>
          <a:xfrm>
            <a:off x="2187397" y="5895594"/>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Två sätt. Alla gör ringflygaren. Du skriver gruppens början.</a:t>
            </a:r>
            <a:endParaRPr lang="en-US" sz="1100" dirty="0"/>
          </a:p>
        </p:txBody>
      </p:sp>
      <p:sp>
        <p:nvSpPr>
          <p:cNvPr id="59" name="Shape 57"/>
          <p:cNvSpPr/>
          <p:nvPr/>
        </p:nvSpPr>
        <p:spPr>
          <a:xfrm>
            <a:off x="192024" y="6299708"/>
            <a:ext cx="5766664" cy="9144"/>
          </a:xfrm>
          <a:prstGeom prst="rect">
            <a:avLst/>
          </a:prstGeom>
          <a:solidFill>
            <a:srgbClr val="E1E6EB"/>
          </a:solidFill>
          <a:ln w="12700">
            <a:solidFill>
              <a:srgbClr val="E1E6EB"/>
            </a:solidFill>
            <a:prstDash val="solid"/>
          </a:ln>
        </p:spPr>
      </p:sp>
      <p:sp>
        <p:nvSpPr>
          <p:cNvPr id="60" name="Text 58"/>
          <p:cNvSpPr txBox="1"/>
          <p:nvPr/>
        </p:nvSpPr>
        <p:spPr>
          <a:xfrm>
            <a:off x="265176" y="6354572"/>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25–⁠60 min</a:t>
            </a:r>
            <a:endParaRPr lang="en-US" sz="1100" dirty="0"/>
          </a:p>
        </p:txBody>
      </p:sp>
      <p:sp>
        <p:nvSpPr>
          <p:cNvPr id="61" name="Shape 59"/>
          <p:cNvSpPr/>
          <p:nvPr/>
        </p:nvSpPr>
        <p:spPr>
          <a:xfrm>
            <a:off x="2114245" y="6299708"/>
            <a:ext cx="9144" cy="458978"/>
          </a:xfrm>
          <a:prstGeom prst="rect">
            <a:avLst/>
          </a:prstGeom>
          <a:solidFill>
            <a:srgbClr val="E1E6EB"/>
          </a:solidFill>
          <a:ln w="12700">
            <a:solidFill>
              <a:srgbClr val="E1E6EB"/>
            </a:solidFill>
            <a:prstDash val="solid"/>
          </a:ln>
        </p:spPr>
      </p:sp>
      <p:sp>
        <p:nvSpPr>
          <p:cNvPr id="62" name="Text 60"/>
          <p:cNvSpPr txBox="1"/>
          <p:nvPr/>
        </p:nvSpPr>
        <p:spPr>
          <a:xfrm>
            <a:off x="2187397" y="6354572"/>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Skriv 25–45. Gruppen väljer en fortsättning. Du gör ringflygaren bakom pärmen.</a:t>
            </a:r>
            <a:endParaRPr lang="en-US" sz="1100" dirty="0"/>
          </a:p>
        </p:txBody>
      </p:sp>
      <p:sp>
        <p:nvSpPr>
          <p:cNvPr id="63" name="Shape 61"/>
          <p:cNvSpPr/>
          <p:nvPr/>
        </p:nvSpPr>
        <p:spPr>
          <a:xfrm>
            <a:off x="192024" y="1417320"/>
            <a:ext cx="5766664" cy="5341366"/>
          </a:xfrm>
          <a:prstGeom prst="rect">
            <a:avLst/>
          </a:prstGeom>
          <a:ln w="12700">
            <a:solidFill>
              <a:srgbClr val="14202B"/>
            </a:solidFill>
            <a:prstDash val="solid"/>
          </a:ln>
        </p:spPr>
      </p:sp>
      <p:sp>
        <p:nvSpPr>
          <p:cNvPr id="64" name="Text 62"/>
          <p:cNvSpPr txBox="1"/>
          <p:nvPr/>
        </p:nvSpPr>
        <p:spPr>
          <a:xfrm>
            <a:off x="6233008" y="114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PASS 6 TILL 12</a:t>
            </a:r>
            <a:endParaRPr lang="en-US" sz="1200" dirty="0"/>
          </a:p>
        </p:txBody>
      </p:sp>
      <p:sp>
        <p:nvSpPr>
          <p:cNvPr id="65" name="Shape 63"/>
          <p:cNvSpPr/>
          <p:nvPr/>
        </p:nvSpPr>
        <p:spPr>
          <a:xfrm>
            <a:off x="6233008" y="1417320"/>
            <a:ext cx="5766664" cy="292608"/>
          </a:xfrm>
          <a:prstGeom prst="rect">
            <a:avLst/>
          </a:prstGeom>
          <a:solidFill>
            <a:srgbClr val="14202B"/>
          </a:solidFill>
          <a:ln w="12700">
            <a:solidFill>
              <a:srgbClr val="14202B"/>
            </a:solidFill>
            <a:prstDash val="solid"/>
          </a:ln>
        </p:spPr>
      </p:sp>
      <p:sp>
        <p:nvSpPr>
          <p:cNvPr id="66" name="Text 64"/>
          <p:cNvSpPr txBox="1"/>
          <p:nvPr/>
        </p:nvSpPr>
        <p:spPr>
          <a:xfrm>
            <a:off x="6306160" y="1472184"/>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Pass och minuter</a:t>
            </a:r>
            <a:endParaRPr lang="en-US" sz="1050" dirty="0"/>
          </a:p>
        </p:txBody>
      </p:sp>
      <p:sp>
        <p:nvSpPr>
          <p:cNvPr id="67" name="Text 65"/>
          <p:cNvSpPr txBox="1"/>
          <p:nvPr/>
        </p:nvSpPr>
        <p:spPr>
          <a:xfrm>
            <a:off x="8228381" y="1472184"/>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Det ni gör</a:t>
            </a:r>
            <a:endParaRPr lang="en-US" sz="1050" dirty="0"/>
          </a:p>
        </p:txBody>
      </p:sp>
      <p:sp>
        <p:nvSpPr>
          <p:cNvPr id="68" name="Shape 66"/>
          <p:cNvSpPr/>
          <p:nvPr/>
        </p:nvSpPr>
        <p:spPr>
          <a:xfrm>
            <a:off x="6233008" y="1709928"/>
            <a:ext cx="5766664" cy="9144"/>
          </a:xfrm>
          <a:prstGeom prst="rect">
            <a:avLst/>
          </a:prstGeom>
          <a:solidFill>
            <a:srgbClr val="E1E6EB"/>
          </a:solidFill>
          <a:ln w="12700">
            <a:solidFill>
              <a:srgbClr val="E1E6EB"/>
            </a:solidFill>
            <a:prstDash val="solid"/>
          </a:ln>
        </p:spPr>
      </p:sp>
      <p:sp>
        <p:nvSpPr>
          <p:cNvPr id="69" name="Text 67"/>
          <p:cNvSpPr txBox="1"/>
          <p:nvPr/>
        </p:nvSpPr>
        <p:spPr>
          <a:xfrm>
            <a:off x="6306160" y="1764792"/>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6</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0–⁠60 min</a:t>
            </a:r>
            <a:endParaRPr lang="en-US" sz="1100" dirty="0"/>
          </a:p>
        </p:txBody>
      </p:sp>
      <p:sp>
        <p:nvSpPr>
          <p:cNvPr id="70" name="Shape 68"/>
          <p:cNvSpPr/>
          <p:nvPr/>
        </p:nvSpPr>
        <p:spPr>
          <a:xfrm>
            <a:off x="8155229" y="1709928"/>
            <a:ext cx="9144" cy="458978"/>
          </a:xfrm>
          <a:prstGeom prst="rect">
            <a:avLst/>
          </a:prstGeom>
          <a:solidFill>
            <a:srgbClr val="E1E6EB"/>
          </a:solidFill>
          <a:ln w="12700">
            <a:solidFill>
              <a:srgbClr val="E1E6EB"/>
            </a:solidFill>
            <a:prstDash val="solid"/>
          </a:ln>
        </p:spPr>
      </p:sp>
      <p:sp>
        <p:nvSpPr>
          <p:cNvPr id="71" name="Text 69"/>
          <p:cNvSpPr txBox="1"/>
          <p:nvPr/>
        </p:nvSpPr>
        <p:spPr>
          <a:xfrm>
            <a:off x="8228381" y="1764792"/>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Två texter, vecka 3. Säg 18–22, Skriv 22–35. Flygdagen 35–60, med sidan Flygdagen.</a:t>
            </a:r>
            <a:endParaRPr lang="en-US" sz="1100" dirty="0"/>
          </a:p>
        </p:txBody>
      </p:sp>
      <p:sp>
        <p:nvSpPr>
          <p:cNvPr id="72" name="Shape 70"/>
          <p:cNvSpPr/>
          <p:nvPr/>
        </p:nvSpPr>
        <p:spPr>
          <a:xfrm>
            <a:off x="6233008" y="2168906"/>
            <a:ext cx="5766664" cy="458978"/>
          </a:xfrm>
          <a:prstGeom prst="rect">
            <a:avLst/>
          </a:prstGeom>
          <a:solidFill>
            <a:srgbClr val="F8FAFC"/>
          </a:solidFill>
          <a:ln w="12700">
            <a:solidFill>
              <a:srgbClr val="F8FAFC"/>
            </a:solidFill>
            <a:prstDash val="solid"/>
          </a:ln>
        </p:spPr>
      </p:sp>
      <p:sp>
        <p:nvSpPr>
          <p:cNvPr id="73" name="Shape 71"/>
          <p:cNvSpPr/>
          <p:nvPr/>
        </p:nvSpPr>
        <p:spPr>
          <a:xfrm>
            <a:off x="6233008" y="2168906"/>
            <a:ext cx="5766664" cy="9144"/>
          </a:xfrm>
          <a:prstGeom prst="rect">
            <a:avLst/>
          </a:prstGeom>
          <a:solidFill>
            <a:srgbClr val="E1E6EB"/>
          </a:solidFill>
          <a:ln w="12700">
            <a:solidFill>
              <a:srgbClr val="E1E6EB"/>
            </a:solidFill>
            <a:prstDash val="solid"/>
          </a:ln>
        </p:spPr>
      </p:sp>
      <p:sp>
        <p:nvSpPr>
          <p:cNvPr id="74" name="Text 72"/>
          <p:cNvSpPr txBox="1"/>
          <p:nvPr/>
        </p:nvSpPr>
        <p:spPr>
          <a:xfrm>
            <a:off x="6306160" y="2223770"/>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7</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0–⁠5 min</a:t>
            </a:r>
            <a:endParaRPr lang="en-US" sz="1100" dirty="0"/>
          </a:p>
        </p:txBody>
      </p:sp>
      <p:sp>
        <p:nvSpPr>
          <p:cNvPr id="75" name="Shape 73"/>
          <p:cNvSpPr/>
          <p:nvPr/>
        </p:nvSpPr>
        <p:spPr>
          <a:xfrm>
            <a:off x="8155229" y="2168906"/>
            <a:ext cx="9144" cy="458978"/>
          </a:xfrm>
          <a:prstGeom prst="rect">
            <a:avLst/>
          </a:prstGeom>
          <a:solidFill>
            <a:srgbClr val="E1E6EB"/>
          </a:solidFill>
          <a:ln w="12700">
            <a:solidFill>
              <a:srgbClr val="E1E6EB"/>
            </a:solidFill>
            <a:prstDash val="solid"/>
          </a:ln>
        </p:spPr>
      </p:sp>
      <p:sp>
        <p:nvSpPr>
          <p:cNvPr id="76" name="Text 74"/>
          <p:cNvSpPr txBox="1"/>
          <p:nvPr/>
        </p:nvSpPr>
        <p:spPr>
          <a:xfrm>
            <a:off x="8228381" y="2223770"/>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Lådan från läsarnas klass. Steget där flest stannade.</a:t>
            </a:r>
            <a:endParaRPr lang="en-US" sz="1100" dirty="0"/>
          </a:p>
        </p:txBody>
      </p:sp>
      <p:sp>
        <p:nvSpPr>
          <p:cNvPr id="77" name="Shape 75"/>
          <p:cNvSpPr/>
          <p:nvPr/>
        </p:nvSpPr>
        <p:spPr>
          <a:xfrm>
            <a:off x="6233008" y="2627884"/>
            <a:ext cx="5766664" cy="9144"/>
          </a:xfrm>
          <a:prstGeom prst="rect">
            <a:avLst/>
          </a:prstGeom>
          <a:solidFill>
            <a:srgbClr val="E1E6EB"/>
          </a:solidFill>
          <a:ln w="12700">
            <a:solidFill>
              <a:srgbClr val="E1E6EB"/>
            </a:solidFill>
            <a:prstDash val="solid"/>
          </a:ln>
        </p:spPr>
      </p:sp>
      <p:sp>
        <p:nvSpPr>
          <p:cNvPr id="78" name="Text 76"/>
          <p:cNvSpPr txBox="1"/>
          <p:nvPr/>
        </p:nvSpPr>
        <p:spPr>
          <a:xfrm>
            <a:off x="6306160" y="2682748"/>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8</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0–⁠60 min</a:t>
            </a:r>
            <a:endParaRPr lang="en-US" sz="1100" dirty="0"/>
          </a:p>
        </p:txBody>
      </p:sp>
      <p:sp>
        <p:nvSpPr>
          <p:cNvPr id="79" name="Shape 77"/>
          <p:cNvSpPr/>
          <p:nvPr/>
        </p:nvSpPr>
        <p:spPr>
          <a:xfrm>
            <a:off x="8155229" y="2627884"/>
            <a:ext cx="9144" cy="458978"/>
          </a:xfrm>
          <a:prstGeom prst="rect">
            <a:avLst/>
          </a:prstGeom>
          <a:solidFill>
            <a:srgbClr val="E1E6EB"/>
          </a:solidFill>
          <a:ln w="12700">
            <a:solidFill>
              <a:srgbClr val="E1E6EB"/>
            </a:solidFill>
            <a:prstDash val="solid"/>
          </a:ln>
        </p:spPr>
      </p:sp>
      <p:sp>
        <p:nvSpPr>
          <p:cNvPr id="80" name="Text 78"/>
          <p:cNvSpPr txBox="1"/>
          <p:nvPr/>
        </p:nvSpPr>
        <p:spPr>
          <a:xfrm>
            <a:off x="8228381" y="2682748"/>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Två texter, vecka 4. Säg 19–25 med Om-lappen, Skriv 25–57, halvvägs vid 41.</a:t>
            </a:r>
            <a:endParaRPr lang="en-US" sz="1100" dirty="0"/>
          </a:p>
        </p:txBody>
      </p:sp>
      <p:sp>
        <p:nvSpPr>
          <p:cNvPr id="81" name="Shape 79"/>
          <p:cNvSpPr/>
          <p:nvPr/>
        </p:nvSpPr>
        <p:spPr>
          <a:xfrm>
            <a:off x="6233008" y="3086862"/>
            <a:ext cx="5766664" cy="458978"/>
          </a:xfrm>
          <a:prstGeom prst="rect">
            <a:avLst/>
          </a:prstGeom>
          <a:solidFill>
            <a:srgbClr val="F8FAFC"/>
          </a:solidFill>
          <a:ln w="12700">
            <a:solidFill>
              <a:srgbClr val="F8FAFC"/>
            </a:solidFill>
            <a:prstDash val="solid"/>
          </a:ln>
        </p:spPr>
      </p:sp>
      <p:sp>
        <p:nvSpPr>
          <p:cNvPr id="82" name="Shape 80"/>
          <p:cNvSpPr/>
          <p:nvPr/>
        </p:nvSpPr>
        <p:spPr>
          <a:xfrm>
            <a:off x="6233008" y="3086862"/>
            <a:ext cx="5766664" cy="9144"/>
          </a:xfrm>
          <a:prstGeom prst="rect">
            <a:avLst/>
          </a:prstGeom>
          <a:solidFill>
            <a:srgbClr val="E1E6EB"/>
          </a:solidFill>
          <a:ln w="12700">
            <a:solidFill>
              <a:srgbClr val="E1E6EB"/>
            </a:solidFill>
            <a:prstDash val="solid"/>
          </a:ln>
        </p:spPr>
      </p:sp>
      <p:sp>
        <p:nvSpPr>
          <p:cNvPr id="83" name="Text 81"/>
          <p:cNvSpPr txBox="1"/>
          <p:nvPr/>
        </p:nvSpPr>
        <p:spPr>
          <a:xfrm>
            <a:off x="6306160" y="3141726"/>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9</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0–⁠60 min</a:t>
            </a:r>
            <a:endParaRPr lang="en-US" sz="1100" dirty="0"/>
          </a:p>
        </p:txBody>
      </p:sp>
      <p:sp>
        <p:nvSpPr>
          <p:cNvPr id="84" name="Shape 82"/>
          <p:cNvSpPr/>
          <p:nvPr/>
        </p:nvSpPr>
        <p:spPr>
          <a:xfrm>
            <a:off x="8155229" y="3086862"/>
            <a:ext cx="9144" cy="458978"/>
          </a:xfrm>
          <a:prstGeom prst="rect">
            <a:avLst/>
          </a:prstGeom>
          <a:solidFill>
            <a:srgbClr val="E1E6EB"/>
          </a:solidFill>
          <a:ln w="12700">
            <a:solidFill>
              <a:srgbClr val="E1E6EB"/>
            </a:solidFill>
            <a:prstDash val="solid"/>
          </a:ln>
        </p:spPr>
      </p:sp>
      <p:sp>
        <p:nvSpPr>
          <p:cNvPr id="85" name="Text 83"/>
          <p:cNvSpPr txBox="1"/>
          <p:nvPr/>
        </p:nvSpPr>
        <p:spPr>
          <a:xfrm>
            <a:off x="8228381" y="3141726"/>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Två sätt. Planen som lista. Säg 26–34, Skriv 34–57.</a:t>
            </a:r>
            <a:endParaRPr lang="en-US" sz="1100" dirty="0"/>
          </a:p>
        </p:txBody>
      </p:sp>
      <p:sp>
        <p:nvSpPr>
          <p:cNvPr id="86" name="Shape 84"/>
          <p:cNvSpPr/>
          <p:nvPr/>
        </p:nvSpPr>
        <p:spPr>
          <a:xfrm>
            <a:off x="6233008" y="3545840"/>
            <a:ext cx="5766664" cy="9144"/>
          </a:xfrm>
          <a:prstGeom prst="rect">
            <a:avLst/>
          </a:prstGeom>
          <a:solidFill>
            <a:srgbClr val="E1E6EB"/>
          </a:solidFill>
          <a:ln w="12700">
            <a:solidFill>
              <a:srgbClr val="E1E6EB"/>
            </a:solidFill>
            <a:prstDash val="solid"/>
          </a:ln>
        </p:spPr>
      </p:sp>
      <p:sp>
        <p:nvSpPr>
          <p:cNvPr id="87" name="Text 85"/>
          <p:cNvSpPr txBox="1"/>
          <p:nvPr/>
        </p:nvSpPr>
        <p:spPr>
          <a:xfrm>
            <a:off x="6306160" y="3600704"/>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10</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0–⁠28 min</a:t>
            </a:r>
            <a:endParaRPr lang="en-US" sz="1100" dirty="0"/>
          </a:p>
        </p:txBody>
      </p:sp>
      <p:sp>
        <p:nvSpPr>
          <p:cNvPr id="88" name="Shape 86"/>
          <p:cNvSpPr/>
          <p:nvPr/>
        </p:nvSpPr>
        <p:spPr>
          <a:xfrm>
            <a:off x="8155229" y="3545840"/>
            <a:ext cx="9144" cy="458978"/>
          </a:xfrm>
          <a:prstGeom prst="rect">
            <a:avLst/>
          </a:prstGeom>
          <a:solidFill>
            <a:srgbClr val="E1E6EB"/>
          </a:solidFill>
          <a:ln w="12700">
            <a:solidFill>
              <a:srgbClr val="E1E6EB"/>
            </a:solidFill>
            <a:prstDash val="solid"/>
          </a:ln>
        </p:spPr>
      </p:sp>
      <p:sp>
        <p:nvSpPr>
          <p:cNvPr id="89" name="Text 87"/>
          <p:cNvSpPr txBox="1"/>
          <p:nvPr/>
        </p:nvSpPr>
        <p:spPr>
          <a:xfrm>
            <a:off x="8228381" y="3600704"/>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Läs som läsaren. Skriv 5–20. Läsaren halvvägs 20–28, över pärmen.</a:t>
            </a:r>
            <a:endParaRPr lang="en-US" sz="1100" dirty="0"/>
          </a:p>
        </p:txBody>
      </p:sp>
      <p:sp>
        <p:nvSpPr>
          <p:cNvPr id="90" name="Shape 88"/>
          <p:cNvSpPr/>
          <p:nvPr/>
        </p:nvSpPr>
        <p:spPr>
          <a:xfrm>
            <a:off x="6233008" y="4004818"/>
            <a:ext cx="5766664" cy="284353"/>
          </a:xfrm>
          <a:prstGeom prst="rect">
            <a:avLst/>
          </a:prstGeom>
          <a:solidFill>
            <a:srgbClr val="F8FAFC"/>
          </a:solidFill>
          <a:ln w="12700">
            <a:solidFill>
              <a:srgbClr val="F8FAFC"/>
            </a:solidFill>
            <a:prstDash val="solid"/>
          </a:ln>
        </p:spPr>
      </p:sp>
      <p:sp>
        <p:nvSpPr>
          <p:cNvPr id="91" name="Shape 89"/>
          <p:cNvSpPr/>
          <p:nvPr/>
        </p:nvSpPr>
        <p:spPr>
          <a:xfrm>
            <a:off x="6233008" y="4004818"/>
            <a:ext cx="5766664" cy="9144"/>
          </a:xfrm>
          <a:prstGeom prst="rect">
            <a:avLst/>
          </a:prstGeom>
          <a:solidFill>
            <a:srgbClr val="E1E6EB"/>
          </a:solidFill>
          <a:ln w="12700">
            <a:solidFill>
              <a:srgbClr val="E1E6EB"/>
            </a:solidFill>
            <a:prstDash val="solid"/>
          </a:ln>
        </p:spPr>
      </p:sp>
      <p:sp>
        <p:nvSpPr>
          <p:cNvPr id="92" name="Text 90"/>
          <p:cNvSpPr txBox="1"/>
          <p:nvPr/>
        </p:nvSpPr>
        <p:spPr>
          <a:xfrm>
            <a:off x="6306160" y="4059682"/>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28–⁠60 min</a:t>
            </a:r>
            <a:endParaRPr lang="en-US" sz="1100" dirty="0"/>
          </a:p>
        </p:txBody>
      </p:sp>
      <p:sp>
        <p:nvSpPr>
          <p:cNvPr id="93" name="Shape 91"/>
          <p:cNvSpPr/>
          <p:nvPr/>
        </p:nvSpPr>
        <p:spPr>
          <a:xfrm>
            <a:off x="8155229" y="4004818"/>
            <a:ext cx="9144" cy="284353"/>
          </a:xfrm>
          <a:prstGeom prst="rect">
            <a:avLst/>
          </a:prstGeom>
          <a:solidFill>
            <a:srgbClr val="E1E6EB"/>
          </a:solidFill>
          <a:ln w="12700">
            <a:solidFill>
              <a:srgbClr val="E1E6EB"/>
            </a:solidFill>
            <a:prstDash val="solid"/>
          </a:ln>
        </p:spPr>
      </p:sp>
      <p:sp>
        <p:nvSpPr>
          <p:cNvPr id="94" name="Text 92"/>
          <p:cNvSpPr txBox="1"/>
          <p:nvPr/>
        </p:nvSpPr>
        <p:spPr>
          <a:xfrm>
            <a:off x="8228381" y="4059682"/>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Skriv 28–52. Inbjudan till läsaren.</a:t>
            </a:r>
            <a:endParaRPr lang="en-US" sz="1100" dirty="0"/>
          </a:p>
        </p:txBody>
      </p:sp>
      <p:sp>
        <p:nvSpPr>
          <p:cNvPr id="95" name="Shape 93"/>
          <p:cNvSpPr/>
          <p:nvPr/>
        </p:nvSpPr>
        <p:spPr>
          <a:xfrm>
            <a:off x="6233008" y="4289171"/>
            <a:ext cx="5766664" cy="9144"/>
          </a:xfrm>
          <a:prstGeom prst="rect">
            <a:avLst/>
          </a:prstGeom>
          <a:solidFill>
            <a:srgbClr val="E1E6EB"/>
          </a:solidFill>
          <a:ln w="12700">
            <a:solidFill>
              <a:srgbClr val="E1E6EB"/>
            </a:solidFill>
            <a:prstDash val="solid"/>
          </a:ln>
        </p:spPr>
      </p:sp>
      <p:sp>
        <p:nvSpPr>
          <p:cNvPr id="96" name="Text 94"/>
          <p:cNvSpPr txBox="1"/>
          <p:nvPr/>
        </p:nvSpPr>
        <p:spPr>
          <a:xfrm>
            <a:off x="6306160" y="4344035"/>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11</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0–⁠36 min</a:t>
            </a:r>
            <a:endParaRPr lang="en-US" sz="1100" dirty="0"/>
          </a:p>
        </p:txBody>
      </p:sp>
      <p:sp>
        <p:nvSpPr>
          <p:cNvPr id="97" name="Shape 95"/>
          <p:cNvSpPr/>
          <p:nvPr/>
        </p:nvSpPr>
        <p:spPr>
          <a:xfrm>
            <a:off x="8155229" y="4289171"/>
            <a:ext cx="9144" cy="458978"/>
          </a:xfrm>
          <a:prstGeom prst="rect">
            <a:avLst/>
          </a:prstGeom>
          <a:solidFill>
            <a:srgbClr val="E1E6EB"/>
          </a:solidFill>
          <a:ln w="12700">
            <a:solidFill>
              <a:srgbClr val="E1E6EB"/>
            </a:solidFill>
            <a:prstDash val="solid"/>
          </a:ln>
        </p:spPr>
      </p:sp>
      <p:sp>
        <p:nvSpPr>
          <p:cNvPr id="98" name="Text 96"/>
          <p:cNvSpPr txBox="1"/>
          <p:nvPr/>
        </p:nvSpPr>
        <p:spPr>
          <a:xfrm>
            <a:off x="8228381" y="4344035"/>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Den korta texten igen. En elev ur andra paret ritar efter båda. Båten och Grisen. Uppgifterna 28–36.</a:t>
            </a:r>
            <a:endParaRPr lang="en-US" sz="1100" dirty="0"/>
          </a:p>
        </p:txBody>
      </p:sp>
      <p:sp>
        <p:nvSpPr>
          <p:cNvPr id="99" name="Shape 97"/>
          <p:cNvSpPr/>
          <p:nvPr/>
        </p:nvSpPr>
        <p:spPr>
          <a:xfrm>
            <a:off x="6233008" y="4748149"/>
            <a:ext cx="5766664" cy="458978"/>
          </a:xfrm>
          <a:prstGeom prst="rect">
            <a:avLst/>
          </a:prstGeom>
          <a:solidFill>
            <a:srgbClr val="F8FAFC"/>
          </a:solidFill>
          <a:ln w="12700">
            <a:solidFill>
              <a:srgbClr val="F8FAFC"/>
            </a:solidFill>
            <a:prstDash val="solid"/>
          </a:ln>
        </p:spPr>
      </p:sp>
      <p:sp>
        <p:nvSpPr>
          <p:cNvPr id="100" name="Shape 98"/>
          <p:cNvSpPr/>
          <p:nvPr/>
        </p:nvSpPr>
        <p:spPr>
          <a:xfrm>
            <a:off x="6233008" y="4748149"/>
            <a:ext cx="5766664" cy="9144"/>
          </a:xfrm>
          <a:prstGeom prst="rect">
            <a:avLst/>
          </a:prstGeom>
          <a:solidFill>
            <a:srgbClr val="E1E6EB"/>
          </a:solidFill>
          <a:ln w="12700">
            <a:solidFill>
              <a:srgbClr val="E1E6EB"/>
            </a:solidFill>
            <a:prstDash val="solid"/>
          </a:ln>
        </p:spPr>
      </p:sp>
      <p:sp>
        <p:nvSpPr>
          <p:cNvPr id="101" name="Text 99"/>
          <p:cNvSpPr txBox="1"/>
          <p:nvPr/>
        </p:nvSpPr>
        <p:spPr>
          <a:xfrm>
            <a:off x="6306160" y="4803013"/>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36–⁠60 min</a:t>
            </a:r>
            <a:endParaRPr lang="en-US" sz="1100" dirty="0"/>
          </a:p>
        </p:txBody>
      </p:sp>
      <p:sp>
        <p:nvSpPr>
          <p:cNvPr id="102" name="Shape 100"/>
          <p:cNvSpPr/>
          <p:nvPr/>
        </p:nvSpPr>
        <p:spPr>
          <a:xfrm>
            <a:off x="8155229" y="4748149"/>
            <a:ext cx="9144" cy="458978"/>
          </a:xfrm>
          <a:prstGeom prst="rect">
            <a:avLst/>
          </a:prstGeom>
          <a:solidFill>
            <a:srgbClr val="E1E6EB"/>
          </a:solidFill>
          <a:ln w="12700">
            <a:solidFill>
              <a:srgbClr val="E1E6EB"/>
            </a:solidFill>
            <a:prstDash val="solid"/>
          </a:ln>
        </p:spPr>
      </p:sp>
      <p:sp>
        <p:nvSpPr>
          <p:cNvPr id="103" name="Text 101"/>
          <p:cNvSpPr txBox="1"/>
          <p:nvPr/>
        </p:nvSpPr>
        <p:spPr>
          <a:xfrm>
            <a:off x="8228381" y="4803013"/>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Skriv: eleven bygger ut sin text och sätter underrubriker.</a:t>
            </a:r>
            <a:endParaRPr lang="en-US" sz="1100" dirty="0"/>
          </a:p>
        </p:txBody>
      </p:sp>
      <p:sp>
        <p:nvSpPr>
          <p:cNvPr id="104" name="Shape 102"/>
          <p:cNvSpPr/>
          <p:nvPr/>
        </p:nvSpPr>
        <p:spPr>
          <a:xfrm>
            <a:off x="6233008" y="5207127"/>
            <a:ext cx="5766664" cy="9144"/>
          </a:xfrm>
          <a:prstGeom prst="rect">
            <a:avLst/>
          </a:prstGeom>
          <a:solidFill>
            <a:srgbClr val="E1E6EB"/>
          </a:solidFill>
          <a:ln w="12700">
            <a:solidFill>
              <a:srgbClr val="E1E6EB"/>
            </a:solidFill>
            <a:prstDash val="solid"/>
          </a:ln>
        </p:spPr>
      </p:sp>
      <p:sp>
        <p:nvSpPr>
          <p:cNvPr id="105" name="Text 103"/>
          <p:cNvSpPr txBox="1"/>
          <p:nvPr/>
        </p:nvSpPr>
        <p:spPr>
          <a:xfrm>
            <a:off x="6306160" y="5261991"/>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PASS 12</a:t>
            </a:r>
            <a:endParaRPr lang="en-US" sz="1100" dirty="0"/>
          </a:p>
          <a:p>
            <a:pPr algn="l" indent="0" marL="0">
              <a:buNone/>
            </a:pPr>
            <a:r>
              <a:rPr lang="en-US" sz="1100" b="1" dirty="0">
                <a:solidFill>
                  <a:srgbClr val="14202B"/>
                </a:solidFill>
                <a:latin typeface="Calibri" pitchFamily="34" charset="0"/>
                <a:ea typeface="Calibri" pitchFamily="34" charset="-122"/>
                <a:cs typeface="Calibri" pitchFamily="34" charset="-120"/>
              </a:rPr>
              <a:t>0–⁠45 min</a:t>
            </a:r>
            <a:endParaRPr lang="en-US" sz="1100" dirty="0"/>
          </a:p>
        </p:txBody>
      </p:sp>
      <p:sp>
        <p:nvSpPr>
          <p:cNvPr id="106" name="Shape 104"/>
          <p:cNvSpPr/>
          <p:nvPr/>
        </p:nvSpPr>
        <p:spPr>
          <a:xfrm>
            <a:off x="8155229" y="5207127"/>
            <a:ext cx="9144" cy="458978"/>
          </a:xfrm>
          <a:prstGeom prst="rect">
            <a:avLst/>
          </a:prstGeom>
          <a:solidFill>
            <a:srgbClr val="E1E6EB"/>
          </a:solidFill>
          <a:ln w="12700">
            <a:solidFill>
              <a:srgbClr val="E1E6EB"/>
            </a:solidFill>
            <a:prstDash val="solid"/>
          </a:ln>
        </p:spPr>
      </p:sp>
      <p:sp>
        <p:nvSpPr>
          <p:cNvPr id="107" name="Text 105"/>
          <p:cNvSpPr txBox="1"/>
          <p:nvPr/>
        </p:nvSpPr>
        <p:spPr>
          <a:xfrm>
            <a:off x="8228381" y="5261991"/>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Spelstunden 5–45: läsarna spelar två spel.</a:t>
            </a:r>
            <a:endParaRPr lang="en-US" sz="1100" dirty="0"/>
          </a:p>
        </p:txBody>
      </p:sp>
      <p:sp>
        <p:nvSpPr>
          <p:cNvPr id="108" name="Shape 106"/>
          <p:cNvSpPr/>
          <p:nvPr/>
        </p:nvSpPr>
        <p:spPr>
          <a:xfrm>
            <a:off x="6233008" y="5666105"/>
            <a:ext cx="5766664" cy="458978"/>
          </a:xfrm>
          <a:prstGeom prst="rect">
            <a:avLst/>
          </a:prstGeom>
          <a:solidFill>
            <a:srgbClr val="F8FAFC"/>
          </a:solidFill>
          <a:ln w="12700">
            <a:solidFill>
              <a:srgbClr val="F8FAFC"/>
            </a:solidFill>
            <a:prstDash val="solid"/>
          </a:ln>
        </p:spPr>
      </p:sp>
      <p:sp>
        <p:nvSpPr>
          <p:cNvPr id="109" name="Shape 107"/>
          <p:cNvSpPr/>
          <p:nvPr/>
        </p:nvSpPr>
        <p:spPr>
          <a:xfrm>
            <a:off x="6233008" y="5666105"/>
            <a:ext cx="5766664" cy="9144"/>
          </a:xfrm>
          <a:prstGeom prst="rect">
            <a:avLst/>
          </a:prstGeom>
          <a:solidFill>
            <a:srgbClr val="E1E6EB"/>
          </a:solidFill>
          <a:ln w="12700">
            <a:solidFill>
              <a:srgbClr val="E1E6EB"/>
            </a:solidFill>
            <a:prstDash val="solid"/>
          </a:ln>
        </p:spPr>
      </p:sp>
      <p:sp>
        <p:nvSpPr>
          <p:cNvPr id="110" name="Text 108"/>
          <p:cNvSpPr txBox="1"/>
          <p:nvPr/>
        </p:nvSpPr>
        <p:spPr>
          <a:xfrm>
            <a:off x="6306160" y="5720969"/>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45–⁠60 min</a:t>
            </a:r>
            <a:endParaRPr lang="en-US" sz="1100" dirty="0"/>
          </a:p>
        </p:txBody>
      </p:sp>
      <p:sp>
        <p:nvSpPr>
          <p:cNvPr id="111" name="Shape 109"/>
          <p:cNvSpPr/>
          <p:nvPr/>
        </p:nvSpPr>
        <p:spPr>
          <a:xfrm>
            <a:off x="8155229" y="5666105"/>
            <a:ext cx="9144" cy="458978"/>
          </a:xfrm>
          <a:prstGeom prst="rect">
            <a:avLst/>
          </a:prstGeom>
          <a:solidFill>
            <a:srgbClr val="E1E6EB"/>
          </a:solidFill>
          <a:ln w="12700">
            <a:solidFill>
              <a:srgbClr val="E1E6EB"/>
            </a:solidFill>
            <a:prstDash val="solid"/>
          </a:ln>
        </p:spPr>
      </p:sp>
      <p:sp>
        <p:nvSpPr>
          <p:cNvPr id="112" name="Text 110"/>
          <p:cNvSpPr txBox="1"/>
          <p:nvPr/>
        </p:nvSpPr>
        <p:spPr>
          <a:xfrm>
            <a:off x="8228381" y="5720969"/>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Stapeln, nästa mål och ett råd till nästa grupp. Spelen i kuvert.</a:t>
            </a:r>
            <a:endParaRPr lang="en-US" sz="1100" dirty="0"/>
          </a:p>
        </p:txBody>
      </p:sp>
      <p:sp>
        <p:nvSpPr>
          <p:cNvPr id="113" name="Shape 111"/>
          <p:cNvSpPr/>
          <p:nvPr/>
        </p:nvSpPr>
        <p:spPr>
          <a:xfrm>
            <a:off x="6233008" y="1417320"/>
            <a:ext cx="5766664" cy="4707763"/>
          </a:xfrm>
          <a:prstGeom prst="rect">
            <a:avLst/>
          </a:prstGeom>
          <a:ln w="12700">
            <a:solidFill>
              <a:srgbClr val="14202B"/>
            </a:solidFill>
            <a:prstDash val="solid"/>
          </a:ln>
        </p:spPr>
      </p:sp>
      <p:sp>
        <p:nvSpPr>
          <p:cNvPr id="114" name="Text 112"/>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niclasfohlin.se/stodundervisning/texttyp-instruerande-text/lathund</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Vad du behöver för kursen</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MATERIAL · 4/4</a:t>
            </a:r>
            <a:endParaRPr lang="en-US" sz="1275" dirty="0"/>
          </a:p>
        </p:txBody>
      </p:sp>
      <p:sp>
        <p:nvSpPr>
          <p:cNvPr id="6" name="Shape 4"/>
          <p:cNvSpPr/>
          <p:nvPr/>
        </p:nvSpPr>
        <p:spPr>
          <a:xfrm>
            <a:off x="0" y="603504"/>
            <a:ext cx="12191695" cy="1143000"/>
          </a:xfrm>
          <a:prstGeom prst="rect">
            <a:avLst/>
          </a:prstGeom>
          <a:solidFill>
            <a:srgbClr val="F3F6FA"/>
          </a:solidFill>
          <a:ln w="12700">
            <a:solidFill>
              <a:srgbClr val="F3F6FA"/>
            </a:solidFill>
            <a:prstDash val="solid"/>
          </a:ln>
        </p:spPr>
      </p:sp>
      <p:sp>
        <p:nvSpPr>
          <p:cNvPr id="7" name="Shape 5"/>
          <p:cNvSpPr/>
          <p:nvPr/>
        </p:nvSpPr>
        <p:spPr>
          <a:xfrm>
            <a:off x="0" y="1728216"/>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KRAV PÅ SPELET 1</a:t>
            </a:r>
            <a:endParaRPr lang="en-US" sz="1200" dirty="0"/>
          </a:p>
        </p:txBody>
      </p:sp>
      <p:sp>
        <p:nvSpPr>
          <p:cNvPr id="9" name="Text 7"/>
          <p:cNvSpPr txBox="1"/>
          <p:nvPr/>
        </p:nvSpPr>
        <p:spPr>
          <a:xfrm>
            <a:off x="42062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Något du kan och läsaren inte kan</a:t>
            </a:r>
            <a:endParaRPr lang="en-US" sz="1425" dirty="0"/>
          </a:p>
        </p:txBody>
      </p:sp>
      <p:sp>
        <p:nvSpPr>
          <p:cNvPr id="10" name="Text 8"/>
          <p:cNvSpPr txBox="1"/>
          <p:nvPr/>
        </p:nvSpPr>
        <p:spPr>
          <a:xfrm>
            <a:off x="42062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Du kan det utan att titta i reglerna, och läsaren har inte spelat det förut</a:t>
            </a:r>
            <a:endParaRPr lang="en-US" sz="1200" dirty="0"/>
          </a:p>
        </p:txBody>
      </p:sp>
      <p:sp>
        <p:nvSpPr>
          <p:cNvPr id="11" name="Shape 9"/>
          <p:cNvSpPr/>
          <p:nvPr/>
        </p:nvSpPr>
        <p:spPr>
          <a:xfrm>
            <a:off x="4106570" y="603504"/>
            <a:ext cx="9144" cy="1124712"/>
          </a:xfrm>
          <a:prstGeom prst="rect">
            <a:avLst/>
          </a:prstGeom>
          <a:solidFill>
            <a:srgbClr val="E1E6EB"/>
          </a:solidFill>
          <a:ln w="12700">
            <a:solidFill>
              <a:srgbClr val="E1E6EB"/>
            </a:solidFill>
            <a:prstDash val="solid"/>
          </a:ln>
        </p:spPr>
      </p:sp>
      <p:sp>
        <p:nvSpPr>
          <p:cNvPr id="12" name="Text 10"/>
          <p:cNvSpPr txBox="1"/>
          <p:nvPr/>
        </p:nvSpPr>
        <p:spPr>
          <a:xfrm>
            <a:off x="434431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KRAV PÅ SPELET 2</a:t>
            </a:r>
            <a:endParaRPr lang="en-US" sz="1200" dirty="0"/>
          </a:p>
        </p:txBody>
      </p:sp>
      <p:sp>
        <p:nvSpPr>
          <p:cNvPr id="13" name="Text 11"/>
          <p:cNvSpPr txBox="1"/>
          <p:nvPr/>
        </p:nvSpPr>
        <p:spPr>
          <a:xfrm>
            <a:off x="434431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Vid ett bord, på tio minuter</a:t>
            </a:r>
            <a:endParaRPr lang="en-US" sz="1425" dirty="0"/>
          </a:p>
        </p:txBody>
      </p:sp>
      <p:sp>
        <p:nvSpPr>
          <p:cNvPr id="14" name="Text 12"/>
          <p:cNvSpPr txBox="1"/>
          <p:nvPr/>
        </p:nvSpPr>
        <p:spPr>
          <a:xfrm>
            <a:off x="434431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Det ryms i ett kuvert eller är en kortlek. Tar det längre, säger texten hur det slutar efter tio minuter</a:t>
            </a:r>
            <a:endParaRPr lang="en-US" sz="1200" dirty="0"/>
          </a:p>
        </p:txBody>
      </p:sp>
      <p:sp>
        <p:nvSpPr>
          <p:cNvPr id="15" name="Shape 13"/>
          <p:cNvSpPr/>
          <p:nvPr/>
        </p:nvSpPr>
        <p:spPr>
          <a:xfrm>
            <a:off x="8030261" y="603504"/>
            <a:ext cx="9144" cy="1124712"/>
          </a:xfrm>
          <a:prstGeom prst="rect">
            <a:avLst/>
          </a:prstGeom>
          <a:solidFill>
            <a:srgbClr val="E1E6EB"/>
          </a:solidFill>
          <a:ln w="12700">
            <a:solidFill>
              <a:srgbClr val="E1E6EB"/>
            </a:solidFill>
            <a:prstDash val="solid"/>
          </a:ln>
        </p:spPr>
      </p:sp>
      <p:sp>
        <p:nvSpPr>
          <p:cNvPr id="16" name="Text 14"/>
          <p:cNvSpPr txBox="1"/>
          <p:nvPr/>
        </p:nvSpPr>
        <p:spPr>
          <a:xfrm>
            <a:off x="8268005"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KRAV PÅ SPELET 3</a:t>
            </a:r>
            <a:endParaRPr lang="en-US" sz="1200" dirty="0"/>
          </a:p>
        </p:txBody>
      </p:sp>
      <p:sp>
        <p:nvSpPr>
          <p:cNvPr id="17" name="Text 15"/>
          <p:cNvSpPr txBox="1"/>
          <p:nvPr/>
        </p:nvSpPr>
        <p:spPr>
          <a:xfrm>
            <a:off x="8268005"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Inget som kan skada</a:t>
            </a:r>
            <a:endParaRPr lang="en-US" sz="1425" dirty="0"/>
          </a:p>
        </p:txBody>
      </p:sp>
      <p:sp>
        <p:nvSpPr>
          <p:cNvPr id="18" name="Text 16"/>
          <p:cNvSpPr txBox="1"/>
          <p:nvPr/>
        </p:nvSpPr>
        <p:spPr>
          <a:xfrm>
            <a:off x="8268005"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Inga vassa saker, ingen eld, inga pengar och inget spel på en skärm</a:t>
            </a:r>
            <a:endParaRPr lang="en-US" sz="1200" dirty="0"/>
          </a:p>
        </p:txBody>
      </p:sp>
      <p:sp>
        <p:nvSpPr>
          <p:cNvPr id="19" name="Shape 17"/>
          <p:cNvSpPr/>
          <p:nvPr/>
        </p:nvSpPr>
        <p:spPr>
          <a:xfrm>
            <a:off x="6345936" y="1746504"/>
            <a:ext cx="18288" cy="4910328"/>
          </a:xfrm>
          <a:prstGeom prst="rect">
            <a:avLst/>
          </a:prstGeom>
          <a:solidFill>
            <a:srgbClr val="14202B"/>
          </a:solidFill>
          <a:ln w="12700">
            <a:solidFill>
              <a:srgbClr val="14202B"/>
            </a:solidFill>
            <a:prstDash val="solid"/>
          </a:ln>
        </p:spPr>
      </p:sp>
      <p:sp>
        <p:nvSpPr>
          <p:cNvPr id="20" name="Text 18"/>
          <p:cNvSpPr txBox="1"/>
          <p:nvPr/>
        </p:nvSpPr>
        <p:spPr>
          <a:xfrm>
            <a:off x="420624" y="1892808"/>
            <a:ext cx="57607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VAR MATERIALET FINNS</a:t>
            </a:r>
            <a:endParaRPr lang="en-US" sz="1200" dirty="0"/>
          </a:p>
        </p:txBody>
      </p:sp>
      <p:sp>
        <p:nvSpPr>
          <p:cNvPr id="21" name="Text 19"/>
          <p:cNvSpPr txBox="1"/>
          <p:nvPr/>
        </p:nvSpPr>
        <p:spPr>
          <a:xfrm>
            <a:off x="420624" y="2157984"/>
            <a:ext cx="5669280" cy="851027"/>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Veckans sida.</a:t>
            </a:r>
            <a:pPr algn="l" indent="0" marL="0">
              <a:buNone/>
            </a:pPr>
            <a:r>
              <a:rPr lang="en-US" sz="1225" dirty="0">
                <a:solidFill>
                  <a:srgbClr val="14202B"/>
                </a:solidFill>
                <a:latin typeface="Calibri" pitchFamily="34" charset="0"/>
                <a:ea typeface="Calibri" pitchFamily="34" charset="-122"/>
                <a:cs typeface="Calibri" pitchFamily="34" charset="-120"/>
              </a:rPr>
              <a:t> Dagens mening, det du visar och det du ska lägga märke till står i metoden, under Till läraren: veckorna, och greppen under Till läraren: återkopplingen. Veckans texter står direkt efter veckans sida.</a:t>
            </a:r>
            <a:endParaRPr lang="en-US" sz="1225" dirty="0"/>
          </a:p>
        </p:txBody>
      </p:sp>
      <p:sp>
        <p:nvSpPr>
          <p:cNvPr id="22" name="Text 20"/>
          <p:cNvSpPr txBox="1"/>
          <p:nvPr/>
        </p:nvSpPr>
        <p:spPr>
          <a:xfrm>
            <a:off x="420624" y="3063875"/>
            <a:ext cx="5669280" cy="65655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Kortet och bladen.</a:t>
            </a:r>
            <a:pPr algn="l" indent="0" marL="0">
              <a:buNone/>
            </a:pPr>
            <a:r>
              <a:rPr lang="en-US" sz="1225" dirty="0">
                <a:solidFill>
                  <a:srgbClr val="14202B"/>
                </a:solidFill>
                <a:latin typeface="Calibri" pitchFamily="34" charset="0"/>
                <a:ea typeface="Calibri" pitchFamily="34" charset="-122"/>
                <a:cs typeface="Calibri" pitchFamily="34" charset="-120"/>
              </a:rPr>
              <a:t> Kortet, bladet Läsaren, inbjudan och de andra bladen står under Kursens material. Arket Lapparna, bladet Planen och diagrammet står i planeringsmallarna.</a:t>
            </a:r>
            <a:endParaRPr lang="en-US" sz="1225" dirty="0"/>
          </a:p>
        </p:txBody>
      </p:sp>
      <p:sp>
        <p:nvSpPr>
          <p:cNvPr id="23" name="Text 21"/>
          <p:cNvSpPr txBox="1"/>
          <p:nvPr/>
        </p:nvSpPr>
        <p:spPr>
          <a:xfrm>
            <a:off x="420624" y="3775297"/>
            <a:ext cx="5669280" cy="65655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Det som gäller alla kurser.</a:t>
            </a:r>
            <a:pPr algn="l" indent="0" marL="0">
              <a:buNone/>
            </a:pPr>
            <a:r>
              <a:rPr lang="en-US" sz="1225" dirty="0">
                <a:solidFill>
                  <a:srgbClr val="14202B"/>
                </a:solidFill>
                <a:latin typeface="Calibri" pitchFamily="34" charset="0"/>
                <a:ea typeface="Calibri" pitchFamily="34" charset="-122"/>
                <a:cs typeface="Calibri" pitchFamily="34" charset="-120"/>
              </a:rPr>
              <a:t> Hur du tänker högt, vad du gör när en elev fastnar och hur du hjälper den som har svårt att få ned texten står i Texttyper i grupp.</a:t>
            </a:r>
            <a:endParaRPr lang="en-US" sz="1225" dirty="0"/>
          </a:p>
        </p:txBody>
      </p:sp>
      <p:sp>
        <p:nvSpPr>
          <p:cNvPr id="24" name="Shape 22"/>
          <p:cNvSpPr/>
          <p:nvPr/>
        </p:nvSpPr>
        <p:spPr>
          <a:xfrm>
            <a:off x="420624" y="4690872"/>
            <a:ext cx="5641848" cy="1965960"/>
          </a:xfrm>
          <a:prstGeom prst="rect">
            <a:avLst/>
          </a:prstGeom>
          <a:solidFill>
            <a:srgbClr val="FFFFFF"/>
          </a:solidFill>
          <a:ln w="12700">
            <a:solidFill>
              <a:srgbClr val="14202B"/>
            </a:solidFill>
            <a:prstDash val="solid"/>
          </a:ln>
        </p:spPr>
      </p:sp>
      <p:sp>
        <p:nvSpPr>
          <p:cNvPr id="25" name="Shape 23"/>
          <p:cNvSpPr/>
          <p:nvPr/>
        </p:nvSpPr>
        <p:spPr>
          <a:xfrm>
            <a:off x="429768" y="4700016"/>
            <a:ext cx="5623560" cy="310896"/>
          </a:xfrm>
          <a:prstGeom prst="rect">
            <a:avLst/>
          </a:prstGeom>
          <a:solidFill>
            <a:srgbClr val="14202B"/>
          </a:solidFill>
          <a:ln w="12700">
            <a:solidFill>
              <a:srgbClr val="14202B"/>
            </a:solidFill>
            <a:prstDash val="solid"/>
          </a:ln>
        </p:spPr>
      </p:sp>
      <p:sp>
        <p:nvSpPr>
          <p:cNvPr id="26" name="Text 24"/>
          <p:cNvSpPr txBox="1"/>
          <p:nvPr/>
        </p:nvSpPr>
        <p:spPr>
          <a:xfrm>
            <a:off x="557784" y="4754880"/>
            <a:ext cx="5367528"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PÅ BORDET NÄR PASSET BÖRJAR</a:t>
            </a:r>
            <a:endParaRPr lang="en-US" sz="1200" dirty="0"/>
          </a:p>
        </p:txBody>
      </p:sp>
      <p:sp>
        <p:nvSpPr>
          <p:cNvPr id="27" name="Text 25"/>
          <p:cNvSpPr txBox="1"/>
          <p:nvPr/>
        </p:nvSpPr>
        <p:spPr>
          <a:xfrm>
            <a:off x="557784" y="511149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Lappar, pennor, papper och saxar</a:t>
            </a:r>
            <a:endParaRPr lang="en-US" sz="1200" dirty="0"/>
          </a:p>
        </p:txBody>
      </p:sp>
      <p:sp>
        <p:nvSpPr>
          <p:cNvPr id="28" name="Text 26"/>
          <p:cNvSpPr txBox="1"/>
          <p:nvPr/>
        </p:nvSpPr>
        <p:spPr>
          <a:xfrm>
            <a:off x="3328416" y="511149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Bladet Planen och kortet Läsarens frågor</a:t>
            </a:r>
            <a:endParaRPr lang="en-US" sz="1200" dirty="0"/>
          </a:p>
        </p:txBody>
      </p:sp>
      <p:sp>
        <p:nvSpPr>
          <p:cNvPr id="29" name="Text 27"/>
          <p:cNvSpPr txBox="1"/>
          <p:nvPr/>
        </p:nvSpPr>
        <p:spPr>
          <a:xfrm>
            <a:off x="557784"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En pärm att ställa upp, och saken eller spelet</a:t>
            </a:r>
            <a:endParaRPr lang="en-US" sz="1200" dirty="0"/>
          </a:p>
        </p:txBody>
      </p:sp>
      <p:sp>
        <p:nvSpPr>
          <p:cNvPr id="30" name="Text 28"/>
          <p:cNvSpPr txBox="1"/>
          <p:nvPr/>
        </p:nvSpPr>
        <p:spPr>
          <a:xfrm>
            <a:off x="3328416"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Mapparna med Mina texter och Mitt mål</a:t>
            </a:r>
            <a:endParaRPr lang="en-US" sz="1200" dirty="0"/>
          </a:p>
        </p:txBody>
      </p:sp>
      <p:sp>
        <p:nvSpPr>
          <p:cNvPr id="31" name="Text 29"/>
          <p:cNvSpPr txBox="1"/>
          <p:nvPr/>
        </p:nvSpPr>
        <p:spPr>
          <a:xfrm>
            <a:off x="557784"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Veckans text, som du lägger undan före Skriv</a:t>
            </a:r>
            <a:endParaRPr lang="en-US" sz="1200" dirty="0"/>
          </a:p>
        </p:txBody>
      </p:sp>
      <p:sp>
        <p:nvSpPr>
          <p:cNvPr id="32" name="Text 30"/>
          <p:cNvSpPr txBox="1"/>
          <p:nvPr/>
        </p:nvSpPr>
        <p:spPr>
          <a:xfrm>
            <a:off x="3328416"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På tavlan: Vem läser? Vad vill vi? När får vi svar?</a:t>
            </a:r>
            <a:endParaRPr lang="en-US" sz="1200" dirty="0"/>
          </a:p>
        </p:txBody>
      </p:sp>
      <p:sp>
        <p:nvSpPr>
          <p:cNvPr id="33" name="Shape 31"/>
          <p:cNvSpPr/>
          <p:nvPr/>
        </p:nvSpPr>
        <p:spPr>
          <a:xfrm>
            <a:off x="6647688" y="1892808"/>
            <a:ext cx="5120640" cy="2380996"/>
          </a:xfrm>
          <a:prstGeom prst="rect">
            <a:avLst/>
          </a:prstGeom>
          <a:solidFill>
            <a:srgbClr val="FFFFFF"/>
          </a:solidFill>
          <a:ln w="12700">
            <a:solidFill>
              <a:srgbClr val="14202B"/>
            </a:solidFill>
            <a:prstDash val="solid"/>
          </a:ln>
        </p:spPr>
      </p:sp>
      <p:sp>
        <p:nvSpPr>
          <p:cNvPr id="34" name="Shape 32"/>
          <p:cNvSpPr/>
          <p:nvPr/>
        </p:nvSpPr>
        <p:spPr>
          <a:xfrm>
            <a:off x="6656832" y="1901952"/>
            <a:ext cx="5102352" cy="310896"/>
          </a:xfrm>
          <a:prstGeom prst="rect">
            <a:avLst/>
          </a:prstGeom>
          <a:solidFill>
            <a:srgbClr val="14202B"/>
          </a:solidFill>
          <a:ln w="12700">
            <a:solidFill>
              <a:srgbClr val="14202B"/>
            </a:solidFill>
            <a:prstDash val="solid"/>
          </a:ln>
        </p:spPr>
      </p:sp>
      <p:sp>
        <p:nvSpPr>
          <p:cNvPr id="35" name="Text 33"/>
          <p:cNvSpPr txBox="1"/>
          <p:nvPr/>
        </p:nvSpPr>
        <p:spPr>
          <a:xfrm>
            <a:off x="6784848" y="1956816"/>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CHECKLISTA INFÖR KURSEN</a:t>
            </a:r>
            <a:endParaRPr lang="en-US" sz="1200" dirty="0"/>
          </a:p>
        </p:txBody>
      </p:sp>
      <p:sp>
        <p:nvSpPr>
          <p:cNvPr id="36" name="Text 34"/>
          <p:cNvSpPr txBox="1"/>
          <p:nvPr/>
        </p:nvSpPr>
        <p:spPr>
          <a:xfrm>
            <a:off x="6793992" y="2313432"/>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Boka läsarnas klass, helst en vecka före kursen.</a:t>
            </a:r>
            <a:endParaRPr lang="en-US" sz="1100" dirty="0"/>
          </a:p>
        </p:txBody>
      </p:sp>
      <p:sp>
        <p:nvSpPr>
          <p:cNvPr id="37" name="Text 35"/>
          <p:cNvSpPr txBox="1"/>
          <p:nvPr/>
        </p:nvSpPr>
        <p:spPr>
          <a:xfrm>
            <a:off x="6793992" y="2578608"/>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Välj eleverna, bestäm deras skrivstöd och sätt ihop paren.</a:t>
            </a:r>
            <a:endParaRPr lang="en-US" sz="1100" dirty="0"/>
          </a:p>
        </p:txBody>
      </p:sp>
      <p:sp>
        <p:nvSpPr>
          <p:cNvPr id="38" name="Text 36"/>
          <p:cNvSpPr txBox="1"/>
          <p:nvPr/>
        </p:nvSpPr>
        <p:spPr>
          <a:xfrm>
            <a:off x="6793992" y="2843784"/>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Skriv ut Huset, Båten, Det jag hör och Rita efter min text (bladet med Till och Från) till pass 1.</a:t>
            </a:r>
            <a:endParaRPr lang="en-US" sz="1100" dirty="0"/>
          </a:p>
        </p:txBody>
      </p:sp>
      <p:sp>
        <p:nvSpPr>
          <p:cNvPr id="39" name="Text 37"/>
          <p:cNvSpPr txBox="1"/>
          <p:nvPr/>
        </p:nvSpPr>
        <p:spPr>
          <a:xfrm>
            <a:off x="6793992" y="3229610"/>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Gör flygarna själv, och öva högt på din visning med manuset Visningen, vecka 2.</a:t>
            </a:r>
            <a:endParaRPr lang="en-US" sz="1100" dirty="0"/>
          </a:p>
        </p:txBody>
      </p:sp>
      <p:sp>
        <p:nvSpPr>
          <p:cNvPr id="40" name="Text 38"/>
          <p:cNvSpPr txBox="1"/>
          <p:nvPr/>
        </p:nvSpPr>
        <p:spPr>
          <a:xfrm>
            <a:off x="6793992" y="3615436"/>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Klipp remsor, och ta fram pärmar, gem, sugrör och tejp.</a:t>
            </a:r>
            <a:endParaRPr lang="en-US" sz="1100" dirty="0"/>
          </a:p>
        </p:txBody>
      </p:sp>
      <p:sp>
        <p:nvSpPr>
          <p:cNvPr id="41" name="Text 39"/>
          <p:cNvSpPr txBox="1"/>
          <p:nvPr/>
        </p:nvSpPr>
        <p:spPr>
          <a:xfrm>
            <a:off x="6793992" y="3880612"/>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Läs Texttyper i grupp, och be en kollega vara reservläsare.</a:t>
            </a:r>
            <a:endParaRPr lang="en-US" sz="1100" dirty="0"/>
          </a:p>
        </p:txBody>
      </p:sp>
      <p:sp>
        <p:nvSpPr>
          <p:cNvPr id="42" name="Shape 40"/>
          <p:cNvSpPr/>
          <p:nvPr/>
        </p:nvSpPr>
        <p:spPr>
          <a:xfrm>
            <a:off x="6647688" y="4474972"/>
            <a:ext cx="5120640" cy="2181860"/>
          </a:xfrm>
          <a:prstGeom prst="rect">
            <a:avLst/>
          </a:prstGeom>
          <a:solidFill>
            <a:srgbClr val="FFFFFF"/>
          </a:solidFill>
          <a:ln w="12700">
            <a:solidFill>
              <a:srgbClr val="14202B"/>
            </a:solidFill>
            <a:prstDash val="solid"/>
          </a:ln>
        </p:spPr>
      </p:sp>
      <p:sp>
        <p:nvSpPr>
          <p:cNvPr id="43" name="Shape 41"/>
          <p:cNvSpPr/>
          <p:nvPr/>
        </p:nvSpPr>
        <p:spPr>
          <a:xfrm>
            <a:off x="6656832" y="4484116"/>
            <a:ext cx="5102352" cy="310896"/>
          </a:xfrm>
          <a:prstGeom prst="rect">
            <a:avLst/>
          </a:prstGeom>
          <a:solidFill>
            <a:srgbClr val="14202B"/>
          </a:solidFill>
          <a:ln w="12700">
            <a:solidFill>
              <a:srgbClr val="14202B"/>
            </a:solidFill>
            <a:prstDash val="solid"/>
          </a:ln>
        </p:spPr>
      </p:sp>
      <p:sp>
        <p:nvSpPr>
          <p:cNvPr id="44" name="Text 42"/>
          <p:cNvSpPr txBox="1"/>
          <p:nvPr/>
        </p:nvSpPr>
        <p:spPr>
          <a:xfrm>
            <a:off x="6784848" y="4538980"/>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UPPFÖLJNING</a:t>
            </a:r>
            <a:endParaRPr lang="en-US" sz="1200" dirty="0"/>
          </a:p>
        </p:txBody>
      </p:sp>
      <p:sp>
        <p:nvSpPr>
          <p:cNvPr id="45" name="Text 43"/>
          <p:cNvSpPr txBox="1"/>
          <p:nvPr/>
        </p:nvSpPr>
        <p:spPr>
          <a:xfrm>
            <a:off x="6793992" y="4895596"/>
            <a:ext cx="4846320" cy="246221"/>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Varje pass:</a:t>
            </a:r>
            <a:pPr algn="l" indent="0" marL="0">
              <a:buNone/>
            </a:pPr>
            <a:r>
              <a:rPr lang="en-US" sz="975" dirty="0">
                <a:solidFill>
                  <a:srgbClr val="14202B"/>
                </a:solidFill>
                <a:latin typeface="Calibri" pitchFamily="34" charset="0"/>
                <a:ea typeface="Calibri" pitchFamily="34" charset="-122"/>
                <a:cs typeface="Calibri" pitchFamily="34" charset="-120"/>
              </a:rPr>
              <a:t> Skriv vad två eller tre säger, på bladet Det jag hör.</a:t>
            </a:r>
            <a:endParaRPr lang="en-US" sz="975" dirty="0"/>
          </a:p>
        </p:txBody>
      </p:sp>
      <p:sp>
        <p:nvSpPr>
          <p:cNvPr id="46" name="Text 44"/>
          <p:cNvSpPr txBox="1"/>
          <p:nvPr/>
        </p:nvSpPr>
        <p:spPr>
          <a:xfrm>
            <a:off x="6793992" y="5196681"/>
            <a:ext cx="4846320" cy="246221"/>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Efter pass 6:</a:t>
            </a:r>
            <a:pPr algn="l" indent="0" marL="0">
              <a:buNone/>
            </a:pPr>
            <a:r>
              <a:rPr lang="en-US" sz="975" dirty="0">
                <a:solidFill>
                  <a:srgbClr val="14202B"/>
                </a:solidFill>
                <a:latin typeface="Calibri" pitchFamily="34" charset="0"/>
                <a:ea typeface="Calibri" pitchFamily="34" charset="-122"/>
                <a:cs typeface="Calibri" pitchFamily="34" charset="-120"/>
              </a:rPr>
              <a:t> Ge klassläraren kortet och tavlans tre rader.</a:t>
            </a:r>
            <a:endParaRPr lang="en-US" sz="975" dirty="0"/>
          </a:p>
        </p:txBody>
      </p:sp>
      <p:sp>
        <p:nvSpPr>
          <p:cNvPr id="47" name="Text 45"/>
          <p:cNvSpPr txBox="1"/>
          <p:nvPr/>
        </p:nvSpPr>
        <p:spPr>
          <a:xfrm>
            <a:off x="6793992" y="5497767"/>
            <a:ext cx="4846320" cy="246221"/>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Pass 7, 9, 11 och 12:</a:t>
            </a:r>
            <a:pPr algn="l" indent="0" marL="0">
              <a:buNone/>
            </a:pPr>
            <a:r>
              <a:rPr lang="en-US" sz="975" dirty="0">
                <a:solidFill>
                  <a:srgbClr val="14202B"/>
                </a:solidFill>
                <a:latin typeface="Calibri" pitchFamily="34" charset="0"/>
                <a:ea typeface="Calibri" pitchFamily="34" charset="-122"/>
                <a:cs typeface="Calibri" pitchFamily="34" charset="-120"/>
              </a:rPr>
              <a:t> Eleven fyller i diagrammet. Syns målet?</a:t>
            </a:r>
            <a:endParaRPr lang="en-US" sz="975" dirty="0"/>
          </a:p>
        </p:txBody>
      </p:sp>
      <p:sp>
        <p:nvSpPr>
          <p:cNvPr id="48" name="Text 46"/>
          <p:cNvSpPr txBox="1"/>
          <p:nvPr/>
        </p:nvSpPr>
        <p:spPr>
          <a:xfrm>
            <a:off x="6793992" y="5798852"/>
            <a:ext cx="4846320" cy="246221"/>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Pass 11:</a:t>
            </a:r>
            <a:pPr algn="l" indent="0" marL="0">
              <a:buNone/>
            </a:pPr>
            <a:r>
              <a:rPr lang="en-US" sz="975" dirty="0">
                <a:solidFill>
                  <a:srgbClr val="14202B"/>
                </a:solidFill>
                <a:latin typeface="Calibri" pitchFamily="34" charset="0"/>
                <a:ea typeface="Calibri" pitchFamily="34" charset="-122"/>
                <a:cs typeface="Calibri" pitchFamily="34" charset="-120"/>
              </a:rPr>
              <a:t> De korta texterna och teckningarna: vad gör eleven nu?</a:t>
            </a:r>
            <a:endParaRPr lang="en-US" sz="975" dirty="0"/>
          </a:p>
        </p:txBody>
      </p:sp>
      <p:sp>
        <p:nvSpPr>
          <p:cNvPr id="49" name="Text 47"/>
          <p:cNvSpPr txBox="1"/>
          <p:nvPr/>
        </p:nvSpPr>
        <p:spPr>
          <a:xfrm>
            <a:off x="6793992" y="6099937"/>
            <a:ext cx="4846320" cy="555784"/>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Efter kursen:</a:t>
            </a:r>
            <a:pPr algn="l" indent="0" marL="0">
              <a:buNone/>
            </a:pPr>
            <a:r>
              <a:rPr lang="en-US" sz="975" dirty="0">
                <a:solidFill>
                  <a:srgbClr val="14202B"/>
                </a:solidFill>
                <a:latin typeface="Calibri" pitchFamily="34" charset="0"/>
                <a:ea typeface="Calibri" pitchFamily="34" charset="-122"/>
                <a:cs typeface="Calibri" pitchFamily="34" charset="-120"/>
              </a:rPr>
              <a:t> Samla gruppen efter 4–⁠6 veckor, och eleven skriver Uppgift 1. Fråga klassläraren om eleven säger vem som läser. Läsaren och staplarna avgör: avsluta, vecka 4 till 6 med nästa grupp eller elevhälsan.</a:t>
            </a:r>
            <a:endParaRPr lang="en-US" sz="975" dirty="0"/>
          </a:p>
        </p:txBody>
      </p:sp>
      <p:sp>
        <p:nvSpPr>
          <p:cNvPr id="50" name="Text 48"/>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niclasfohlin.se/stodundervisning/texttyp-instruerande-text/lathund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Texttyp: Instruerande text</dc:title>
  <dc:subject>En kurs i sex veckor för två till tio elever i åk 4–⁠7 som hoppar över steg när de skriver en instruktion. De lär sig skriva så att läsaren kan göra något själv utan att fråga. Läsarna i en annan klass gör en flygare av papper efter elevernas texter och spelar sedan deras spel. Kursen hör till Texttyper i grupp.</dc:subject>
  <dc:creator>Niclas Fohlin</dc:creator>
  <cp:lastModifiedBy>Niclas Fohlin</cp:lastModifiedBy>
  <cp:revision>1</cp:revision>
  <dcterms:created xsi:type="dcterms:W3CDTF">2026-10-28T00:00:00Z</dcterms:created>
  <dcterms:modified xsi:type="dcterms:W3CDTF">2026-10-28T00:00:00Z</dcterms:modified>
</cp:coreProperties>
</file>