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Texttyper i grupp, filmerna: Så tänker du högt, Så lär du ut en skrivhandling. © Niclas Fohlin · niclasfohlin.se/stodundervisning/texttyper-i-grupp/lathund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Texttyper i grupp, metoden. Skrivkurser i liten grupp för elever i åk 4–7 som skriver korta texter utan plan. Varje kurs tar sex veckor och gäller en texttyp. Eleven lär sig planera och skriva en text för en verklig läsare, som svarar. Du skriver inför gruppen, säger dina val högt och lämnar över valen till eleven. © Niclas Fohlin · niclasfohlin.se/stodundervisning/texttyper-i-grupp/lathund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Texttyper i grupp, ett pass steg för steg med ett exempel. © Niclas Fohlin · niclasfohlin.se/stodundervisning/texttyper-i-grupp/lathund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Texttyper i grupp, mallen som används under passet. © Niclas Fohlin · niclasfohlin.se/stodundervisning/texttyper-i-grupp/lathund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Texttyper i grupp, materialet: krav, var det finns, vad som ligger på bordet, checklistan och uppföljningen. © Niclas Fohlin · niclasfohlin.se/stodundervisning/texttyper-i-grupp/lathund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stodundervisning/texttyper-i-grupp/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Texttyper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tänker du högt, filmen: Läraren tänker högt. Läraren säger: ”Lärarna på skolan läser det här.” Läraren lägger till ett exempel för läsaren. Läraren säger: ”Nu kör jag fast. Då frågar jag som läsaren.” Läraren frågar: ”Hur ser en sådan paus ut?” Läraren skriver: ”Det kan räcka med två minuter där klassen sträcker på sig.” Vad hörde eleverna? Läraren frågar: ”Vad sa jag när jag körde fast?” Nadia säger: ”Du frågade som läsaren.” Senare skriver Hamza till Maria i biblioteket. Hamza säger: ”Maria undrar vad jag gör där.” Hamza skriver: ”Jag läser serier där, för det hinner jag inte annars.” Läraren säger: ”Nu vet jag vad du gör dä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tänker du högt</a:t>
            </a:r>
            <a:endParaRPr lang="en-US" sz="1800" dirty="0"/>
          </a:p>
        </p:txBody>
      </p:sp>
      <p:sp>
        <p:nvSpPr>
          <p:cNvPr id="10" name="Text 7"/>
          <p:cNvSpPr txBox="1"/>
          <p:nvPr/>
        </p:nvSpPr>
        <p:spPr>
          <a:xfrm>
            <a:off x="420624"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Utkastet står på tavlan. Läraren säger vem som läser.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kör fast, frågar som läsaren och lägger till.</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frågar vad eleverna hörde, och Nadia svarar.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Hamza frågar som läsaren, lägger till och får svar.</a:t>
            </a:r>
            <a:endParaRPr lang="en-US" sz="14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27 SEKUNDER</a:t>
            </a:r>
            <a:endParaRPr lang="en-US" sz="1200" dirty="0"/>
          </a:p>
        </p:txBody>
      </p:sp>
      <p:pic>
        <p:nvPicPr>
          <p:cNvPr id="13" name="Media 1" descr="Så lär du ut en skrivhandling, filmen: Läraren visar två texter och säger vad som är lika. Läraren frågar: ”Vad har den andra texten som den första inte har?” Eleven säger: ”Den säger hur de menar.” Vad gör meningen för läsaren? Läraren skriver: ”förklarar: Hur menar du?” Sedan prövar eleven i sin egen text. Kamraten frågar: ”Hur menar du med att fler hinner låna?” Eleven säger: ”På lektionen hinner vi bara lämna tillbaka.” Läraren säger: ”Det du svarade nu ska med i texten.” Eleven skriver det hen sa.">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lär du ut en skrivhandling</a:t>
            </a:r>
            <a:endParaRPr lang="en-US" sz="1800" dirty="0"/>
          </a:p>
        </p:txBody>
      </p:sp>
      <p:sp>
        <p:nvSpPr>
          <p:cNvPr id="15" name="Text 11"/>
          <p:cNvSpPr txBox="1"/>
          <p:nvPr/>
        </p:nvSpPr>
        <p:spPr>
          <a:xfrm>
            <a:off x="6284671"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visar två texter och frågar vad som skiljer.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stryker under meningen och skriver vad den gör.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Sedan frågar kamraten som Maria, och eleven svarar.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säger att svaret ska med. Eleven skriver det.</a:t>
            </a:r>
            <a:endParaRPr lang="en-US" sz="14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niclasfohlin.se/stodundervisning/texttyper-i-grupp/lathund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niclasfohlin.se/stodundervisning/texttyper-i-grupp/lathund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Texttyper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tio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pass i veckan i 12 pass, omkring sex veckor för varje kurs</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kurs per texttyp</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819656"/>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Texttyper i grupp är skrivkurser för elever i åk 4–7 som skriver korta texter utan plan. Varje kurs tar sex veckor och gäller en texttyp. Du frågar som läsaren, säger dina val högt och lämnar över. Det här är lathunden för det som gäller alla kurser.</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Gruppens och elevens egna texter går till kursens läsare, som svarar. Passen minut för minut, texterna och bladen står i varje kurs.</a:t>
            </a:r>
            <a:endParaRPr lang="en-US" sz="1275" dirty="0"/>
          </a:p>
        </p:txBody>
      </p:sp>
      <p:sp>
        <p:nvSpPr>
          <p:cNvPr id="22" name="Shape 20"/>
          <p:cNvSpPr/>
          <p:nvPr/>
        </p:nvSpPr>
        <p:spPr>
          <a:xfrm>
            <a:off x="420624" y="3703320"/>
            <a:ext cx="5382616" cy="2019046"/>
          </a:xfrm>
          <a:prstGeom prst="rect">
            <a:avLst/>
          </a:prstGeom>
          <a:solidFill>
            <a:srgbClr val="FFFFFF"/>
          </a:solidFill>
          <a:ln w="12700">
            <a:solidFill>
              <a:srgbClr val="14202B"/>
            </a:solidFill>
            <a:prstDash val="solid"/>
          </a:ln>
        </p:spPr>
      </p:sp>
      <p:sp>
        <p:nvSpPr>
          <p:cNvPr id="23" name="Shape 21"/>
          <p:cNvSpPr/>
          <p:nvPr/>
        </p:nvSpPr>
        <p:spPr>
          <a:xfrm>
            <a:off x="429768" y="3712464"/>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767328"/>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87368"/>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Nämn läsaren före första ordet.</a:t>
            </a:r>
            <a:pPr algn="l" indent="0" marL="0">
              <a:buNone/>
            </a:pPr>
            <a:r>
              <a:rPr lang="en-US" sz="1250" dirty="0">
                <a:solidFill>
                  <a:srgbClr val="14202B"/>
                </a:solidFill>
                <a:latin typeface="Calibri" pitchFamily="34" charset="0"/>
                <a:ea typeface="Calibri" pitchFamily="34" charset="-122"/>
                <a:cs typeface="Calibri" pitchFamily="34" charset="-120"/>
              </a:rPr>
              <a:t> Läsaren avgör vad som ska med.</a:t>
            </a:r>
            <a:endParaRPr lang="en-US" sz="1250" dirty="0"/>
          </a:p>
        </p:txBody>
      </p:sp>
      <p:sp>
        <p:nvSpPr>
          <p:cNvPr id="26" name="Text 24"/>
          <p:cNvSpPr txBox="1"/>
          <p:nvPr/>
        </p:nvSpPr>
        <p:spPr>
          <a:xfrm>
            <a:off x="557784" y="4379976"/>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Lägg åt sidan eller lägg till, för läsarens skull.</a:t>
            </a:r>
            <a:pPr algn="l" indent="0" marL="0">
              <a:buNone/>
            </a:pPr>
            <a:r>
              <a:rPr lang="en-US" sz="1250" dirty="0">
                <a:solidFill>
                  <a:srgbClr val="14202B"/>
                </a:solidFill>
                <a:latin typeface="Calibri" pitchFamily="34" charset="0"/>
                <a:ea typeface="Calibri" pitchFamily="34" charset="-122"/>
                <a:cs typeface="Calibri" pitchFamily="34" charset="-120"/>
              </a:rPr>
              <a:t> Säg varför, så att valet hörs och syns.</a:t>
            </a:r>
            <a:endParaRPr lang="en-US" sz="1250" dirty="0"/>
          </a:p>
        </p:txBody>
      </p:sp>
      <p:sp>
        <p:nvSpPr>
          <p:cNvPr id="27" name="Text 25"/>
          <p:cNvSpPr txBox="1"/>
          <p:nvPr/>
        </p:nvSpPr>
        <p:spPr>
          <a:xfrm>
            <a:off x="557784" y="4868291"/>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Kör fast högt.</a:t>
            </a:r>
            <a:pPr algn="l" indent="0" marL="0">
              <a:buNone/>
            </a:pPr>
            <a:r>
              <a:rPr lang="en-US" sz="1250" dirty="0">
                <a:solidFill>
                  <a:srgbClr val="14202B"/>
                </a:solidFill>
                <a:latin typeface="Calibri" pitchFamily="34" charset="0"/>
                <a:ea typeface="Calibri" pitchFamily="34" charset="-122"/>
                <a:cs typeface="Calibri" pitchFamily="34" charset="-120"/>
              </a:rPr>
              <a:t> Säg vad du gör då.</a:t>
            </a:r>
            <a:endParaRPr lang="en-US" sz="1250" dirty="0"/>
          </a:p>
        </p:txBody>
      </p:sp>
      <p:sp>
        <p:nvSpPr>
          <p:cNvPr id="28" name="Text 26"/>
          <p:cNvSpPr txBox="1"/>
          <p:nvPr/>
        </p:nvSpPr>
        <p:spPr>
          <a:xfrm>
            <a:off x="557784" y="5160899"/>
            <a:ext cx="5144872" cy="488315"/>
          </a:xfrm>
          <a:prstGeom prst="rect">
            <a:avLst/>
          </a:prstGeom>
          <a:noFill/>
          <a:ln/>
        </p:spPr>
        <p:txBody>
          <a:bodyPr wrap="square" lIns="0" tIns="0" rIns="0" bIns="0" rtlCol="0" anchor="t"/>
          <a:lstStyle/>
          <a:p>
            <a:pPr algn="l" indent="0" marL="0">
              <a:buNone/>
            </a:pPr>
            <a:r>
              <a:rPr lang="en-US" sz="1250" dirty="0">
                <a:solidFill>
                  <a:srgbClr val="14202B"/>
                </a:solidFill>
                <a:latin typeface="Calibri" pitchFamily="34" charset="0"/>
                <a:ea typeface="Calibri" pitchFamily="34" charset="-122"/>
                <a:cs typeface="Calibri" pitchFamily="34" charset="-120"/>
              </a:rPr>
              <a:t>Först från dig, sedan från eleven. Det är dem du lyssnar efter.</a:t>
            </a:r>
            <a:endParaRPr lang="en-US" sz="1250" dirty="0"/>
          </a:p>
        </p:txBody>
      </p:sp>
      <p:sp>
        <p:nvSpPr>
          <p:cNvPr id="29" name="Text 27"/>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ELEVENS FYRA STEG · VAD DU SÄGER</a:t>
            </a:r>
            <a:endParaRPr lang="en-US" sz="1200" dirty="0"/>
          </a:p>
        </p:txBody>
      </p:sp>
      <p:sp>
        <p:nvSpPr>
          <p:cNvPr id="30" name="Shape 28"/>
          <p:cNvSpPr/>
          <p:nvPr/>
        </p:nvSpPr>
        <p:spPr>
          <a:xfrm>
            <a:off x="6388456" y="1792224"/>
            <a:ext cx="5382616" cy="320040"/>
          </a:xfrm>
          <a:prstGeom prst="rect">
            <a:avLst/>
          </a:prstGeom>
          <a:solidFill>
            <a:srgbClr val="14202B"/>
          </a:solidFill>
          <a:ln w="12700">
            <a:solidFill>
              <a:srgbClr val="14202B"/>
            </a:solidFill>
            <a:prstDash val="solid"/>
          </a:ln>
        </p:spPr>
      </p:sp>
      <p:sp>
        <p:nvSpPr>
          <p:cNvPr id="31" name="Text 29"/>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STEG</a:t>
            </a:r>
            <a:endParaRPr lang="en-US" sz="1200" dirty="0"/>
          </a:p>
        </p:txBody>
      </p:sp>
      <p:sp>
        <p:nvSpPr>
          <p:cNvPr id="32" name="Shape 30"/>
          <p:cNvSpPr/>
          <p:nvPr/>
        </p:nvSpPr>
        <p:spPr>
          <a:xfrm>
            <a:off x="7988656" y="1792224"/>
            <a:ext cx="9144" cy="320040"/>
          </a:xfrm>
          <a:prstGeom prst="rect">
            <a:avLst/>
          </a:prstGeom>
          <a:solidFill>
            <a:srgbClr val="4A5361"/>
          </a:solidFill>
          <a:ln w="12700">
            <a:solidFill>
              <a:srgbClr val="4A5361"/>
            </a:solidFill>
            <a:prstDash val="solid"/>
          </a:ln>
        </p:spPr>
      </p:sp>
      <p:sp>
        <p:nvSpPr>
          <p:cNvPr id="33" name="Text 31"/>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SÄGER</a:t>
            </a:r>
            <a:endParaRPr lang="en-US" sz="1200" dirty="0"/>
          </a:p>
        </p:txBody>
      </p:sp>
      <p:sp>
        <p:nvSpPr>
          <p:cNvPr id="34" name="Shape 32"/>
          <p:cNvSpPr/>
          <p:nvPr/>
        </p:nvSpPr>
        <p:spPr>
          <a:xfrm>
            <a:off x="6388456" y="2112264"/>
            <a:ext cx="1600200" cy="937419"/>
          </a:xfrm>
          <a:prstGeom prst="rect">
            <a:avLst/>
          </a:prstGeom>
          <a:solidFill>
            <a:srgbClr val="F3F6FA"/>
          </a:solidFill>
          <a:ln w="12700">
            <a:solidFill>
              <a:srgbClr val="F3F6FA"/>
            </a:solidFill>
            <a:prstDash val="solid"/>
          </a:ln>
        </p:spPr>
      </p:sp>
      <p:sp>
        <p:nvSpPr>
          <p:cNvPr id="35" name="Shape 33"/>
          <p:cNvSpPr/>
          <p:nvPr/>
        </p:nvSpPr>
        <p:spPr>
          <a:xfrm>
            <a:off x="7988656" y="2112264"/>
            <a:ext cx="9144" cy="937419"/>
          </a:xfrm>
          <a:prstGeom prst="rect">
            <a:avLst/>
          </a:prstGeom>
          <a:solidFill>
            <a:srgbClr val="E1E6EB"/>
          </a:solidFill>
          <a:ln w="12700">
            <a:solidFill>
              <a:srgbClr val="E1E6EB"/>
            </a:solidFill>
            <a:prstDash val="solid"/>
          </a:ln>
        </p:spPr>
      </p:sp>
      <p:sp>
        <p:nvSpPr>
          <p:cNvPr id="36" name="Text 34"/>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Tänk</a:t>
            </a:r>
            <a:endParaRPr lang="en-US" sz="1275" dirty="0"/>
          </a:p>
        </p:txBody>
      </p:sp>
      <p:sp>
        <p:nvSpPr>
          <p:cNvPr id="37" name="Text 35"/>
          <p:cNvSpPr txBox="1"/>
          <p:nvPr/>
        </p:nvSpPr>
        <p:spPr>
          <a:xfrm>
            <a:off x="6525616" y="2468880"/>
            <a:ext cx="1371600" cy="553371"/>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Läsaren, och det eleven vill</a:t>
            </a:r>
            <a:endParaRPr lang="en-US" sz="1150" dirty="0"/>
          </a:p>
        </p:txBody>
      </p:sp>
      <p:sp>
        <p:nvSpPr>
          <p:cNvPr id="38" name="Text 36"/>
          <p:cNvSpPr txBox="1"/>
          <p:nvPr/>
        </p:nvSpPr>
        <p:spPr>
          <a:xfrm>
            <a:off x="8134960" y="2203704"/>
            <a:ext cx="3508096" cy="800259"/>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”Vem läser? Vad vill du?”</a:t>
            </a:r>
            <a:endParaRPr lang="en-US" sz="1275" dirty="0"/>
          </a:p>
        </p:txBody>
      </p:sp>
      <p:sp>
        <p:nvSpPr>
          <p:cNvPr id="39" name="Shape 37"/>
          <p:cNvSpPr/>
          <p:nvPr/>
        </p:nvSpPr>
        <p:spPr>
          <a:xfrm>
            <a:off x="6388456" y="3049683"/>
            <a:ext cx="1600200" cy="937419"/>
          </a:xfrm>
          <a:prstGeom prst="rect">
            <a:avLst/>
          </a:prstGeom>
          <a:solidFill>
            <a:srgbClr val="F3F6FA"/>
          </a:solidFill>
          <a:ln w="12700">
            <a:solidFill>
              <a:srgbClr val="F3F6FA"/>
            </a:solidFill>
            <a:prstDash val="solid"/>
          </a:ln>
        </p:spPr>
      </p:sp>
      <p:sp>
        <p:nvSpPr>
          <p:cNvPr id="40" name="Shape 38"/>
          <p:cNvSpPr/>
          <p:nvPr/>
        </p:nvSpPr>
        <p:spPr>
          <a:xfrm>
            <a:off x="6388456" y="3049683"/>
            <a:ext cx="5382616" cy="9144"/>
          </a:xfrm>
          <a:prstGeom prst="rect">
            <a:avLst/>
          </a:prstGeom>
          <a:solidFill>
            <a:srgbClr val="E1E6EB"/>
          </a:solidFill>
          <a:ln w="12700">
            <a:solidFill>
              <a:srgbClr val="E1E6EB"/>
            </a:solidFill>
            <a:prstDash val="solid"/>
          </a:ln>
        </p:spPr>
      </p:sp>
      <p:sp>
        <p:nvSpPr>
          <p:cNvPr id="41" name="Shape 39"/>
          <p:cNvSpPr/>
          <p:nvPr/>
        </p:nvSpPr>
        <p:spPr>
          <a:xfrm>
            <a:off x="7988656" y="3049683"/>
            <a:ext cx="9144" cy="937419"/>
          </a:xfrm>
          <a:prstGeom prst="rect">
            <a:avLst/>
          </a:prstGeom>
          <a:solidFill>
            <a:srgbClr val="E1E6EB"/>
          </a:solidFill>
          <a:ln w="12700">
            <a:solidFill>
              <a:srgbClr val="E1E6EB"/>
            </a:solidFill>
            <a:prstDash val="solid"/>
          </a:ln>
        </p:spPr>
      </p:sp>
      <p:sp>
        <p:nvSpPr>
          <p:cNvPr id="42" name="Text 40"/>
          <p:cNvSpPr txBox="1"/>
          <p:nvPr/>
        </p:nvSpPr>
        <p:spPr>
          <a:xfrm>
            <a:off x="6525616" y="3141123"/>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Planera</a:t>
            </a:r>
            <a:endParaRPr lang="en-US" sz="1275" dirty="0"/>
          </a:p>
        </p:txBody>
      </p:sp>
      <p:sp>
        <p:nvSpPr>
          <p:cNvPr id="43" name="Text 41"/>
          <p:cNvSpPr txBox="1"/>
          <p:nvPr/>
        </p:nvSpPr>
        <p:spPr>
          <a:xfrm>
            <a:off x="6525616" y="3406299"/>
            <a:ext cx="1371600" cy="553371"/>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Lappar, och minst en åt sidan</a:t>
            </a:r>
            <a:endParaRPr lang="en-US" sz="1150" dirty="0"/>
          </a:p>
        </p:txBody>
      </p:sp>
      <p:sp>
        <p:nvSpPr>
          <p:cNvPr id="44" name="Text 42"/>
          <p:cNvSpPr txBox="1"/>
          <p:nvPr/>
        </p:nvSpPr>
        <p:spPr>
          <a:xfrm>
            <a:off x="8134960" y="3141123"/>
            <a:ext cx="3508096" cy="800259"/>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”Behöver läsaren det här?”</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”Vilken lapp lägger ni åt sidan? Varför?”</a:t>
            </a:r>
            <a:endParaRPr lang="en-US" sz="1275" dirty="0"/>
          </a:p>
        </p:txBody>
      </p:sp>
      <p:sp>
        <p:nvSpPr>
          <p:cNvPr id="45" name="Shape 43"/>
          <p:cNvSpPr/>
          <p:nvPr/>
        </p:nvSpPr>
        <p:spPr>
          <a:xfrm>
            <a:off x="6388456" y="3987101"/>
            <a:ext cx="1600200" cy="937419"/>
          </a:xfrm>
          <a:prstGeom prst="rect">
            <a:avLst/>
          </a:prstGeom>
          <a:solidFill>
            <a:srgbClr val="F3F6FA"/>
          </a:solidFill>
          <a:ln w="12700">
            <a:solidFill>
              <a:srgbClr val="F3F6FA"/>
            </a:solidFill>
            <a:prstDash val="solid"/>
          </a:ln>
        </p:spPr>
      </p:sp>
      <p:sp>
        <p:nvSpPr>
          <p:cNvPr id="46" name="Shape 44"/>
          <p:cNvSpPr/>
          <p:nvPr/>
        </p:nvSpPr>
        <p:spPr>
          <a:xfrm>
            <a:off x="6388456" y="3987101"/>
            <a:ext cx="5382616" cy="9144"/>
          </a:xfrm>
          <a:prstGeom prst="rect">
            <a:avLst/>
          </a:prstGeom>
          <a:solidFill>
            <a:srgbClr val="E1E6EB"/>
          </a:solidFill>
          <a:ln w="12700">
            <a:solidFill>
              <a:srgbClr val="E1E6EB"/>
            </a:solidFill>
            <a:prstDash val="solid"/>
          </a:ln>
        </p:spPr>
      </p:sp>
      <p:sp>
        <p:nvSpPr>
          <p:cNvPr id="47" name="Shape 45"/>
          <p:cNvSpPr/>
          <p:nvPr/>
        </p:nvSpPr>
        <p:spPr>
          <a:xfrm>
            <a:off x="7988656" y="3987101"/>
            <a:ext cx="9144" cy="937419"/>
          </a:xfrm>
          <a:prstGeom prst="rect">
            <a:avLst/>
          </a:prstGeom>
          <a:solidFill>
            <a:srgbClr val="E1E6EB"/>
          </a:solidFill>
          <a:ln w="12700">
            <a:solidFill>
              <a:srgbClr val="E1E6EB"/>
            </a:solidFill>
            <a:prstDash val="solid"/>
          </a:ln>
        </p:spPr>
      </p:sp>
      <p:sp>
        <p:nvSpPr>
          <p:cNvPr id="48" name="Text 46"/>
          <p:cNvSpPr txBox="1"/>
          <p:nvPr/>
        </p:nvSpPr>
        <p:spPr>
          <a:xfrm>
            <a:off x="6525616" y="4078541"/>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Säg</a:t>
            </a:r>
            <a:endParaRPr lang="en-US" sz="1275" dirty="0"/>
          </a:p>
        </p:txBody>
      </p:sp>
      <p:sp>
        <p:nvSpPr>
          <p:cNvPr id="49" name="Text 47"/>
          <p:cNvSpPr txBox="1"/>
          <p:nvPr/>
        </p:nvSpPr>
        <p:spPr>
          <a:xfrm>
            <a:off x="6525616" y="4343717"/>
            <a:ext cx="1371600" cy="553371"/>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Berätta för en läsare</a:t>
            </a:r>
            <a:endParaRPr lang="en-US" sz="1150" dirty="0"/>
          </a:p>
        </p:txBody>
      </p:sp>
      <p:sp>
        <p:nvSpPr>
          <p:cNvPr id="50" name="Text 48"/>
          <p:cNvSpPr txBox="1"/>
          <p:nvPr/>
        </p:nvSpPr>
        <p:spPr>
          <a:xfrm>
            <a:off x="8134960" y="4078541"/>
            <a:ext cx="3508096" cy="800259"/>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”Berätta texten för din läsare.”</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”Fråga bara det du inte fick veta.”</a:t>
            </a:r>
            <a:endParaRPr lang="en-US" sz="1275" dirty="0"/>
          </a:p>
        </p:txBody>
      </p:sp>
      <p:sp>
        <p:nvSpPr>
          <p:cNvPr id="51" name="Shape 49"/>
          <p:cNvSpPr/>
          <p:nvPr/>
        </p:nvSpPr>
        <p:spPr>
          <a:xfrm>
            <a:off x="6388456" y="4924520"/>
            <a:ext cx="1600200" cy="754856"/>
          </a:xfrm>
          <a:prstGeom prst="rect">
            <a:avLst/>
          </a:prstGeom>
          <a:solidFill>
            <a:srgbClr val="F3F6FA"/>
          </a:solidFill>
          <a:ln w="12700">
            <a:solidFill>
              <a:srgbClr val="F3F6FA"/>
            </a:solidFill>
            <a:prstDash val="solid"/>
          </a:ln>
        </p:spPr>
      </p:sp>
      <p:sp>
        <p:nvSpPr>
          <p:cNvPr id="52" name="Shape 50"/>
          <p:cNvSpPr/>
          <p:nvPr/>
        </p:nvSpPr>
        <p:spPr>
          <a:xfrm>
            <a:off x="6388456" y="4924520"/>
            <a:ext cx="5382616" cy="9144"/>
          </a:xfrm>
          <a:prstGeom prst="rect">
            <a:avLst/>
          </a:prstGeom>
          <a:solidFill>
            <a:srgbClr val="E1E6EB"/>
          </a:solidFill>
          <a:ln w="12700">
            <a:solidFill>
              <a:srgbClr val="E1E6EB"/>
            </a:solidFill>
            <a:prstDash val="solid"/>
          </a:ln>
        </p:spPr>
      </p:sp>
      <p:sp>
        <p:nvSpPr>
          <p:cNvPr id="53" name="Shape 51"/>
          <p:cNvSpPr/>
          <p:nvPr/>
        </p:nvSpPr>
        <p:spPr>
          <a:xfrm>
            <a:off x="7988656" y="4924520"/>
            <a:ext cx="9144" cy="754856"/>
          </a:xfrm>
          <a:prstGeom prst="rect">
            <a:avLst/>
          </a:prstGeom>
          <a:solidFill>
            <a:srgbClr val="E1E6EB"/>
          </a:solidFill>
          <a:ln w="12700">
            <a:solidFill>
              <a:srgbClr val="E1E6EB"/>
            </a:solidFill>
            <a:prstDash val="solid"/>
          </a:ln>
        </p:spPr>
      </p:sp>
      <p:sp>
        <p:nvSpPr>
          <p:cNvPr id="54" name="Text 52"/>
          <p:cNvSpPr txBox="1"/>
          <p:nvPr/>
        </p:nvSpPr>
        <p:spPr>
          <a:xfrm>
            <a:off x="6525616" y="5015960"/>
            <a:ext cx="137160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Skriv</a:t>
            </a:r>
            <a:endParaRPr lang="en-US" sz="1275" dirty="0"/>
          </a:p>
        </p:txBody>
      </p:sp>
      <p:sp>
        <p:nvSpPr>
          <p:cNvPr id="55" name="Text 53"/>
          <p:cNvSpPr txBox="1"/>
          <p:nvPr/>
        </p:nvSpPr>
        <p:spPr>
          <a:xfrm>
            <a:off x="6525616" y="5281136"/>
            <a:ext cx="1371600" cy="370808"/>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Det eleven sa</a:t>
            </a:r>
            <a:endParaRPr lang="en-US" sz="1150" dirty="0"/>
          </a:p>
        </p:txBody>
      </p:sp>
      <p:sp>
        <p:nvSpPr>
          <p:cNvPr id="56" name="Text 54"/>
          <p:cNvSpPr txBox="1"/>
          <p:nvPr/>
        </p:nvSpPr>
        <p:spPr>
          <a:xfrm>
            <a:off x="8134960" y="5015960"/>
            <a:ext cx="3508096" cy="617696"/>
          </a:xfrm>
          <a:prstGeom prst="rect">
            <a:avLst/>
          </a:prstGeom>
          <a:noFill/>
          <a:ln/>
        </p:spPr>
        <p:txBody>
          <a:bodyPr wrap="square" lIns="0" tIns="0" rIns="0" bIns="0" rtlCol="0" anchor="t"/>
          <a:lstStyle/>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”Skriv det du sa.”</a:t>
            </a:r>
            <a:endParaRPr lang="en-US" sz="1275" dirty="0"/>
          </a:p>
          <a:p>
            <a:pPr algn="l" indent="0" marL="0">
              <a:spcAft>
                <a:spcPts val="300"/>
              </a:spcAft>
              <a:buNone/>
            </a:pPr>
            <a:r>
              <a:rPr lang="en-US" sz="1275" i="1" dirty="0">
                <a:solidFill>
                  <a:srgbClr val="14202B"/>
                </a:solidFill>
                <a:latin typeface="Calibri" pitchFamily="34" charset="0"/>
                <a:ea typeface="Calibri" pitchFamily="34" charset="-122"/>
                <a:cs typeface="Calibri" pitchFamily="34" charset="-120"/>
              </a:rPr>
              <a:t>”Vad svarade du när läsaren undrade?”</a:t>
            </a:r>
            <a:endParaRPr lang="en-US" sz="1275" dirty="0"/>
          </a:p>
        </p:txBody>
      </p:sp>
      <p:sp>
        <p:nvSpPr>
          <p:cNvPr id="57" name="Shape 55"/>
          <p:cNvSpPr/>
          <p:nvPr/>
        </p:nvSpPr>
        <p:spPr>
          <a:xfrm>
            <a:off x="6388456" y="1792224"/>
            <a:ext cx="5382616" cy="3887153"/>
          </a:xfrm>
          <a:prstGeom prst="rect">
            <a:avLst/>
          </a:prstGeom>
          <a:ln w="12700">
            <a:solidFill>
              <a:srgbClr val="14202B"/>
            </a:solidFill>
            <a:prstDash val="solid"/>
          </a:ln>
        </p:spPr>
      </p:sp>
      <p:sp>
        <p:nvSpPr>
          <p:cNvPr id="58" name="Shape 56"/>
          <p:cNvSpPr/>
          <p:nvPr/>
        </p:nvSpPr>
        <p:spPr>
          <a:xfrm>
            <a:off x="6388456" y="5834825"/>
            <a:ext cx="5382616" cy="822008"/>
          </a:xfrm>
          <a:prstGeom prst="rect">
            <a:avLst/>
          </a:prstGeom>
          <a:solidFill>
            <a:srgbClr val="FBF3E4"/>
          </a:solidFill>
          <a:ln w="12700">
            <a:solidFill>
              <a:srgbClr val="FBF3E4"/>
            </a:solidFill>
            <a:prstDash val="solid"/>
          </a:ln>
        </p:spPr>
      </p:sp>
      <p:sp>
        <p:nvSpPr>
          <p:cNvPr id="59" name="Shape 57"/>
          <p:cNvSpPr/>
          <p:nvPr/>
        </p:nvSpPr>
        <p:spPr>
          <a:xfrm>
            <a:off x="6388456" y="5834825"/>
            <a:ext cx="36576" cy="822008"/>
          </a:xfrm>
          <a:prstGeom prst="rect">
            <a:avLst/>
          </a:prstGeom>
          <a:solidFill>
            <a:srgbClr val="8A5A1E"/>
          </a:solidFill>
          <a:ln w="12700">
            <a:solidFill>
              <a:srgbClr val="8A5A1E"/>
            </a:solidFill>
            <a:prstDash val="solid"/>
          </a:ln>
        </p:spPr>
      </p:sp>
      <p:sp>
        <p:nvSpPr>
          <p:cNvPr id="60" name="Text 58"/>
          <p:cNvSpPr txBox="1"/>
          <p:nvPr/>
        </p:nvSpPr>
        <p:spPr>
          <a:xfrm>
            <a:off x="6580480" y="5944553"/>
            <a:ext cx="5016856" cy="602552"/>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På tavlan står tre rader: Vem läser? Vad vill vi? När får vi svar? När eleven fastnar frågar du först ”Vem ska läsa det här? Vad behöver den personen veta då?”</a:t>
            </a:r>
            <a:endParaRPr lang="en-US" sz="1150" dirty="0"/>
          </a:p>
        </p:txBody>
      </p:sp>
      <p:sp>
        <p:nvSpPr>
          <p:cNvPr id="61" name="Text 5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niclasfohlin.se/stodundervisning/texttyper-i-grupp/lathund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gruppen lär sig förklara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411480"/>
          </a:xfrm>
          <a:prstGeom prst="rect">
            <a:avLst/>
          </a:prstGeom>
          <a:noFill/>
          <a:ln/>
        </p:spPr>
        <p:txBody>
          <a:bodyPr wrap="square" lIns="0" tIns="0" rIns="0" bIns="0" rtlCol="0" anchor="t"/>
          <a:lstStyle/>
          <a:p>
            <a:pPr algn="l" indent="0" marL="0">
              <a:buNone/>
            </a:pPr>
            <a:r>
              <a:rPr lang="en-US" sz="1050" dirty="0">
                <a:solidFill>
                  <a:srgbClr val="8A5A1E"/>
                </a:solidFill>
                <a:latin typeface="Consolas" pitchFamily="34" charset="0"/>
                <a:ea typeface="Consolas" pitchFamily="34" charset="-122"/>
                <a:cs typeface="Consolas" pitchFamily="34" charset="-120"/>
              </a:rPr>
              <a:t>GRUPPEN · FYRA ELEVER I ÅK 5, PASS 6 I KURSEN OM ARGUMENTERANDE TEXT</a:t>
            </a:r>
            <a:endParaRPr lang="en-US" sz="1050" dirty="0"/>
          </a:p>
        </p:txBody>
      </p:sp>
      <p:sp>
        <p:nvSpPr>
          <p:cNvPr id="9" name="Shape 7"/>
          <p:cNvSpPr/>
          <p:nvPr/>
        </p:nvSpPr>
        <p:spPr>
          <a:xfrm>
            <a:off x="420624" y="1280160"/>
            <a:ext cx="4818888" cy="3288792"/>
          </a:xfrm>
          <a:prstGeom prst="rect">
            <a:avLst/>
          </a:prstGeom>
          <a:solidFill>
            <a:srgbClr val="F8FAFC"/>
          </a:solidFill>
          <a:ln w="9525">
            <a:solidFill>
              <a:srgbClr val="E1E6EB"/>
            </a:solidFill>
            <a:prstDash val="solid"/>
          </a:ln>
        </p:spPr>
      </p:sp>
      <p:sp>
        <p:nvSpPr>
          <p:cNvPr id="10" name="Text 8"/>
          <p:cNvSpPr txBox="1"/>
          <p:nvPr/>
        </p:nvSpPr>
        <p:spPr>
          <a:xfrm>
            <a:off x="557784" y="1371600"/>
            <a:ext cx="4544568" cy="314248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På tavlan står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”Det är bra för många.”</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Vilgot läser meningen som Maria i skolbiblioteket, kursens läsare: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”Nu undrar jag hur.”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Alla skriver en ny mening som svar och lägger dem bredvid varandra.</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skriver utkastet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”Skolan borde ha fler rörelsepauser, för elever lär sig bättre då.”</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och tänker högt, rad för rad som under Så tänker du högt. Paren har elevens sida med de två texterna, och Hamza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”Den andra säger hur det går till.”</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Var och en tar fram sin text från pass 4. Elsa berättar sitt skäl. Nadia ur det andra paret är läsare och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”Hur menar du med att fler hinner låna?”</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Elsa skriver svaret på en ny lapp och sedan i texten.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Elsa läser upp sin mening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lade till den för att Nadia frågade hur jag menade.”</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Var och en skriver vad hen tar med sig.</a:t>
            </a:r>
            <a:endParaRPr lang="en-US" sz="1150" dirty="0"/>
          </a:p>
        </p:txBody>
      </p:sp>
      <p:sp>
        <p:nvSpPr>
          <p:cNvPr id="11" name="Shape 9"/>
          <p:cNvSpPr/>
          <p:nvPr/>
        </p:nvSpPr>
        <p:spPr>
          <a:xfrm>
            <a:off x="420624" y="4706112"/>
            <a:ext cx="4818888" cy="1082040"/>
          </a:xfrm>
          <a:prstGeom prst="rect">
            <a:avLst/>
          </a:prstGeom>
          <a:solidFill>
            <a:srgbClr val="FBF3E4"/>
          </a:solidFill>
          <a:ln w="12700">
            <a:solidFill>
              <a:srgbClr val="FBF3E4"/>
            </a:solidFill>
            <a:prstDash val="solid"/>
          </a:ln>
        </p:spPr>
      </p:sp>
      <p:sp>
        <p:nvSpPr>
          <p:cNvPr id="12" name="Shape 10"/>
          <p:cNvSpPr/>
          <p:nvPr/>
        </p:nvSpPr>
        <p:spPr>
          <a:xfrm>
            <a:off x="420624" y="4706112"/>
            <a:ext cx="36576" cy="1082040"/>
          </a:xfrm>
          <a:prstGeom prst="rect">
            <a:avLst/>
          </a:prstGeom>
          <a:solidFill>
            <a:srgbClr val="8A5A1E"/>
          </a:solidFill>
          <a:ln w="12700">
            <a:solidFill>
              <a:srgbClr val="8A5A1E"/>
            </a:solidFill>
            <a:prstDash val="solid"/>
          </a:ln>
        </p:spPr>
      </p:sp>
      <p:sp>
        <p:nvSpPr>
          <p:cNvPr id="13" name="Text 11"/>
          <p:cNvSpPr txBox="1"/>
          <p:nvPr/>
        </p:nvSpPr>
        <p:spPr>
          <a:xfrm>
            <a:off x="612648" y="4815840"/>
            <a:ext cx="4453128" cy="862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Jag skrev tavlans tre rader och dagens mening, och jag hade övat högt på det jag skulle visa. På bordet låg lappar, kursens kort och mapparna, och i handen hade jag bladet Det jag hör.</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Eleven läser sin text som läsaren, med kortet, och skriver in det läsaren saknar.</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TÄNKER DU HÖGT I DELEN VISA OCH PRÖVA</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59436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NR</a:t>
            </a:r>
            <a:endParaRPr lang="en-US" sz="1200" dirty="0"/>
          </a:p>
        </p:txBody>
      </p:sp>
      <p:sp>
        <p:nvSpPr>
          <p:cNvPr id="20" name="Shape 18"/>
          <p:cNvSpPr/>
          <p:nvPr/>
        </p:nvSpPr>
        <p:spPr>
          <a:xfrm>
            <a:off x="646480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6611112" y="1161288"/>
            <a:ext cx="503834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GÖR OCH SÄGER HÖGT</a:t>
            </a:r>
            <a:endParaRPr lang="en-US" sz="1200" dirty="0"/>
          </a:p>
        </p:txBody>
      </p:sp>
      <p:sp>
        <p:nvSpPr>
          <p:cNvPr id="22" name="Shape 20"/>
          <p:cNvSpPr/>
          <p:nvPr/>
        </p:nvSpPr>
        <p:spPr>
          <a:xfrm>
            <a:off x="5687568" y="1417320"/>
            <a:ext cx="777240" cy="800450"/>
          </a:xfrm>
          <a:prstGeom prst="rect">
            <a:avLst/>
          </a:prstGeom>
          <a:solidFill>
            <a:srgbClr val="F3F6FA"/>
          </a:solidFill>
          <a:ln w="12700">
            <a:solidFill>
              <a:srgbClr val="F3F6FA"/>
            </a:solidFill>
            <a:prstDash val="solid"/>
          </a:ln>
        </p:spPr>
      </p:sp>
      <p:sp>
        <p:nvSpPr>
          <p:cNvPr id="23" name="Shape 21"/>
          <p:cNvSpPr/>
          <p:nvPr/>
        </p:nvSpPr>
        <p:spPr>
          <a:xfrm>
            <a:off x="6464808" y="1417320"/>
            <a:ext cx="9144" cy="800450"/>
          </a:xfrm>
          <a:prstGeom prst="rect">
            <a:avLst/>
          </a:prstGeom>
          <a:solidFill>
            <a:srgbClr val="E1E6EB"/>
          </a:solidFill>
          <a:ln w="12700">
            <a:solidFill>
              <a:srgbClr val="E1E6EB"/>
            </a:solidFill>
            <a:prstDash val="solid"/>
          </a:ln>
        </p:spPr>
      </p:sp>
      <p:sp>
        <p:nvSpPr>
          <p:cNvPr id="24" name="Text 22"/>
          <p:cNvSpPr txBox="1"/>
          <p:nvPr/>
        </p:nvSpPr>
        <p:spPr>
          <a:xfrm>
            <a:off x="5824728" y="1508760"/>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a:t>
            </a:r>
            <a:endParaRPr lang="en-US" sz="1150" dirty="0"/>
          </a:p>
        </p:txBody>
      </p:sp>
      <p:sp>
        <p:nvSpPr>
          <p:cNvPr id="25" name="Text 23"/>
          <p:cNvSpPr txBox="1"/>
          <p:nvPr/>
        </p:nvSpPr>
        <p:spPr>
          <a:xfrm>
            <a:off x="6611112" y="1508760"/>
            <a:ext cx="5038344" cy="66329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Skriv vem som läser, och ett utkast</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”Lärarna på skolan läser det här. Jag vill att de lägger in fler rörelsepauser.”</a:t>
            </a:r>
            <a:endParaRPr lang="en-US" sz="1275" dirty="0"/>
          </a:p>
        </p:txBody>
      </p:sp>
      <p:sp>
        <p:nvSpPr>
          <p:cNvPr id="26" name="Shape 24"/>
          <p:cNvSpPr/>
          <p:nvPr/>
        </p:nvSpPr>
        <p:spPr>
          <a:xfrm>
            <a:off x="5687568" y="2217770"/>
            <a:ext cx="777240" cy="800450"/>
          </a:xfrm>
          <a:prstGeom prst="rect">
            <a:avLst/>
          </a:prstGeom>
          <a:solidFill>
            <a:srgbClr val="F3F6FA"/>
          </a:solidFill>
          <a:ln w="12700">
            <a:solidFill>
              <a:srgbClr val="F3F6FA"/>
            </a:solidFill>
            <a:prstDash val="solid"/>
          </a:ln>
        </p:spPr>
      </p:sp>
      <p:sp>
        <p:nvSpPr>
          <p:cNvPr id="27" name="Shape 25"/>
          <p:cNvSpPr/>
          <p:nvPr/>
        </p:nvSpPr>
        <p:spPr>
          <a:xfrm>
            <a:off x="5687568" y="2217770"/>
            <a:ext cx="6089904" cy="9144"/>
          </a:xfrm>
          <a:prstGeom prst="rect">
            <a:avLst/>
          </a:prstGeom>
          <a:solidFill>
            <a:srgbClr val="E1E6EB"/>
          </a:solidFill>
          <a:ln w="12700">
            <a:solidFill>
              <a:srgbClr val="E1E6EB"/>
            </a:solidFill>
            <a:prstDash val="solid"/>
          </a:ln>
        </p:spPr>
      </p:sp>
      <p:sp>
        <p:nvSpPr>
          <p:cNvPr id="28" name="Shape 26"/>
          <p:cNvSpPr/>
          <p:nvPr/>
        </p:nvSpPr>
        <p:spPr>
          <a:xfrm>
            <a:off x="6464808" y="2217770"/>
            <a:ext cx="9144" cy="800450"/>
          </a:xfrm>
          <a:prstGeom prst="rect">
            <a:avLst/>
          </a:prstGeom>
          <a:solidFill>
            <a:srgbClr val="E1E6EB"/>
          </a:solidFill>
          <a:ln w="12700">
            <a:solidFill>
              <a:srgbClr val="E1E6EB"/>
            </a:solidFill>
            <a:prstDash val="solid"/>
          </a:ln>
        </p:spPr>
      </p:sp>
      <p:sp>
        <p:nvSpPr>
          <p:cNvPr id="29" name="Text 27"/>
          <p:cNvSpPr txBox="1"/>
          <p:nvPr/>
        </p:nvSpPr>
        <p:spPr>
          <a:xfrm>
            <a:off x="5824728" y="2309210"/>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a:t>
            </a:r>
            <a:endParaRPr lang="en-US" sz="1150" dirty="0"/>
          </a:p>
        </p:txBody>
      </p:sp>
      <p:sp>
        <p:nvSpPr>
          <p:cNvPr id="30" name="Text 28"/>
          <p:cNvSpPr txBox="1"/>
          <p:nvPr/>
        </p:nvSpPr>
        <p:spPr>
          <a:xfrm>
            <a:off x="6611112" y="2309210"/>
            <a:ext cx="5038344" cy="66329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Läs utkastet som läsaren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”Jag har ett skäl, men det går för snabbt. Hur kan rörelse hjälpa lärandet? Jag behöver förklara mer.”</a:t>
            </a:r>
            <a:endParaRPr lang="en-US" sz="1275" dirty="0"/>
          </a:p>
        </p:txBody>
      </p:sp>
      <p:sp>
        <p:nvSpPr>
          <p:cNvPr id="31" name="Shape 29"/>
          <p:cNvSpPr/>
          <p:nvPr/>
        </p:nvSpPr>
        <p:spPr>
          <a:xfrm>
            <a:off x="5687568" y="3018221"/>
            <a:ext cx="777240" cy="800450"/>
          </a:xfrm>
          <a:prstGeom prst="rect">
            <a:avLst/>
          </a:prstGeom>
          <a:solidFill>
            <a:srgbClr val="F3F6FA"/>
          </a:solidFill>
          <a:ln w="12700">
            <a:solidFill>
              <a:srgbClr val="F3F6FA"/>
            </a:solidFill>
            <a:prstDash val="solid"/>
          </a:ln>
        </p:spPr>
      </p:sp>
      <p:sp>
        <p:nvSpPr>
          <p:cNvPr id="32" name="Shape 30"/>
          <p:cNvSpPr/>
          <p:nvPr/>
        </p:nvSpPr>
        <p:spPr>
          <a:xfrm>
            <a:off x="5687568" y="3018221"/>
            <a:ext cx="6089904" cy="9144"/>
          </a:xfrm>
          <a:prstGeom prst="rect">
            <a:avLst/>
          </a:prstGeom>
          <a:solidFill>
            <a:srgbClr val="E1E6EB"/>
          </a:solidFill>
          <a:ln w="12700">
            <a:solidFill>
              <a:srgbClr val="E1E6EB"/>
            </a:solidFill>
            <a:prstDash val="solid"/>
          </a:ln>
        </p:spPr>
      </p:sp>
      <p:sp>
        <p:nvSpPr>
          <p:cNvPr id="33" name="Shape 31"/>
          <p:cNvSpPr/>
          <p:nvPr/>
        </p:nvSpPr>
        <p:spPr>
          <a:xfrm>
            <a:off x="6464808" y="3018221"/>
            <a:ext cx="9144" cy="800450"/>
          </a:xfrm>
          <a:prstGeom prst="rect">
            <a:avLst/>
          </a:prstGeom>
          <a:solidFill>
            <a:srgbClr val="E1E6EB"/>
          </a:solidFill>
          <a:ln w="12700">
            <a:solidFill>
              <a:srgbClr val="E1E6EB"/>
            </a:solidFill>
            <a:prstDash val="solid"/>
          </a:ln>
        </p:spPr>
      </p:sp>
      <p:sp>
        <p:nvSpPr>
          <p:cNvPr id="34" name="Text 32"/>
          <p:cNvSpPr txBox="1"/>
          <p:nvPr/>
        </p:nvSpPr>
        <p:spPr>
          <a:xfrm>
            <a:off x="5824728" y="3109661"/>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a:t>
            </a:r>
            <a:endParaRPr lang="en-US" sz="1150" dirty="0"/>
          </a:p>
        </p:txBody>
      </p:sp>
      <p:sp>
        <p:nvSpPr>
          <p:cNvPr id="35" name="Text 33"/>
          <p:cNvSpPr txBox="1"/>
          <p:nvPr/>
        </p:nvSpPr>
        <p:spPr>
          <a:xfrm>
            <a:off x="6611112" y="3109661"/>
            <a:ext cx="5038344" cy="66329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Skriv vidare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”När elever får röra på sig en kort stund kan de komma tillbaka till arbetet med mer fokus.”</a:t>
            </a:r>
            <a:endParaRPr lang="en-US" sz="1275" dirty="0"/>
          </a:p>
        </p:txBody>
      </p:sp>
      <p:sp>
        <p:nvSpPr>
          <p:cNvPr id="36" name="Shape 34"/>
          <p:cNvSpPr/>
          <p:nvPr/>
        </p:nvSpPr>
        <p:spPr>
          <a:xfrm>
            <a:off x="5687568" y="3818671"/>
            <a:ext cx="777240" cy="800450"/>
          </a:xfrm>
          <a:prstGeom prst="rect">
            <a:avLst/>
          </a:prstGeom>
          <a:solidFill>
            <a:srgbClr val="F3F6FA"/>
          </a:solidFill>
          <a:ln w="12700">
            <a:solidFill>
              <a:srgbClr val="F3F6FA"/>
            </a:solidFill>
            <a:prstDash val="solid"/>
          </a:ln>
        </p:spPr>
      </p:sp>
      <p:sp>
        <p:nvSpPr>
          <p:cNvPr id="37" name="Shape 35"/>
          <p:cNvSpPr/>
          <p:nvPr/>
        </p:nvSpPr>
        <p:spPr>
          <a:xfrm>
            <a:off x="5687568" y="3818671"/>
            <a:ext cx="6089904" cy="9144"/>
          </a:xfrm>
          <a:prstGeom prst="rect">
            <a:avLst/>
          </a:prstGeom>
          <a:solidFill>
            <a:srgbClr val="E1E6EB"/>
          </a:solidFill>
          <a:ln w="12700">
            <a:solidFill>
              <a:srgbClr val="E1E6EB"/>
            </a:solidFill>
            <a:prstDash val="solid"/>
          </a:ln>
        </p:spPr>
      </p:sp>
      <p:sp>
        <p:nvSpPr>
          <p:cNvPr id="38" name="Shape 36"/>
          <p:cNvSpPr/>
          <p:nvPr/>
        </p:nvSpPr>
        <p:spPr>
          <a:xfrm>
            <a:off x="6464808" y="3818671"/>
            <a:ext cx="9144" cy="800450"/>
          </a:xfrm>
          <a:prstGeom prst="rect">
            <a:avLst/>
          </a:prstGeom>
          <a:solidFill>
            <a:srgbClr val="E1E6EB"/>
          </a:solidFill>
          <a:ln w="12700">
            <a:solidFill>
              <a:srgbClr val="E1E6EB"/>
            </a:solidFill>
            <a:prstDash val="solid"/>
          </a:ln>
        </p:spPr>
      </p:sp>
      <p:sp>
        <p:nvSpPr>
          <p:cNvPr id="39" name="Text 37"/>
          <p:cNvSpPr txBox="1"/>
          <p:nvPr/>
        </p:nvSpPr>
        <p:spPr>
          <a:xfrm>
            <a:off x="5824728" y="3910111"/>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a:t>
            </a:r>
            <a:endParaRPr lang="en-US" sz="1150" dirty="0"/>
          </a:p>
        </p:txBody>
      </p:sp>
      <p:sp>
        <p:nvSpPr>
          <p:cNvPr id="40" name="Text 38"/>
          <p:cNvSpPr txBox="1"/>
          <p:nvPr/>
        </p:nvSpPr>
        <p:spPr>
          <a:xfrm>
            <a:off x="6611112" y="3910111"/>
            <a:ext cx="5038344" cy="66329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Stanna med pennan i luften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”Nu kör jag fast. Då frågar jag som läsaren. Hur ser en sådan paus ut?”</a:t>
            </a:r>
            <a:endParaRPr lang="en-US" sz="1275" dirty="0"/>
          </a:p>
        </p:txBody>
      </p:sp>
      <p:sp>
        <p:nvSpPr>
          <p:cNvPr id="41" name="Shape 39"/>
          <p:cNvSpPr/>
          <p:nvPr/>
        </p:nvSpPr>
        <p:spPr>
          <a:xfrm>
            <a:off x="5687568" y="4619121"/>
            <a:ext cx="777240" cy="800450"/>
          </a:xfrm>
          <a:prstGeom prst="rect">
            <a:avLst/>
          </a:prstGeom>
          <a:solidFill>
            <a:srgbClr val="F3F6FA"/>
          </a:solidFill>
          <a:ln w="12700">
            <a:solidFill>
              <a:srgbClr val="F3F6FA"/>
            </a:solidFill>
            <a:prstDash val="solid"/>
          </a:ln>
        </p:spPr>
      </p:sp>
      <p:sp>
        <p:nvSpPr>
          <p:cNvPr id="42" name="Shape 40"/>
          <p:cNvSpPr/>
          <p:nvPr/>
        </p:nvSpPr>
        <p:spPr>
          <a:xfrm>
            <a:off x="5687568" y="4619121"/>
            <a:ext cx="6089904" cy="9144"/>
          </a:xfrm>
          <a:prstGeom prst="rect">
            <a:avLst/>
          </a:prstGeom>
          <a:solidFill>
            <a:srgbClr val="E1E6EB"/>
          </a:solidFill>
          <a:ln w="12700">
            <a:solidFill>
              <a:srgbClr val="E1E6EB"/>
            </a:solidFill>
            <a:prstDash val="solid"/>
          </a:ln>
        </p:spPr>
      </p:sp>
      <p:sp>
        <p:nvSpPr>
          <p:cNvPr id="43" name="Shape 41"/>
          <p:cNvSpPr/>
          <p:nvPr/>
        </p:nvSpPr>
        <p:spPr>
          <a:xfrm>
            <a:off x="6464808" y="4619121"/>
            <a:ext cx="9144" cy="800450"/>
          </a:xfrm>
          <a:prstGeom prst="rect">
            <a:avLst/>
          </a:prstGeom>
          <a:solidFill>
            <a:srgbClr val="E1E6EB"/>
          </a:solidFill>
          <a:ln w="12700">
            <a:solidFill>
              <a:srgbClr val="E1E6EB"/>
            </a:solidFill>
            <a:prstDash val="solid"/>
          </a:ln>
        </p:spPr>
      </p:sp>
      <p:sp>
        <p:nvSpPr>
          <p:cNvPr id="44" name="Text 42"/>
          <p:cNvSpPr txBox="1"/>
          <p:nvPr/>
        </p:nvSpPr>
        <p:spPr>
          <a:xfrm>
            <a:off x="5824728" y="4710561"/>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a:t>
            </a:r>
            <a:endParaRPr lang="en-US" sz="1150" dirty="0"/>
          </a:p>
        </p:txBody>
      </p:sp>
      <p:sp>
        <p:nvSpPr>
          <p:cNvPr id="45" name="Text 43"/>
          <p:cNvSpPr txBox="1"/>
          <p:nvPr/>
        </p:nvSpPr>
        <p:spPr>
          <a:xfrm>
            <a:off x="6611112" y="4710561"/>
            <a:ext cx="5038344" cy="66329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Skriv ett exempel</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”Det kan räcka med två minuter där klassen sträcker på sig, byter plats eller gör en enkel rörelseövning.”</a:t>
            </a:r>
            <a:endParaRPr lang="en-US" sz="1275" dirty="0"/>
          </a:p>
        </p:txBody>
      </p:sp>
      <p:sp>
        <p:nvSpPr>
          <p:cNvPr id="46" name="Shape 44"/>
          <p:cNvSpPr/>
          <p:nvPr/>
        </p:nvSpPr>
        <p:spPr>
          <a:xfrm>
            <a:off x="5687568" y="5419571"/>
            <a:ext cx="777240" cy="618630"/>
          </a:xfrm>
          <a:prstGeom prst="rect">
            <a:avLst/>
          </a:prstGeom>
          <a:solidFill>
            <a:srgbClr val="F3F6FA"/>
          </a:solidFill>
          <a:ln w="12700">
            <a:solidFill>
              <a:srgbClr val="F3F6FA"/>
            </a:solidFill>
            <a:prstDash val="solid"/>
          </a:ln>
        </p:spPr>
      </p:sp>
      <p:sp>
        <p:nvSpPr>
          <p:cNvPr id="47" name="Shape 45"/>
          <p:cNvSpPr/>
          <p:nvPr/>
        </p:nvSpPr>
        <p:spPr>
          <a:xfrm>
            <a:off x="5687568" y="5419571"/>
            <a:ext cx="6089904" cy="9144"/>
          </a:xfrm>
          <a:prstGeom prst="rect">
            <a:avLst/>
          </a:prstGeom>
          <a:solidFill>
            <a:srgbClr val="E1E6EB"/>
          </a:solidFill>
          <a:ln w="12700">
            <a:solidFill>
              <a:srgbClr val="E1E6EB"/>
            </a:solidFill>
            <a:prstDash val="solid"/>
          </a:ln>
        </p:spPr>
      </p:sp>
      <p:sp>
        <p:nvSpPr>
          <p:cNvPr id="48" name="Shape 46"/>
          <p:cNvSpPr/>
          <p:nvPr/>
        </p:nvSpPr>
        <p:spPr>
          <a:xfrm>
            <a:off x="6464808" y="5419571"/>
            <a:ext cx="9144" cy="618630"/>
          </a:xfrm>
          <a:prstGeom prst="rect">
            <a:avLst/>
          </a:prstGeom>
          <a:solidFill>
            <a:srgbClr val="E1E6EB"/>
          </a:solidFill>
          <a:ln w="12700">
            <a:solidFill>
              <a:srgbClr val="E1E6EB"/>
            </a:solidFill>
            <a:prstDash val="solid"/>
          </a:ln>
        </p:spPr>
      </p:sp>
      <p:sp>
        <p:nvSpPr>
          <p:cNvPr id="49" name="Text 47"/>
          <p:cNvSpPr txBox="1"/>
          <p:nvPr/>
        </p:nvSpPr>
        <p:spPr>
          <a:xfrm>
            <a:off x="5824728" y="5511011"/>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6</a:t>
            </a:r>
            <a:endParaRPr lang="en-US" sz="1150" dirty="0"/>
          </a:p>
        </p:txBody>
      </p:sp>
      <p:sp>
        <p:nvSpPr>
          <p:cNvPr id="50" name="Text 48"/>
          <p:cNvSpPr txBox="1"/>
          <p:nvPr/>
        </p:nvSpPr>
        <p:spPr>
          <a:xfrm>
            <a:off x="6611112" y="5511011"/>
            <a:ext cx="5038344" cy="48147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Läs båda versionerna högt, och låt paren jämföra dem</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”Vad hände med skälet när jag lade till förklaring och exempel?”</a:t>
            </a:r>
            <a:endParaRPr lang="en-US" sz="1275" dirty="0"/>
          </a:p>
        </p:txBody>
      </p:sp>
      <p:sp>
        <p:nvSpPr>
          <p:cNvPr id="51" name="Shape 49"/>
          <p:cNvSpPr/>
          <p:nvPr/>
        </p:nvSpPr>
        <p:spPr>
          <a:xfrm>
            <a:off x="5687568" y="6038202"/>
            <a:ext cx="777240" cy="618630"/>
          </a:xfrm>
          <a:prstGeom prst="rect">
            <a:avLst/>
          </a:prstGeom>
          <a:solidFill>
            <a:srgbClr val="F3F6FA"/>
          </a:solidFill>
          <a:ln w="12700">
            <a:solidFill>
              <a:srgbClr val="F3F6FA"/>
            </a:solidFill>
            <a:prstDash val="solid"/>
          </a:ln>
        </p:spPr>
      </p:sp>
      <p:sp>
        <p:nvSpPr>
          <p:cNvPr id="52" name="Shape 50"/>
          <p:cNvSpPr/>
          <p:nvPr/>
        </p:nvSpPr>
        <p:spPr>
          <a:xfrm>
            <a:off x="5687568" y="6038202"/>
            <a:ext cx="6089904" cy="9144"/>
          </a:xfrm>
          <a:prstGeom prst="rect">
            <a:avLst/>
          </a:prstGeom>
          <a:solidFill>
            <a:srgbClr val="E1E6EB"/>
          </a:solidFill>
          <a:ln w="12700">
            <a:solidFill>
              <a:srgbClr val="E1E6EB"/>
            </a:solidFill>
            <a:prstDash val="solid"/>
          </a:ln>
        </p:spPr>
      </p:sp>
      <p:sp>
        <p:nvSpPr>
          <p:cNvPr id="53" name="Shape 51"/>
          <p:cNvSpPr/>
          <p:nvPr/>
        </p:nvSpPr>
        <p:spPr>
          <a:xfrm>
            <a:off x="6464808" y="6038202"/>
            <a:ext cx="9144" cy="618630"/>
          </a:xfrm>
          <a:prstGeom prst="rect">
            <a:avLst/>
          </a:prstGeom>
          <a:solidFill>
            <a:srgbClr val="E1E6EB"/>
          </a:solidFill>
          <a:ln w="12700">
            <a:solidFill>
              <a:srgbClr val="E1E6EB"/>
            </a:solidFill>
            <a:prstDash val="solid"/>
          </a:ln>
        </p:spPr>
      </p:sp>
      <p:sp>
        <p:nvSpPr>
          <p:cNvPr id="54" name="Text 52"/>
          <p:cNvSpPr txBox="1"/>
          <p:nvPr/>
        </p:nvSpPr>
        <p:spPr>
          <a:xfrm>
            <a:off x="5824728" y="6129642"/>
            <a:ext cx="54864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7</a:t>
            </a:r>
            <a:endParaRPr lang="en-US" sz="1150" dirty="0"/>
          </a:p>
        </p:txBody>
      </p:sp>
      <p:sp>
        <p:nvSpPr>
          <p:cNvPr id="55" name="Text 53"/>
          <p:cNvSpPr txBox="1"/>
          <p:nvPr/>
        </p:nvSpPr>
        <p:spPr>
          <a:xfrm>
            <a:off x="6611112" y="6129642"/>
            <a:ext cx="5038344" cy="48147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Fråga gruppen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”Vad sa jag allra först? Vad sa jag när jag körde fast?”</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niclasfohlin.se/stodundervisning/texttyper-i-grupp/lathund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När eleven fastnar · Så tas stödet bort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DET SOM GÄLLER ALLA KURSER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STÖDTRAPPAN · ELEVEN PRÖVAR ETT STÖD INNAN DU GER NÄSTA</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Steg</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gör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Först</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Fråga ”Vem ska läsa det här? Vad behöver den personen veta då?”</a:t>
            </a:r>
            <a:endParaRPr lang="en-US" sz="1100" dirty="0"/>
          </a:p>
        </p:txBody>
      </p:sp>
      <p:sp>
        <p:nvSpPr>
          <p:cNvPr id="18" name="Shape 16"/>
          <p:cNvSpPr/>
          <p:nvPr/>
        </p:nvSpPr>
        <p:spPr>
          <a:xfrm>
            <a:off x="192024" y="2168906"/>
            <a:ext cx="5766664" cy="458978"/>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a:t>
            </a:r>
            <a:endParaRPr lang="en-US" sz="1100" dirty="0"/>
          </a:p>
        </p:txBody>
      </p:sp>
      <p:sp>
        <p:nvSpPr>
          <p:cNvPr id="21" name="Shape 19"/>
          <p:cNvSpPr/>
          <p:nvPr/>
        </p:nvSpPr>
        <p:spPr>
          <a:xfrm>
            <a:off x="2114245" y="2168906"/>
            <a:ext cx="9144" cy="458978"/>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Vänta tio sekunder. Peka på tavlans tre rader och på elevens mening för när det tar emot.</a:t>
            </a:r>
            <a:endParaRPr lang="en-US" sz="1100" dirty="0"/>
          </a:p>
        </p:txBody>
      </p:sp>
      <p:sp>
        <p:nvSpPr>
          <p:cNvPr id="23" name="Shape 21"/>
          <p:cNvSpPr/>
          <p:nvPr/>
        </p:nvSpPr>
        <p:spPr>
          <a:xfrm>
            <a:off x="192024" y="262788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a:t>
            </a:r>
            <a:endParaRPr lang="en-US" sz="1100" dirty="0"/>
          </a:p>
        </p:txBody>
      </p:sp>
      <p:sp>
        <p:nvSpPr>
          <p:cNvPr id="25" name="Shape 23"/>
          <p:cNvSpPr/>
          <p:nvPr/>
        </p:nvSpPr>
        <p:spPr>
          <a:xfrm>
            <a:off x="2114245" y="2627884"/>
            <a:ext cx="9144" cy="458978"/>
          </a:xfrm>
          <a:prstGeom prst="rect">
            <a:avLst/>
          </a:prstGeom>
          <a:solidFill>
            <a:srgbClr val="E1E6EB"/>
          </a:solidFill>
          <a:ln w="12700">
            <a:solidFill>
              <a:srgbClr val="E1E6EB"/>
            </a:solidFill>
            <a:prstDash val="solid"/>
          </a:ln>
        </p:spPr>
      </p:sp>
      <p:sp>
        <p:nvSpPr>
          <p:cNvPr id="26" name="Text 24"/>
          <p:cNvSpPr txBox="1"/>
          <p:nvPr/>
        </p:nvSpPr>
        <p:spPr>
          <a:xfrm>
            <a:off x="2187397"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elevens senaste mening som läsaren, och säg vad du nu vet och vad du undrar.</a:t>
            </a:r>
            <a:endParaRPr lang="en-US" sz="1100" dirty="0"/>
          </a:p>
        </p:txBody>
      </p:sp>
      <p:sp>
        <p:nvSpPr>
          <p:cNvPr id="27" name="Shape 25"/>
          <p:cNvSpPr/>
          <p:nvPr/>
        </p:nvSpPr>
        <p:spPr>
          <a:xfrm>
            <a:off x="192024" y="3086862"/>
            <a:ext cx="5766664" cy="458978"/>
          </a:xfrm>
          <a:prstGeom prst="rect">
            <a:avLst/>
          </a:prstGeom>
          <a:solidFill>
            <a:srgbClr val="F8FAFC"/>
          </a:solidFill>
          <a:ln w="12700">
            <a:solidFill>
              <a:srgbClr val="F8FAFC"/>
            </a:solidFill>
            <a:prstDash val="solid"/>
          </a:ln>
        </p:spPr>
      </p:sp>
      <p:sp>
        <p:nvSpPr>
          <p:cNvPr id="28" name="Shape 26"/>
          <p:cNvSpPr/>
          <p:nvPr/>
        </p:nvSpPr>
        <p:spPr>
          <a:xfrm>
            <a:off x="192024" y="3086862"/>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a:t>
            </a:r>
            <a:endParaRPr lang="en-US" sz="1100" dirty="0"/>
          </a:p>
        </p:txBody>
      </p:sp>
      <p:sp>
        <p:nvSpPr>
          <p:cNvPr id="30" name="Shape 28"/>
          <p:cNvSpPr/>
          <p:nvPr/>
        </p:nvSpPr>
        <p:spPr>
          <a:xfrm>
            <a:off x="2114245" y="3086862"/>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Låt eleven säga svaret högt. Säg ”Skriv det du sa.”</a:t>
            </a:r>
            <a:endParaRPr lang="en-US" sz="1100" dirty="0"/>
          </a:p>
        </p:txBody>
      </p:sp>
      <p:sp>
        <p:nvSpPr>
          <p:cNvPr id="32" name="Shape 30"/>
          <p:cNvSpPr/>
          <p:nvPr/>
        </p:nvSpPr>
        <p:spPr>
          <a:xfrm>
            <a:off x="192024" y="3545840"/>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60070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a:t>
            </a:r>
            <a:endParaRPr lang="en-US" sz="1100" dirty="0"/>
          </a:p>
        </p:txBody>
      </p:sp>
      <p:sp>
        <p:nvSpPr>
          <p:cNvPr id="34" name="Shape 32"/>
          <p:cNvSpPr/>
          <p:nvPr/>
        </p:nvSpPr>
        <p:spPr>
          <a:xfrm>
            <a:off x="2114245" y="3545840"/>
            <a:ext cx="9144" cy="458978"/>
          </a:xfrm>
          <a:prstGeom prst="rect">
            <a:avLst/>
          </a:prstGeom>
          <a:solidFill>
            <a:srgbClr val="E1E6EB"/>
          </a:solidFill>
          <a:ln w="12700">
            <a:solidFill>
              <a:srgbClr val="E1E6EB"/>
            </a:solidFill>
            <a:prstDash val="solid"/>
          </a:ln>
        </p:spPr>
      </p:sp>
      <p:sp>
        <p:nvSpPr>
          <p:cNvPr id="35" name="Text 33"/>
          <p:cNvSpPr txBox="1"/>
          <p:nvPr/>
        </p:nvSpPr>
        <p:spPr>
          <a:xfrm>
            <a:off x="2187397" y="360070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Ge början på meningen, och låt eleven göra den färdig.</a:t>
            </a:r>
            <a:endParaRPr lang="en-US" sz="1100" dirty="0"/>
          </a:p>
        </p:txBody>
      </p:sp>
      <p:sp>
        <p:nvSpPr>
          <p:cNvPr id="36" name="Shape 34"/>
          <p:cNvSpPr/>
          <p:nvPr/>
        </p:nvSpPr>
        <p:spPr>
          <a:xfrm>
            <a:off x="192024" y="4004818"/>
            <a:ext cx="5766664" cy="458978"/>
          </a:xfrm>
          <a:prstGeom prst="rect">
            <a:avLst/>
          </a:prstGeom>
          <a:solidFill>
            <a:srgbClr val="F8FAFC"/>
          </a:solidFill>
          <a:ln w="12700">
            <a:solidFill>
              <a:srgbClr val="F8FAFC"/>
            </a:solidFill>
            <a:prstDash val="solid"/>
          </a:ln>
        </p:spPr>
      </p:sp>
      <p:sp>
        <p:nvSpPr>
          <p:cNvPr id="37" name="Shape 35"/>
          <p:cNvSpPr/>
          <p:nvPr/>
        </p:nvSpPr>
        <p:spPr>
          <a:xfrm>
            <a:off x="192024" y="4004818"/>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405968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5</a:t>
            </a:r>
            <a:endParaRPr lang="en-US" sz="1100" dirty="0"/>
          </a:p>
        </p:txBody>
      </p:sp>
      <p:sp>
        <p:nvSpPr>
          <p:cNvPr id="39" name="Shape 37"/>
          <p:cNvSpPr/>
          <p:nvPr/>
        </p:nvSpPr>
        <p:spPr>
          <a:xfrm>
            <a:off x="2114245" y="4004818"/>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405968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Skriv meningen åt eleven medan hen säger den, och låt hen skriva nästa själv.</a:t>
            </a:r>
            <a:endParaRPr lang="en-US" sz="1100" dirty="0"/>
          </a:p>
        </p:txBody>
      </p:sp>
      <p:sp>
        <p:nvSpPr>
          <p:cNvPr id="41" name="Shape 39"/>
          <p:cNvSpPr/>
          <p:nvPr/>
        </p:nvSpPr>
        <p:spPr>
          <a:xfrm>
            <a:off x="192024" y="1417320"/>
            <a:ext cx="5766664" cy="3046476"/>
          </a:xfrm>
          <a:prstGeom prst="rect">
            <a:avLst/>
          </a:prstGeom>
          <a:ln w="12700">
            <a:solidFill>
              <a:srgbClr val="14202B"/>
            </a:solidFill>
            <a:prstDash val="solid"/>
          </a:ln>
        </p:spPr>
      </p:sp>
      <p:sp>
        <p:nvSpPr>
          <p:cNvPr id="42" name="Shape 40"/>
          <p:cNvSpPr/>
          <p:nvPr/>
        </p:nvSpPr>
        <p:spPr>
          <a:xfrm>
            <a:off x="6233008" y="1143000"/>
            <a:ext cx="5766664" cy="1226820"/>
          </a:xfrm>
          <a:prstGeom prst="rect">
            <a:avLst/>
          </a:prstGeom>
          <a:solidFill>
            <a:srgbClr val="FBF3E4"/>
          </a:solidFill>
          <a:ln w="12700">
            <a:solidFill>
              <a:srgbClr val="FBF3E4"/>
            </a:solidFill>
            <a:prstDash val="solid"/>
          </a:ln>
        </p:spPr>
      </p:sp>
      <p:sp>
        <p:nvSpPr>
          <p:cNvPr id="43" name="Shape 41"/>
          <p:cNvSpPr/>
          <p:nvPr/>
        </p:nvSpPr>
        <p:spPr>
          <a:xfrm>
            <a:off x="6233008" y="1143000"/>
            <a:ext cx="36576" cy="1226820"/>
          </a:xfrm>
          <a:prstGeom prst="rect">
            <a:avLst/>
          </a:prstGeom>
          <a:solidFill>
            <a:srgbClr val="8A5A1E"/>
          </a:solidFill>
          <a:ln w="12700">
            <a:solidFill>
              <a:srgbClr val="8A5A1E"/>
            </a:solidFill>
            <a:prstDash val="solid"/>
          </a:ln>
        </p:spPr>
      </p:sp>
      <p:sp>
        <p:nvSpPr>
          <p:cNvPr id="44" name="Text 42"/>
          <p:cNvSpPr txBox="1"/>
          <p:nvPr/>
        </p:nvSpPr>
        <p:spPr>
          <a:xfrm>
            <a:off x="6425032" y="1252728"/>
            <a:ext cx="5400904" cy="10073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Fem grepp mitt i texten. Starterna runt bordet: var och en läser sin början. Frågan medan eleven skriver: en enda fråga som läsaren. Två sätt i era texter: ”Många skriver vad de vill, några också varför.” Två texter halvvägs: ”Vad har du med som jag inte har?” Läsaren halvvägs: eleven läser för en kamrat, som svarar som läsaren.</a:t>
            </a:r>
            <a:endParaRPr lang="en-US" sz="1200" dirty="0"/>
          </a:p>
        </p:txBody>
      </p:sp>
      <p:sp>
        <p:nvSpPr>
          <p:cNvPr id="45" name="Text 43"/>
          <p:cNvSpPr txBox="1"/>
          <p:nvPr/>
        </p:nvSpPr>
        <p:spPr>
          <a:xfrm>
            <a:off x="6233008" y="250698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SÅ TAS STÖDET BORT</a:t>
            </a:r>
            <a:endParaRPr lang="en-US" sz="1200" dirty="0"/>
          </a:p>
        </p:txBody>
      </p:sp>
      <p:sp>
        <p:nvSpPr>
          <p:cNvPr id="46" name="Shape 44"/>
          <p:cNvSpPr/>
          <p:nvPr/>
        </p:nvSpPr>
        <p:spPr>
          <a:xfrm>
            <a:off x="6233008" y="2781300"/>
            <a:ext cx="5766664" cy="292608"/>
          </a:xfrm>
          <a:prstGeom prst="rect">
            <a:avLst/>
          </a:prstGeom>
          <a:solidFill>
            <a:srgbClr val="14202B"/>
          </a:solidFill>
          <a:ln w="12700">
            <a:solidFill>
              <a:srgbClr val="14202B"/>
            </a:solidFill>
            <a:prstDash val="solid"/>
          </a:ln>
        </p:spPr>
      </p:sp>
      <p:sp>
        <p:nvSpPr>
          <p:cNvPr id="47" name="Text 45"/>
          <p:cNvSpPr txBox="1"/>
          <p:nvPr/>
        </p:nvSpPr>
        <p:spPr>
          <a:xfrm>
            <a:off x="6306160" y="283616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Vecka</a:t>
            </a:r>
            <a:endParaRPr lang="en-US" sz="1050" dirty="0"/>
          </a:p>
        </p:txBody>
      </p:sp>
      <p:sp>
        <p:nvSpPr>
          <p:cNvPr id="48" name="Text 46"/>
          <p:cNvSpPr txBox="1"/>
          <p:nvPr/>
        </p:nvSpPr>
        <p:spPr>
          <a:xfrm>
            <a:off x="8228381" y="283616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Pennan och läsaren</a:t>
            </a:r>
            <a:endParaRPr lang="en-US" sz="1050" dirty="0"/>
          </a:p>
        </p:txBody>
      </p:sp>
      <p:sp>
        <p:nvSpPr>
          <p:cNvPr id="49" name="Shape 47"/>
          <p:cNvSpPr/>
          <p:nvPr/>
        </p:nvSpPr>
        <p:spPr>
          <a:xfrm>
            <a:off x="6233008" y="3073908"/>
            <a:ext cx="5766664" cy="9144"/>
          </a:xfrm>
          <a:prstGeom prst="rect">
            <a:avLst/>
          </a:prstGeom>
          <a:solidFill>
            <a:srgbClr val="E1E6EB"/>
          </a:solidFill>
          <a:ln w="12700">
            <a:solidFill>
              <a:srgbClr val="E1E6EB"/>
            </a:solidFill>
            <a:prstDash val="solid"/>
          </a:ln>
        </p:spPr>
      </p:sp>
      <p:sp>
        <p:nvSpPr>
          <p:cNvPr id="50" name="Text 48"/>
          <p:cNvSpPr txBox="1"/>
          <p:nvPr/>
        </p:nvSpPr>
        <p:spPr>
          <a:xfrm>
            <a:off x="6306160" y="312877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 Läsaren</a:t>
            </a:r>
            <a:endParaRPr lang="en-US" sz="1100" dirty="0"/>
          </a:p>
        </p:txBody>
      </p:sp>
      <p:sp>
        <p:nvSpPr>
          <p:cNvPr id="51" name="Shape 49"/>
          <p:cNvSpPr/>
          <p:nvPr/>
        </p:nvSpPr>
        <p:spPr>
          <a:xfrm>
            <a:off x="8155229" y="3073908"/>
            <a:ext cx="9144" cy="284353"/>
          </a:xfrm>
          <a:prstGeom prst="rect">
            <a:avLst/>
          </a:prstGeom>
          <a:solidFill>
            <a:srgbClr val="E1E6EB"/>
          </a:solidFill>
          <a:ln w="12700">
            <a:solidFill>
              <a:srgbClr val="E1E6EB"/>
            </a:solidFill>
            <a:prstDash val="solid"/>
          </a:ln>
        </p:spPr>
      </p:sp>
      <p:sp>
        <p:nvSpPr>
          <p:cNvPr id="52" name="Text 50"/>
          <p:cNvSpPr txBox="1"/>
          <p:nvPr/>
        </p:nvSpPr>
        <p:spPr>
          <a:xfrm>
            <a:off x="8228381" y="312877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Eleven skriver utan stöd, och du är läsaren.</a:t>
            </a:r>
            <a:endParaRPr lang="en-US" sz="1100" dirty="0"/>
          </a:p>
        </p:txBody>
      </p:sp>
      <p:sp>
        <p:nvSpPr>
          <p:cNvPr id="53" name="Shape 51"/>
          <p:cNvSpPr/>
          <p:nvPr/>
        </p:nvSpPr>
        <p:spPr>
          <a:xfrm>
            <a:off x="6233008" y="3358261"/>
            <a:ext cx="5766664" cy="458978"/>
          </a:xfrm>
          <a:prstGeom prst="rect">
            <a:avLst/>
          </a:prstGeom>
          <a:solidFill>
            <a:srgbClr val="F8FAFC"/>
          </a:solidFill>
          <a:ln w="12700">
            <a:solidFill>
              <a:srgbClr val="F8FAFC"/>
            </a:solidFill>
            <a:prstDash val="solid"/>
          </a:ln>
        </p:spPr>
      </p:sp>
      <p:sp>
        <p:nvSpPr>
          <p:cNvPr id="54" name="Shape 52"/>
          <p:cNvSpPr/>
          <p:nvPr/>
        </p:nvSpPr>
        <p:spPr>
          <a:xfrm>
            <a:off x="6233008" y="3358261"/>
            <a:ext cx="5766664" cy="9144"/>
          </a:xfrm>
          <a:prstGeom prst="rect">
            <a:avLst/>
          </a:prstGeom>
          <a:solidFill>
            <a:srgbClr val="E1E6EB"/>
          </a:solidFill>
          <a:ln w="12700">
            <a:solidFill>
              <a:srgbClr val="E1E6EB"/>
            </a:solidFill>
            <a:prstDash val="solid"/>
          </a:ln>
        </p:spPr>
      </p:sp>
      <p:sp>
        <p:nvSpPr>
          <p:cNvPr id="55" name="Text 53"/>
          <p:cNvSpPr txBox="1"/>
          <p:nvPr/>
        </p:nvSpPr>
        <p:spPr>
          <a:xfrm>
            <a:off x="6306160" y="341312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 Du visar</a:t>
            </a:r>
            <a:endParaRPr lang="en-US" sz="1100" dirty="0"/>
          </a:p>
        </p:txBody>
      </p:sp>
      <p:sp>
        <p:nvSpPr>
          <p:cNvPr id="56" name="Shape 54"/>
          <p:cNvSpPr/>
          <p:nvPr/>
        </p:nvSpPr>
        <p:spPr>
          <a:xfrm>
            <a:off x="8155229" y="3358261"/>
            <a:ext cx="9144" cy="458978"/>
          </a:xfrm>
          <a:prstGeom prst="rect">
            <a:avLst/>
          </a:prstGeom>
          <a:solidFill>
            <a:srgbClr val="E1E6EB"/>
          </a:solidFill>
          <a:ln w="12700">
            <a:solidFill>
              <a:srgbClr val="E1E6EB"/>
            </a:solidFill>
            <a:prstDash val="solid"/>
          </a:ln>
        </p:spPr>
      </p:sp>
      <p:sp>
        <p:nvSpPr>
          <p:cNvPr id="57" name="Text 55"/>
          <p:cNvSpPr txBox="1"/>
          <p:nvPr/>
        </p:nvSpPr>
        <p:spPr>
          <a:xfrm>
            <a:off x="8228381" y="341312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Du skriver och säger dina val högt. Paren gör efter, med en läsare ur ett annat par.</a:t>
            </a:r>
            <a:endParaRPr lang="en-US" sz="1100" dirty="0"/>
          </a:p>
        </p:txBody>
      </p:sp>
      <p:sp>
        <p:nvSpPr>
          <p:cNvPr id="58" name="Shape 56"/>
          <p:cNvSpPr/>
          <p:nvPr/>
        </p:nvSpPr>
        <p:spPr>
          <a:xfrm>
            <a:off x="6233008" y="3817239"/>
            <a:ext cx="5766664" cy="9144"/>
          </a:xfrm>
          <a:prstGeom prst="rect">
            <a:avLst/>
          </a:prstGeom>
          <a:solidFill>
            <a:srgbClr val="E1E6EB"/>
          </a:solidFill>
          <a:ln w="12700">
            <a:solidFill>
              <a:srgbClr val="E1E6EB"/>
            </a:solidFill>
            <a:prstDash val="solid"/>
          </a:ln>
        </p:spPr>
      </p:sp>
      <p:sp>
        <p:nvSpPr>
          <p:cNvPr id="59" name="Text 57"/>
          <p:cNvSpPr txBox="1"/>
          <p:nvPr/>
        </p:nvSpPr>
        <p:spPr>
          <a:xfrm>
            <a:off x="6306160" y="387210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 Gruppens text</a:t>
            </a:r>
            <a:endParaRPr lang="en-US" sz="1100" dirty="0"/>
          </a:p>
        </p:txBody>
      </p:sp>
      <p:sp>
        <p:nvSpPr>
          <p:cNvPr id="60" name="Shape 58"/>
          <p:cNvSpPr/>
          <p:nvPr/>
        </p:nvSpPr>
        <p:spPr>
          <a:xfrm>
            <a:off x="8155229" y="3817239"/>
            <a:ext cx="9144" cy="458978"/>
          </a:xfrm>
          <a:prstGeom prst="rect">
            <a:avLst/>
          </a:prstGeom>
          <a:solidFill>
            <a:srgbClr val="E1E6EB"/>
          </a:solidFill>
          <a:ln w="12700">
            <a:solidFill>
              <a:srgbClr val="E1E6EB"/>
            </a:solidFill>
            <a:prstDash val="solid"/>
          </a:ln>
        </p:spPr>
      </p:sp>
      <p:sp>
        <p:nvSpPr>
          <p:cNvPr id="61" name="Text 59"/>
          <p:cNvSpPr txBox="1"/>
          <p:nvPr/>
        </p:nvSpPr>
        <p:spPr>
          <a:xfrm>
            <a:off x="8228381" y="387210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Du håller pennan, och eleverna väljer. Kursens läsare läser.</a:t>
            </a:r>
            <a:endParaRPr lang="en-US" sz="1100" dirty="0"/>
          </a:p>
        </p:txBody>
      </p:sp>
      <p:sp>
        <p:nvSpPr>
          <p:cNvPr id="62" name="Shape 60"/>
          <p:cNvSpPr/>
          <p:nvPr/>
        </p:nvSpPr>
        <p:spPr>
          <a:xfrm>
            <a:off x="6233008" y="4276217"/>
            <a:ext cx="5766664" cy="458978"/>
          </a:xfrm>
          <a:prstGeom prst="rect">
            <a:avLst/>
          </a:prstGeom>
          <a:solidFill>
            <a:srgbClr val="F8FAFC"/>
          </a:solidFill>
          <a:ln w="12700">
            <a:solidFill>
              <a:srgbClr val="F8FAFC"/>
            </a:solidFill>
            <a:prstDash val="solid"/>
          </a:ln>
        </p:spPr>
      </p:sp>
      <p:sp>
        <p:nvSpPr>
          <p:cNvPr id="63" name="Shape 61"/>
          <p:cNvSpPr/>
          <p:nvPr/>
        </p:nvSpPr>
        <p:spPr>
          <a:xfrm>
            <a:off x="6233008" y="4276217"/>
            <a:ext cx="5766664" cy="9144"/>
          </a:xfrm>
          <a:prstGeom prst="rect">
            <a:avLst/>
          </a:prstGeom>
          <a:solidFill>
            <a:srgbClr val="E1E6EB"/>
          </a:solidFill>
          <a:ln w="12700">
            <a:solidFill>
              <a:srgbClr val="E1E6EB"/>
            </a:solidFill>
            <a:prstDash val="solid"/>
          </a:ln>
        </p:spPr>
      </p:sp>
      <p:sp>
        <p:nvSpPr>
          <p:cNvPr id="64" name="Text 62"/>
          <p:cNvSpPr txBox="1"/>
          <p:nvPr/>
        </p:nvSpPr>
        <p:spPr>
          <a:xfrm>
            <a:off x="6306160" y="433108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 Parens text</a:t>
            </a:r>
            <a:endParaRPr lang="en-US" sz="1100" dirty="0"/>
          </a:p>
        </p:txBody>
      </p:sp>
      <p:sp>
        <p:nvSpPr>
          <p:cNvPr id="65" name="Shape 63"/>
          <p:cNvSpPr/>
          <p:nvPr/>
        </p:nvSpPr>
        <p:spPr>
          <a:xfrm>
            <a:off x="8155229" y="4276217"/>
            <a:ext cx="9144" cy="458978"/>
          </a:xfrm>
          <a:prstGeom prst="rect">
            <a:avLst/>
          </a:prstGeom>
          <a:solidFill>
            <a:srgbClr val="E1E6EB"/>
          </a:solidFill>
          <a:ln w="12700">
            <a:solidFill>
              <a:srgbClr val="E1E6EB"/>
            </a:solidFill>
            <a:prstDash val="solid"/>
          </a:ln>
        </p:spPr>
      </p:sp>
      <p:sp>
        <p:nvSpPr>
          <p:cNvPr id="66" name="Text 64"/>
          <p:cNvSpPr txBox="1"/>
          <p:nvPr/>
        </p:nvSpPr>
        <p:spPr>
          <a:xfrm>
            <a:off x="8228381" y="433108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Paren planerar, och en elev ur ett annat par läser. Du lyssnar innan du frågar vem som läser.</a:t>
            </a:r>
            <a:endParaRPr lang="en-US" sz="1100" dirty="0"/>
          </a:p>
        </p:txBody>
      </p:sp>
      <p:sp>
        <p:nvSpPr>
          <p:cNvPr id="67" name="Shape 65"/>
          <p:cNvSpPr/>
          <p:nvPr/>
        </p:nvSpPr>
        <p:spPr>
          <a:xfrm>
            <a:off x="6233008" y="4735195"/>
            <a:ext cx="5766664" cy="9144"/>
          </a:xfrm>
          <a:prstGeom prst="rect">
            <a:avLst/>
          </a:prstGeom>
          <a:solidFill>
            <a:srgbClr val="E1E6EB"/>
          </a:solidFill>
          <a:ln w="12700">
            <a:solidFill>
              <a:srgbClr val="E1E6EB"/>
            </a:solidFill>
            <a:prstDash val="solid"/>
          </a:ln>
        </p:spPr>
      </p:sp>
      <p:sp>
        <p:nvSpPr>
          <p:cNvPr id="68" name="Text 66"/>
          <p:cNvSpPr txBox="1"/>
          <p:nvPr/>
        </p:nvSpPr>
        <p:spPr>
          <a:xfrm>
            <a:off x="6306160" y="479005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5 · Egen text</a:t>
            </a:r>
            <a:endParaRPr lang="en-US" sz="1100" dirty="0"/>
          </a:p>
        </p:txBody>
      </p:sp>
      <p:sp>
        <p:nvSpPr>
          <p:cNvPr id="69" name="Shape 67"/>
          <p:cNvSpPr/>
          <p:nvPr/>
        </p:nvSpPr>
        <p:spPr>
          <a:xfrm>
            <a:off x="8155229" y="4735195"/>
            <a:ext cx="9144" cy="458978"/>
          </a:xfrm>
          <a:prstGeom prst="rect">
            <a:avLst/>
          </a:prstGeom>
          <a:solidFill>
            <a:srgbClr val="E1E6EB"/>
          </a:solidFill>
          <a:ln w="12700">
            <a:solidFill>
              <a:srgbClr val="E1E6EB"/>
            </a:solidFill>
            <a:prstDash val="solid"/>
          </a:ln>
        </p:spPr>
      </p:sp>
      <p:sp>
        <p:nvSpPr>
          <p:cNvPr id="70" name="Text 68"/>
          <p:cNvSpPr txBox="1"/>
          <p:nvPr/>
        </p:nvSpPr>
        <p:spPr>
          <a:xfrm>
            <a:off x="8228381" y="479005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Eleven planerar själv. Kamraten läser, och sedan kursens läsare.</a:t>
            </a:r>
            <a:endParaRPr lang="en-US" sz="1100" dirty="0"/>
          </a:p>
        </p:txBody>
      </p:sp>
      <p:sp>
        <p:nvSpPr>
          <p:cNvPr id="71" name="Shape 69"/>
          <p:cNvSpPr/>
          <p:nvPr/>
        </p:nvSpPr>
        <p:spPr>
          <a:xfrm>
            <a:off x="6233008" y="5194173"/>
            <a:ext cx="5766664" cy="458978"/>
          </a:xfrm>
          <a:prstGeom prst="rect">
            <a:avLst/>
          </a:prstGeom>
          <a:solidFill>
            <a:srgbClr val="F8FAFC"/>
          </a:solidFill>
          <a:ln w="12700">
            <a:solidFill>
              <a:srgbClr val="F8FAFC"/>
            </a:solidFill>
            <a:prstDash val="solid"/>
          </a:ln>
        </p:spPr>
      </p:sp>
      <p:sp>
        <p:nvSpPr>
          <p:cNvPr id="72" name="Shape 70"/>
          <p:cNvSpPr/>
          <p:nvPr/>
        </p:nvSpPr>
        <p:spPr>
          <a:xfrm>
            <a:off x="6233008" y="5194173"/>
            <a:ext cx="5766664" cy="9144"/>
          </a:xfrm>
          <a:prstGeom prst="rect">
            <a:avLst/>
          </a:prstGeom>
          <a:solidFill>
            <a:srgbClr val="E1E6EB"/>
          </a:solidFill>
          <a:ln w="12700">
            <a:solidFill>
              <a:srgbClr val="E1E6EB"/>
            </a:solidFill>
            <a:prstDash val="solid"/>
          </a:ln>
        </p:spPr>
      </p:sp>
      <p:sp>
        <p:nvSpPr>
          <p:cNvPr id="73" name="Text 71"/>
          <p:cNvSpPr txBox="1"/>
          <p:nvPr/>
        </p:nvSpPr>
        <p:spPr>
          <a:xfrm>
            <a:off x="6306160" y="524903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6 · Svaren</a:t>
            </a:r>
            <a:endParaRPr lang="en-US" sz="1100" dirty="0"/>
          </a:p>
        </p:txBody>
      </p:sp>
      <p:sp>
        <p:nvSpPr>
          <p:cNvPr id="74" name="Shape 72"/>
          <p:cNvSpPr/>
          <p:nvPr/>
        </p:nvSpPr>
        <p:spPr>
          <a:xfrm>
            <a:off x="8155229" y="5194173"/>
            <a:ext cx="9144" cy="458978"/>
          </a:xfrm>
          <a:prstGeom prst="rect">
            <a:avLst/>
          </a:prstGeom>
          <a:solidFill>
            <a:srgbClr val="E1E6EB"/>
          </a:solidFill>
          <a:ln w="12700">
            <a:solidFill>
              <a:srgbClr val="E1E6EB"/>
            </a:solidFill>
            <a:prstDash val="solid"/>
          </a:ln>
        </p:spPr>
      </p:sp>
      <p:sp>
        <p:nvSpPr>
          <p:cNvPr id="75" name="Text 73"/>
          <p:cNvSpPr txBox="1"/>
          <p:nvPr/>
        </p:nvSpPr>
        <p:spPr>
          <a:xfrm>
            <a:off x="8228381" y="524903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Kursens läsare svarar, och eleven skriver utan stöd igen.</a:t>
            </a:r>
            <a:endParaRPr lang="en-US" sz="1100" dirty="0"/>
          </a:p>
        </p:txBody>
      </p:sp>
      <p:sp>
        <p:nvSpPr>
          <p:cNvPr id="76" name="Shape 74"/>
          <p:cNvSpPr/>
          <p:nvPr/>
        </p:nvSpPr>
        <p:spPr>
          <a:xfrm>
            <a:off x="6233008" y="2781300"/>
            <a:ext cx="5766664" cy="2871851"/>
          </a:xfrm>
          <a:prstGeom prst="rect">
            <a:avLst/>
          </a:prstGeom>
          <a:ln w="12700">
            <a:solidFill>
              <a:srgbClr val="14202B"/>
            </a:solidFill>
            <a:prstDash val="solid"/>
          </a:ln>
        </p:spPr>
      </p:sp>
      <p:sp>
        <p:nvSpPr>
          <p:cNvPr id="77" name="Text 7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niclasfohlin.se/stodundervisning/texttyper-i-grupp/lathund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en kurs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LÄSAREN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Går att nå</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Hen hinner svara under kursen, och på elevens egen text senast när ni samlas efter kursen</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LÄSAREN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Behöver texten</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Hen ska bestämma, göra, få veta eller vara med om något, och då behövs texten</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LÄSAREN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Svarar på saken</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Hen säger vad hen nu vet, vad som nådde fram och vad hen undrar, och låter stavningen vara</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KURSERNA OCH MATERIALET FINNS</a:t>
            </a:r>
            <a:endParaRPr lang="en-US" sz="1200" dirty="0"/>
          </a:p>
        </p:txBody>
      </p:sp>
      <p:sp>
        <p:nvSpPr>
          <p:cNvPr id="21" name="Text 19"/>
          <p:cNvSpPr txBox="1"/>
          <p:nvPr/>
        </p:nvSpPr>
        <p:spPr>
          <a:xfrm>
            <a:off x="420624" y="2157984"/>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Kurserna.</a:t>
            </a:r>
            <a:pPr algn="l" indent="0" marL="0">
              <a:buNone/>
            </a:pPr>
            <a:r>
              <a:rPr lang="en-US" sz="1225" dirty="0">
                <a:solidFill>
                  <a:srgbClr val="14202B"/>
                </a:solidFill>
                <a:latin typeface="Calibri" pitchFamily="34" charset="0"/>
                <a:ea typeface="Calibri" pitchFamily="34" charset="-122"/>
                <a:cs typeface="Calibri" pitchFamily="34" charset="-120"/>
              </a:rPr>
              <a:t> Under Kurserna på metodens sida. De heter Texttyp följt av texttypen, som Texttyp: Argumenterande text. Varje kurs är en egen metod med passen, de sex veckorna, texterna och bladen.</a:t>
            </a:r>
            <a:endParaRPr lang="en-US" sz="1225" dirty="0"/>
          </a:p>
        </p:txBody>
      </p:sp>
      <p:sp>
        <p:nvSpPr>
          <p:cNvPr id="22" name="Text 20"/>
          <p:cNvSpPr txBox="1"/>
          <p:nvPr/>
        </p:nvSpPr>
        <p:spPr>
          <a:xfrm>
            <a:off x="420624" y="2869406"/>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Det som gäller alla kurser.</a:t>
            </a:r>
            <a:pPr algn="l" indent="0" marL="0">
              <a:buNone/>
            </a:pPr>
            <a:r>
              <a:rPr lang="en-US" sz="1225" dirty="0">
                <a:solidFill>
                  <a:srgbClr val="14202B"/>
                </a:solidFill>
                <a:latin typeface="Calibri" pitchFamily="34" charset="0"/>
                <a:ea typeface="Calibri" pitchFamily="34" charset="-122"/>
                <a:cs typeface="Calibri" pitchFamily="34" charset="-120"/>
              </a:rPr>
              <a:t> Hur du tänker högt och hur du lär ut en skrivhandling står på metodens sida. Passen med minuter står i kursens lathund.</a:t>
            </a:r>
            <a:endParaRPr lang="en-US" sz="1225" dirty="0"/>
          </a:p>
        </p:txBody>
      </p:sp>
      <p:sp>
        <p:nvSpPr>
          <p:cNvPr id="23" name="Shape 21"/>
          <p:cNvSpPr/>
          <p:nvPr/>
        </p:nvSpPr>
        <p:spPr>
          <a:xfrm>
            <a:off x="420624" y="4690872"/>
            <a:ext cx="5641848" cy="1965960"/>
          </a:xfrm>
          <a:prstGeom prst="rect">
            <a:avLst/>
          </a:prstGeom>
          <a:solidFill>
            <a:srgbClr val="FFFFFF"/>
          </a:solidFill>
          <a:ln w="12700">
            <a:solidFill>
              <a:srgbClr val="14202B"/>
            </a:solidFill>
            <a:prstDash val="solid"/>
          </a:ln>
        </p:spPr>
      </p:sp>
      <p:sp>
        <p:nvSpPr>
          <p:cNvPr id="24" name="Shape 22"/>
          <p:cNvSpPr/>
          <p:nvPr/>
        </p:nvSpPr>
        <p:spPr>
          <a:xfrm>
            <a:off x="429768" y="4700016"/>
            <a:ext cx="5623560" cy="310896"/>
          </a:xfrm>
          <a:prstGeom prst="rect">
            <a:avLst/>
          </a:prstGeom>
          <a:solidFill>
            <a:srgbClr val="14202B"/>
          </a:solidFill>
          <a:ln w="12700">
            <a:solidFill>
              <a:srgbClr val="14202B"/>
            </a:solidFill>
            <a:prstDash val="solid"/>
          </a:ln>
        </p:spPr>
      </p:sp>
      <p:sp>
        <p:nvSpPr>
          <p:cNvPr id="25" name="Text 23"/>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6" name="Text 24"/>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Lappar och pennor</a:t>
            </a:r>
            <a:endParaRPr lang="en-US" sz="1200" dirty="0"/>
          </a:p>
        </p:txBody>
      </p:sp>
      <p:sp>
        <p:nvSpPr>
          <p:cNvPr id="27" name="Text 25"/>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Kursens kort och blad</a:t>
            </a:r>
            <a:endParaRPr lang="en-US" sz="1200" dirty="0"/>
          </a:p>
        </p:txBody>
      </p:sp>
      <p:sp>
        <p:nvSpPr>
          <p:cNvPr id="28" name="Text 26"/>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text, som läggs undan när eleverna skriver</a:t>
            </a:r>
            <a:endParaRPr lang="en-US" sz="1200" dirty="0"/>
          </a:p>
        </p:txBody>
      </p:sp>
      <p:sp>
        <p:nvSpPr>
          <p:cNvPr id="29" name="Text 27"/>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Elevernas mappar</a:t>
            </a:r>
            <a:endParaRPr lang="en-US" sz="1200" dirty="0"/>
          </a:p>
        </p:txBody>
      </p:sp>
      <p:sp>
        <p:nvSpPr>
          <p:cNvPr id="30" name="Text 28"/>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Elevens dator eller platta, till den som skriver bäst så</a:t>
            </a:r>
            <a:endParaRPr lang="en-US" sz="1200" dirty="0"/>
          </a:p>
        </p:txBody>
      </p:sp>
      <p:sp>
        <p:nvSpPr>
          <p:cNvPr id="31" name="Text 29"/>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På tavlan: Vem läser? Vad vill vi? När får vi svar?</a:t>
            </a:r>
            <a:endParaRPr lang="en-US" sz="1200" dirty="0"/>
          </a:p>
        </p:txBody>
      </p:sp>
      <p:sp>
        <p:nvSpPr>
          <p:cNvPr id="32" name="Shape 30"/>
          <p:cNvSpPr/>
          <p:nvPr/>
        </p:nvSpPr>
        <p:spPr>
          <a:xfrm>
            <a:off x="6647688" y="1892808"/>
            <a:ext cx="5120640" cy="1995170"/>
          </a:xfrm>
          <a:prstGeom prst="rect">
            <a:avLst/>
          </a:prstGeom>
          <a:solidFill>
            <a:srgbClr val="FFFFFF"/>
          </a:solidFill>
          <a:ln w="12700">
            <a:solidFill>
              <a:srgbClr val="14202B"/>
            </a:solidFill>
            <a:prstDash val="solid"/>
          </a:ln>
        </p:spPr>
      </p:sp>
      <p:sp>
        <p:nvSpPr>
          <p:cNvPr id="33" name="Shape 31"/>
          <p:cNvSpPr/>
          <p:nvPr/>
        </p:nvSpPr>
        <p:spPr>
          <a:xfrm>
            <a:off x="6656832" y="1901952"/>
            <a:ext cx="5102352" cy="310896"/>
          </a:xfrm>
          <a:prstGeom prst="rect">
            <a:avLst/>
          </a:prstGeom>
          <a:solidFill>
            <a:srgbClr val="14202B"/>
          </a:solidFill>
          <a:ln w="12700">
            <a:solidFill>
              <a:srgbClr val="14202B"/>
            </a:solidFill>
            <a:prstDash val="solid"/>
          </a:ln>
        </p:spPr>
      </p:sp>
      <p:sp>
        <p:nvSpPr>
          <p:cNvPr id="34" name="Text 32"/>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EN KURS</a:t>
            </a:r>
            <a:endParaRPr lang="en-US" sz="1200" dirty="0"/>
          </a:p>
        </p:txBody>
      </p:sp>
      <p:sp>
        <p:nvSpPr>
          <p:cNvPr id="35" name="Text 33"/>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Välj kurs efter vad eleverna behöver skriva i klassen.</a:t>
            </a:r>
            <a:endParaRPr lang="en-US" sz="1100" dirty="0"/>
          </a:p>
        </p:txBody>
      </p:sp>
      <p:sp>
        <p:nvSpPr>
          <p:cNvPr id="36" name="Text 34"/>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Lägg inte passen på elevens läs- eller stavningsstöd.</a:t>
            </a:r>
            <a:endParaRPr lang="en-US" sz="1100" dirty="0"/>
          </a:p>
        </p:txBody>
      </p:sp>
      <p:sp>
        <p:nvSpPr>
          <p:cNvPr id="37" name="Text 35"/>
          <p:cNvSpPr txBox="1"/>
          <p:nvPr/>
        </p:nvSpPr>
        <p:spPr>
          <a:xfrm>
            <a:off x="6793992" y="284378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Bestäm med klassläraren varje elevs skrivstöd.</a:t>
            </a:r>
            <a:endParaRPr lang="en-US" sz="1100" dirty="0"/>
          </a:p>
        </p:txBody>
      </p:sp>
      <p:sp>
        <p:nvSpPr>
          <p:cNvPr id="38" name="Text 36"/>
          <p:cNvSpPr txBox="1"/>
          <p:nvPr/>
        </p:nvSpPr>
        <p:spPr>
          <a:xfrm>
            <a:off x="6793992" y="310896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kursens checklista och veckans sida för vecka 1.</a:t>
            </a:r>
            <a:endParaRPr lang="en-US" sz="1100" dirty="0"/>
          </a:p>
        </p:txBody>
      </p:sp>
      <p:sp>
        <p:nvSpPr>
          <p:cNvPr id="39" name="Text 37"/>
          <p:cNvSpPr txBox="1"/>
          <p:nvPr/>
        </p:nvSpPr>
        <p:spPr>
          <a:xfrm>
            <a:off x="6793992" y="3374136"/>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Öva högt på det du visar i vecka 2, med kursens exempel eller en egen text.</a:t>
            </a:r>
            <a:endParaRPr lang="en-US" sz="1100" dirty="0"/>
          </a:p>
        </p:txBody>
      </p:sp>
      <p:sp>
        <p:nvSpPr>
          <p:cNvPr id="40" name="Shape 38"/>
          <p:cNvSpPr/>
          <p:nvPr/>
        </p:nvSpPr>
        <p:spPr>
          <a:xfrm>
            <a:off x="6647688" y="4089146"/>
            <a:ext cx="5120640" cy="2567686"/>
          </a:xfrm>
          <a:prstGeom prst="rect">
            <a:avLst/>
          </a:prstGeom>
          <a:solidFill>
            <a:srgbClr val="FFFFFF"/>
          </a:solidFill>
          <a:ln w="12700">
            <a:solidFill>
              <a:srgbClr val="14202B"/>
            </a:solidFill>
            <a:prstDash val="solid"/>
          </a:ln>
        </p:spPr>
      </p:sp>
      <p:sp>
        <p:nvSpPr>
          <p:cNvPr id="41" name="Shape 39"/>
          <p:cNvSpPr/>
          <p:nvPr/>
        </p:nvSpPr>
        <p:spPr>
          <a:xfrm>
            <a:off x="6656832" y="4098290"/>
            <a:ext cx="5102352" cy="310896"/>
          </a:xfrm>
          <a:prstGeom prst="rect">
            <a:avLst/>
          </a:prstGeom>
          <a:solidFill>
            <a:srgbClr val="14202B"/>
          </a:solidFill>
          <a:ln w="12700">
            <a:solidFill>
              <a:srgbClr val="14202B"/>
            </a:solidFill>
            <a:prstDash val="solid"/>
          </a:ln>
        </p:spPr>
      </p:sp>
      <p:sp>
        <p:nvSpPr>
          <p:cNvPr id="42" name="Text 40"/>
          <p:cNvSpPr txBox="1"/>
          <p:nvPr/>
        </p:nvSpPr>
        <p:spPr>
          <a:xfrm>
            <a:off x="6784848" y="4153154"/>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3" name="Text 41"/>
          <p:cNvSpPr txBox="1"/>
          <p:nvPr/>
        </p:nvSpPr>
        <p:spPr>
          <a:xfrm>
            <a:off x="6793992" y="4509770"/>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Skriv vad två eller tre säger, på bladet Det jag hör.</a:t>
            </a:r>
            <a:endParaRPr lang="en-US" sz="975" dirty="0"/>
          </a:p>
        </p:txBody>
      </p:sp>
      <p:sp>
        <p:nvSpPr>
          <p:cNvPr id="44" name="Text 42"/>
          <p:cNvSpPr txBox="1"/>
          <p:nvPr/>
        </p:nvSpPr>
        <p:spPr>
          <a:xfrm>
            <a:off x="6793992" y="4810855"/>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När en text är klar:</a:t>
            </a:r>
            <a:pPr algn="l" indent="0" marL="0">
              <a:buNone/>
            </a:pPr>
            <a:r>
              <a:rPr lang="en-US" sz="975" dirty="0">
                <a:solidFill>
                  <a:srgbClr val="14202B"/>
                </a:solidFill>
                <a:latin typeface="Calibri" pitchFamily="34" charset="0"/>
                <a:ea typeface="Calibri" pitchFamily="34" charset="-122"/>
                <a:cs typeface="Calibri" pitchFamily="34" charset="-120"/>
              </a:rPr>
              <a:t> Syns målet? Eleven fyller i en stapel.</a:t>
            </a:r>
            <a:endParaRPr lang="en-US" sz="975" dirty="0"/>
          </a:p>
        </p:txBody>
      </p:sp>
      <p:sp>
        <p:nvSpPr>
          <p:cNvPr id="45" name="Text 43"/>
          <p:cNvSpPr txBox="1"/>
          <p:nvPr/>
        </p:nvSpPr>
        <p:spPr>
          <a:xfrm>
            <a:off x="6793992" y="5111941"/>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vecka 3:</a:t>
            </a:r>
            <a:pPr algn="l" indent="0" marL="0">
              <a:buNone/>
            </a:pPr>
            <a:r>
              <a:rPr lang="en-US" sz="975" dirty="0">
                <a:solidFill>
                  <a:srgbClr val="14202B"/>
                </a:solidFill>
                <a:latin typeface="Calibri" pitchFamily="34" charset="0"/>
                <a:ea typeface="Calibri" pitchFamily="34" charset="-122"/>
                <a:cs typeface="Calibri" pitchFamily="34" charset="-120"/>
              </a:rPr>
              <a:t> Ge klassläraren stegen och tavlans rader, och be hen se om eleven säger vem som läser.</a:t>
            </a:r>
            <a:endParaRPr lang="en-US" sz="975" dirty="0"/>
          </a:p>
        </p:txBody>
      </p:sp>
      <p:sp>
        <p:nvSpPr>
          <p:cNvPr id="46" name="Text 44"/>
          <p:cNvSpPr txBox="1"/>
          <p:nvPr/>
        </p:nvSpPr>
        <p:spPr>
          <a:xfrm>
            <a:off x="6793992" y="5567807"/>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Vecka 1 och 6:</a:t>
            </a:r>
            <a:pPr algn="l" indent="0" marL="0">
              <a:buNone/>
            </a:pPr>
            <a:r>
              <a:rPr lang="en-US" sz="975" dirty="0">
                <a:solidFill>
                  <a:srgbClr val="14202B"/>
                </a:solidFill>
                <a:latin typeface="Calibri" pitchFamily="34" charset="0"/>
                <a:ea typeface="Calibri" pitchFamily="34" charset="-122"/>
                <a:cs typeface="Calibri" pitchFamily="34" charset="-120"/>
              </a:rPr>
              <a:t> En kort text i tio minuter utan stöd. I vecka 6 två staplar.</a:t>
            </a:r>
            <a:endParaRPr lang="en-US" sz="975" dirty="0"/>
          </a:p>
        </p:txBody>
      </p:sp>
      <p:sp>
        <p:nvSpPr>
          <p:cNvPr id="47" name="Text 45"/>
          <p:cNvSpPr txBox="1"/>
          <p:nvPr/>
        </p:nvSpPr>
        <p:spPr>
          <a:xfrm>
            <a:off x="6793992" y="5868892"/>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Sista passet:</a:t>
            </a:r>
            <a:pPr algn="l" indent="0" marL="0">
              <a:buNone/>
            </a:pPr>
            <a:r>
              <a:rPr lang="en-US" sz="975" dirty="0">
                <a:solidFill>
                  <a:srgbClr val="14202B"/>
                </a:solidFill>
                <a:latin typeface="Calibri" pitchFamily="34" charset="0"/>
                <a:ea typeface="Calibri" pitchFamily="34" charset="-122"/>
                <a:cs typeface="Calibri" pitchFamily="34" charset="-120"/>
              </a:rPr>
              <a:t> Skriv upp vad som nådde fram till läsaren.</a:t>
            </a:r>
            <a:endParaRPr lang="en-US" sz="975" dirty="0"/>
          </a:p>
        </p:txBody>
      </p:sp>
      <p:sp>
        <p:nvSpPr>
          <p:cNvPr id="48" name="Text 46"/>
          <p:cNvSpPr txBox="1"/>
          <p:nvPr/>
        </p:nvSpPr>
        <p:spPr>
          <a:xfrm>
            <a:off x="6793992" y="6169978"/>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kursen:</a:t>
            </a:r>
            <a:pPr algn="l" indent="0" marL="0">
              <a:buNone/>
            </a:pPr>
            <a:r>
              <a:rPr lang="en-US" sz="975" dirty="0">
                <a:solidFill>
                  <a:srgbClr val="14202B"/>
                </a:solidFill>
                <a:latin typeface="Calibri" pitchFamily="34" charset="0"/>
                <a:ea typeface="Calibri" pitchFamily="34" charset="-122"/>
                <a:cs typeface="Calibri" pitchFamily="34" charset="-120"/>
              </a:rPr>
              <a:t> En ny text efter 4–6 veckor. Svarar den på kortets frågor, avsluta. Har stapeln högst en ruta fler än den första, ta upp det med elevhälsan. Annars går eleven vecka 4–6 igen.</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niclasfohlin.se/stodundervisning/texttyper-i-grupp/lathund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Texttyper i grupp</dc:title>
  <dc:subject>Skrivkurser i liten grupp för elever i åk 4–7 som skriver korta texter utan plan. Varje kurs tar sex veckor och gäller en texttyp. Eleven lär sig planera och skriva en text för en verklig läsare, som svarar. Du skriver inför gruppen, säger dina val högt och lämnar över valen till eleven.</dc:subject>
  <dc:creator>Niclas Fohlin</dc:creator>
  <cp:lastModifiedBy>Niclas Fohlin</cp:lastModifiedBy>
  <cp:revision>1</cp:revision>
  <dcterms:created xsi:type="dcterms:W3CDTF">2026-10-27T00:00:00Z</dcterms:created>
  <dcterms:modified xsi:type="dcterms:W3CDTF">2026-10-27T00:00:00Z</dcterms:modified>
</cp:coreProperties>
</file>