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Lst>
  <p:notesMasterIdLst>
    <p:notesMasterId r:id="rId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notesMaster" Target="notesMasters/notesMaster1.xml"/><Relationship Id="rId7" Type="http://schemas.openxmlformats.org/officeDocument/2006/relationships/presProps" Target="presProps.xml"/><Relationship Id="rId8" Type="http://schemas.openxmlformats.org/officeDocument/2006/relationships/viewProps" Target="viewProps.xml"/><Relationship Id="rId9" Type="http://schemas.openxmlformats.org/officeDocument/2006/relationships/theme" Target="theme/theme1.xml"/><Relationship Id="rId1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TIL i grupp: tidig intensiv läsning, metoden. Ett körschema för 20-minuterspass i liten grupp för elever som behöver stöd i avkodning och läsflyt. Varje elev läser en bok på sin nivå medan läraren lyssnar på en i taget, och samma dag läses boken en gång till hemma med en vuxen. Det är den dubbla läsningen som gör insatsen intensiv. © Niclas Fohlin · niclasfohlin.se/stodundervisning/til-i-grupp/lathund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TIL i grupp: tidig intensiv läsning, ett pass steg för steg med ett exempel. © Niclas Fohlin · niclasfohlin.se/stodundervisning/til-i-grupp/lathund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TIL i grupp: tidig intensiv läsning, mallen som används under passet. © Niclas Fohlin · niclasfohlin.se/stodundervisning/til-i-grupp/lathund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TIL i grupp: tidig intensiv läsning, materialet: krav, var det finns, vad som ligger på bordet, checklistan och uppföljningen. © Niclas Fohlin · niclasfohlin.se/stodundervisning/til-i-grupp/lathund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TIL i grupp: tidig intensiv läsning</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METODEN · 1/4</a:t>
            </a:r>
            <a:endParaRPr lang="en-US" sz="1275" dirty="0"/>
          </a:p>
        </p:txBody>
      </p:sp>
      <p:sp>
        <p:nvSpPr>
          <p:cNvPr id="6" name="Shape 4"/>
          <p:cNvSpPr/>
          <p:nvPr/>
        </p:nvSpPr>
        <p:spPr>
          <a:xfrm>
            <a:off x="0" y="603504"/>
            <a:ext cx="12191695" cy="749808"/>
          </a:xfrm>
          <a:prstGeom prst="rect">
            <a:avLst/>
          </a:prstGeom>
          <a:solidFill>
            <a:srgbClr val="F3F6FA"/>
          </a:solidFill>
          <a:ln w="12700">
            <a:solidFill>
              <a:srgbClr val="F3F6FA"/>
            </a:solidFill>
            <a:prstDash val="solid"/>
          </a:ln>
        </p:spPr>
      </p:sp>
      <p:sp>
        <p:nvSpPr>
          <p:cNvPr id="7" name="Shape 5"/>
          <p:cNvSpPr/>
          <p:nvPr/>
        </p:nvSpPr>
        <p:spPr>
          <a:xfrm>
            <a:off x="0" y="1335024"/>
            <a:ext cx="12191695" cy="18288"/>
          </a:xfrm>
          <a:prstGeom prst="rect">
            <a:avLst/>
          </a:prstGeom>
          <a:solidFill>
            <a:srgbClr val="14202B"/>
          </a:solidFill>
          <a:ln w="12700">
            <a:solidFill>
              <a:srgbClr val="14202B"/>
            </a:solidFill>
            <a:prstDash val="solid"/>
          </a:ln>
        </p:spPr>
      </p:sp>
      <p:sp>
        <p:nvSpPr>
          <p:cNvPr id="8" name="Text 6"/>
          <p:cNvSpPr txBox="1"/>
          <p:nvPr/>
        </p:nvSpPr>
        <p:spPr>
          <a:xfrm>
            <a:off x="420624" y="704088"/>
            <a:ext cx="2577008"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PASSLÄNGD</a:t>
            </a:r>
            <a:endParaRPr lang="en-US" sz="1200" dirty="0"/>
          </a:p>
        </p:txBody>
      </p:sp>
      <p:sp>
        <p:nvSpPr>
          <p:cNvPr id="9" name="Text 7"/>
          <p:cNvSpPr txBox="1"/>
          <p:nvPr/>
        </p:nvSpPr>
        <p:spPr>
          <a:xfrm>
            <a:off x="420624" y="932688"/>
            <a:ext cx="2577008" cy="310896"/>
          </a:xfrm>
          <a:prstGeom prst="rect">
            <a:avLst/>
          </a:prstGeom>
          <a:noFill/>
          <a:ln/>
        </p:spPr>
        <p:txBody>
          <a:bodyPr wrap="square" lIns="0" tIns="0" rIns="0" bIns="0" rtlCol="0" anchor="t"/>
          <a:lstStyle/>
          <a:p>
            <a:pPr algn="l" indent="0" marL="0">
              <a:buNone/>
            </a:pPr>
            <a:r>
              <a:rPr lang="en-US" sz="1200" b="1" dirty="0">
                <a:solidFill>
                  <a:srgbClr val="14202B"/>
                </a:solidFill>
                <a:latin typeface="Calibri" pitchFamily="34" charset="0"/>
                <a:ea typeface="Calibri" pitchFamily="34" charset="-122"/>
                <a:cs typeface="Calibri" pitchFamily="34" charset="-120"/>
              </a:rPr>
              <a:t>20 minuter i skolan och 20 hemma</a:t>
            </a:r>
            <a:endParaRPr lang="en-US" sz="1200" dirty="0"/>
          </a:p>
        </p:txBody>
      </p:sp>
      <p:sp>
        <p:nvSpPr>
          <p:cNvPr id="10" name="Shape 8"/>
          <p:cNvSpPr/>
          <p:nvPr/>
        </p:nvSpPr>
        <p:spPr>
          <a:xfrm>
            <a:off x="3125648" y="603504"/>
            <a:ext cx="9144" cy="731520"/>
          </a:xfrm>
          <a:prstGeom prst="rect">
            <a:avLst/>
          </a:prstGeom>
          <a:solidFill>
            <a:srgbClr val="E1E6EB"/>
          </a:solidFill>
          <a:ln w="12700">
            <a:solidFill>
              <a:srgbClr val="E1E6EB"/>
            </a:solidFill>
            <a:prstDash val="solid"/>
          </a:ln>
        </p:spPr>
      </p:sp>
      <p:sp>
        <p:nvSpPr>
          <p:cNvPr id="11" name="Text 9"/>
          <p:cNvSpPr txBox="1"/>
          <p:nvPr/>
        </p:nvSpPr>
        <p:spPr>
          <a:xfrm>
            <a:off x="3363392" y="704088"/>
            <a:ext cx="2577008"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GRUPP</a:t>
            </a:r>
            <a:endParaRPr lang="en-US" sz="1200" dirty="0"/>
          </a:p>
        </p:txBody>
      </p:sp>
      <p:sp>
        <p:nvSpPr>
          <p:cNvPr id="12" name="Text 10"/>
          <p:cNvSpPr txBox="1"/>
          <p:nvPr/>
        </p:nvSpPr>
        <p:spPr>
          <a:xfrm>
            <a:off x="3363392" y="932688"/>
            <a:ext cx="2577008" cy="310896"/>
          </a:xfrm>
          <a:prstGeom prst="rect">
            <a:avLst/>
          </a:prstGeom>
          <a:noFill/>
          <a:ln/>
        </p:spPr>
        <p:txBody>
          <a:bodyPr wrap="square" lIns="0" tIns="0" rIns="0" bIns="0" rtlCol="0" anchor="t"/>
          <a:lstStyle/>
          <a:p>
            <a:pPr algn="l" indent="0" marL="0">
              <a:buNone/>
            </a:pPr>
            <a:r>
              <a:rPr lang="en-US" sz="1200" b="1" dirty="0">
                <a:solidFill>
                  <a:srgbClr val="14202B"/>
                </a:solidFill>
                <a:latin typeface="Calibri" pitchFamily="34" charset="0"/>
                <a:ea typeface="Calibri" pitchFamily="34" charset="-122"/>
                <a:cs typeface="Calibri" pitchFamily="34" charset="-120"/>
              </a:rPr>
              <a:t>En till fyra elever</a:t>
            </a:r>
            <a:endParaRPr lang="en-US" sz="1200" dirty="0"/>
          </a:p>
        </p:txBody>
      </p:sp>
      <p:sp>
        <p:nvSpPr>
          <p:cNvPr id="13" name="Shape 11"/>
          <p:cNvSpPr/>
          <p:nvPr/>
        </p:nvSpPr>
        <p:spPr>
          <a:xfrm>
            <a:off x="6068416" y="603504"/>
            <a:ext cx="9144" cy="731520"/>
          </a:xfrm>
          <a:prstGeom prst="rect">
            <a:avLst/>
          </a:prstGeom>
          <a:solidFill>
            <a:srgbClr val="E1E6EB"/>
          </a:solidFill>
          <a:ln w="12700">
            <a:solidFill>
              <a:srgbClr val="E1E6EB"/>
            </a:solidFill>
            <a:prstDash val="solid"/>
          </a:ln>
        </p:spPr>
      </p:sp>
      <p:sp>
        <p:nvSpPr>
          <p:cNvPr id="14" name="Text 12"/>
          <p:cNvSpPr txBox="1"/>
          <p:nvPr/>
        </p:nvSpPr>
        <p:spPr>
          <a:xfrm>
            <a:off x="6306160" y="704088"/>
            <a:ext cx="2577008"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FREKVENS</a:t>
            </a:r>
            <a:endParaRPr lang="en-US" sz="1200" dirty="0"/>
          </a:p>
        </p:txBody>
      </p:sp>
      <p:sp>
        <p:nvSpPr>
          <p:cNvPr id="15" name="Text 13"/>
          <p:cNvSpPr txBox="1"/>
          <p:nvPr/>
        </p:nvSpPr>
        <p:spPr>
          <a:xfrm>
            <a:off x="6306160" y="932688"/>
            <a:ext cx="2577008" cy="310896"/>
          </a:xfrm>
          <a:prstGeom prst="rect">
            <a:avLst/>
          </a:prstGeom>
          <a:noFill/>
          <a:ln/>
        </p:spPr>
        <p:txBody>
          <a:bodyPr wrap="square" lIns="0" tIns="0" rIns="0" bIns="0" rtlCol="0" anchor="t"/>
          <a:lstStyle/>
          <a:p>
            <a:pPr algn="l" indent="0" marL="0">
              <a:buNone/>
            </a:pPr>
            <a:r>
              <a:rPr lang="en-US" sz="1200" b="1" dirty="0">
                <a:solidFill>
                  <a:srgbClr val="14202B"/>
                </a:solidFill>
                <a:latin typeface="Calibri" pitchFamily="34" charset="0"/>
                <a:ea typeface="Calibri" pitchFamily="34" charset="-122"/>
                <a:cs typeface="Calibri" pitchFamily="34" charset="-120"/>
              </a:rPr>
              <a:t>Fyra dagar i veckan i sex till tio veckor</a:t>
            </a:r>
            <a:endParaRPr lang="en-US" sz="1200" dirty="0"/>
          </a:p>
        </p:txBody>
      </p:sp>
      <p:sp>
        <p:nvSpPr>
          <p:cNvPr id="16" name="Shape 14"/>
          <p:cNvSpPr/>
          <p:nvPr/>
        </p:nvSpPr>
        <p:spPr>
          <a:xfrm>
            <a:off x="9011183" y="603504"/>
            <a:ext cx="9144" cy="731520"/>
          </a:xfrm>
          <a:prstGeom prst="rect">
            <a:avLst/>
          </a:prstGeom>
          <a:solidFill>
            <a:srgbClr val="E1E6EB"/>
          </a:solidFill>
          <a:ln w="12700">
            <a:solidFill>
              <a:srgbClr val="E1E6EB"/>
            </a:solidFill>
            <a:prstDash val="solid"/>
          </a:ln>
        </p:spPr>
      </p:sp>
      <p:sp>
        <p:nvSpPr>
          <p:cNvPr id="17" name="Text 15"/>
          <p:cNvSpPr txBox="1"/>
          <p:nvPr/>
        </p:nvSpPr>
        <p:spPr>
          <a:xfrm>
            <a:off x="9248927" y="704088"/>
            <a:ext cx="2577008"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INNEHÅLL</a:t>
            </a:r>
            <a:endParaRPr lang="en-US" sz="1200" dirty="0"/>
          </a:p>
        </p:txBody>
      </p:sp>
      <p:sp>
        <p:nvSpPr>
          <p:cNvPr id="18" name="Text 16"/>
          <p:cNvSpPr txBox="1"/>
          <p:nvPr/>
        </p:nvSpPr>
        <p:spPr>
          <a:xfrm>
            <a:off x="9248927" y="932688"/>
            <a:ext cx="2577008" cy="310896"/>
          </a:xfrm>
          <a:prstGeom prst="rect">
            <a:avLst/>
          </a:prstGeom>
          <a:noFill/>
          <a:ln/>
        </p:spPr>
        <p:txBody>
          <a:bodyPr wrap="square" lIns="0" tIns="0" rIns="0" bIns="0" rtlCol="0" anchor="t"/>
          <a:lstStyle/>
          <a:p>
            <a:pPr algn="l" indent="0" marL="0">
              <a:buNone/>
            </a:pPr>
            <a:r>
              <a:rPr lang="en-US" sz="1200" b="1" dirty="0">
                <a:solidFill>
                  <a:srgbClr val="14202B"/>
                </a:solidFill>
                <a:latin typeface="Calibri" pitchFamily="34" charset="0"/>
                <a:ea typeface="Calibri" pitchFamily="34" charset="-122"/>
                <a:cs typeface="Calibri" pitchFamily="34" charset="-120"/>
              </a:rPr>
              <a:t>Text, skrivbok och lässchema i mappen hem varje dag</a:t>
            </a:r>
            <a:endParaRPr lang="en-US" sz="1200" dirty="0"/>
          </a:p>
        </p:txBody>
      </p:sp>
      <p:sp>
        <p:nvSpPr>
          <p:cNvPr id="19" name="Shape 17"/>
          <p:cNvSpPr/>
          <p:nvPr/>
        </p:nvSpPr>
        <p:spPr>
          <a:xfrm>
            <a:off x="6086704" y="1353312"/>
            <a:ext cx="18288" cy="5303520"/>
          </a:xfrm>
          <a:prstGeom prst="rect">
            <a:avLst/>
          </a:prstGeom>
          <a:solidFill>
            <a:srgbClr val="14202B"/>
          </a:solidFill>
          <a:ln w="12700">
            <a:solidFill>
              <a:srgbClr val="14202B"/>
            </a:solidFill>
            <a:prstDash val="solid"/>
          </a:ln>
        </p:spPr>
      </p:sp>
      <p:sp>
        <p:nvSpPr>
          <p:cNvPr id="20" name="Text 18"/>
          <p:cNvSpPr txBox="1"/>
          <p:nvPr/>
        </p:nvSpPr>
        <p:spPr>
          <a:xfrm>
            <a:off x="420624" y="1508760"/>
            <a:ext cx="5519776"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SÅ FUNGERAR INSATSEN</a:t>
            </a:r>
            <a:endParaRPr lang="en-US" sz="1200" dirty="0"/>
          </a:p>
        </p:txBody>
      </p:sp>
      <p:sp>
        <p:nvSpPr>
          <p:cNvPr id="21" name="Text 19"/>
          <p:cNvSpPr txBox="1"/>
          <p:nvPr/>
        </p:nvSpPr>
        <p:spPr>
          <a:xfrm>
            <a:off x="420624" y="1792224"/>
            <a:ext cx="5519776" cy="1749171"/>
          </a:xfrm>
          <a:prstGeom prst="rect">
            <a:avLst/>
          </a:prstGeom>
          <a:noFill/>
          <a:ln/>
        </p:spPr>
        <p:txBody>
          <a:bodyPr wrap="square" lIns="0" tIns="0" rIns="0" bIns="0" rtlCol="0" anchor="t"/>
          <a:lstStyle/>
          <a:p>
            <a:pPr algn="l" indent="0" marL="0">
              <a:spcAft>
                <a:spcPts val="800"/>
              </a:spcAft>
              <a:buNone/>
            </a:pPr>
            <a:r>
              <a:rPr lang="en-US" sz="1200" dirty="0">
                <a:solidFill>
                  <a:srgbClr val="14202B"/>
                </a:solidFill>
                <a:latin typeface="Calibri" pitchFamily="34" charset="0"/>
                <a:ea typeface="Calibri" pitchFamily="34" charset="-122"/>
                <a:cs typeface="Calibri" pitchFamily="34" charset="-120"/>
              </a:rPr>
              <a:t>Lärarledd intensiv lästräning i liten grupp för elever som behöver stöd i avkodning och läsflyt. Varje elev läser en egen text på sin nivå medan läraren lyssnar på en i taget: en bok per dag för de yngre, ett kapitel om dagen ur en kapitelbok för åk 3–6. Samma dag läses texten en gång till hemma med en vuxen, och eleven skriver tre favoritmeningar.</a:t>
            </a:r>
            <a:endParaRPr lang="en-US" sz="1200" dirty="0"/>
          </a:p>
          <a:p>
            <a:pPr algn="l" indent="0" marL="0">
              <a:spcAft>
                <a:spcPts val="800"/>
              </a:spcAft>
              <a:buNone/>
            </a:pPr>
            <a:r>
              <a:rPr lang="en-US" sz="1200" dirty="0">
                <a:solidFill>
                  <a:srgbClr val="14202B"/>
                </a:solidFill>
                <a:latin typeface="Calibri" pitchFamily="34" charset="0"/>
                <a:ea typeface="Calibri" pitchFamily="34" charset="-122"/>
                <a:cs typeface="Calibri" pitchFamily="34" charset="-120"/>
              </a:rPr>
              <a:t>Det är den dubbla läsningen, i skolan och hemma, som gör metoden intensiv. Texten ska vara lätt nog för att eleven ska lyckas.</a:t>
            </a:r>
            <a:endParaRPr lang="en-US" sz="1200" dirty="0"/>
          </a:p>
        </p:txBody>
      </p:sp>
      <p:sp>
        <p:nvSpPr>
          <p:cNvPr id="22" name="Shape 20"/>
          <p:cNvSpPr/>
          <p:nvPr/>
        </p:nvSpPr>
        <p:spPr>
          <a:xfrm>
            <a:off x="420624" y="3632835"/>
            <a:ext cx="5382616" cy="1922145"/>
          </a:xfrm>
          <a:prstGeom prst="rect">
            <a:avLst/>
          </a:prstGeom>
          <a:solidFill>
            <a:srgbClr val="FFFFFF"/>
          </a:solidFill>
          <a:ln w="12700">
            <a:solidFill>
              <a:srgbClr val="14202B"/>
            </a:solidFill>
            <a:prstDash val="solid"/>
          </a:ln>
        </p:spPr>
      </p:sp>
      <p:sp>
        <p:nvSpPr>
          <p:cNvPr id="23" name="Shape 21"/>
          <p:cNvSpPr/>
          <p:nvPr/>
        </p:nvSpPr>
        <p:spPr>
          <a:xfrm>
            <a:off x="429768" y="3641979"/>
            <a:ext cx="5364328" cy="310896"/>
          </a:xfrm>
          <a:prstGeom prst="rect">
            <a:avLst/>
          </a:prstGeom>
          <a:solidFill>
            <a:srgbClr val="14202B"/>
          </a:solidFill>
          <a:ln w="12700">
            <a:solidFill>
              <a:srgbClr val="14202B"/>
            </a:solidFill>
            <a:prstDash val="solid"/>
          </a:ln>
        </p:spPr>
      </p:sp>
      <p:sp>
        <p:nvSpPr>
          <p:cNvPr id="24" name="Text 22"/>
          <p:cNvSpPr txBox="1"/>
          <p:nvPr/>
        </p:nvSpPr>
        <p:spPr>
          <a:xfrm>
            <a:off x="557784" y="3696843"/>
            <a:ext cx="5108296"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TRE SAKER ATT HÅLLA FAST VID</a:t>
            </a:r>
            <a:endParaRPr lang="en-US" sz="1200" dirty="0"/>
          </a:p>
        </p:txBody>
      </p:sp>
      <p:sp>
        <p:nvSpPr>
          <p:cNvPr id="25" name="Text 23"/>
          <p:cNvSpPr txBox="1"/>
          <p:nvPr/>
        </p:nvSpPr>
        <p:spPr>
          <a:xfrm>
            <a:off x="557784" y="4016883"/>
            <a:ext cx="5144872" cy="488315"/>
          </a:xfrm>
          <a:prstGeom prst="rect">
            <a:avLst/>
          </a:prstGeom>
          <a:noFill/>
          <a:ln/>
        </p:spPr>
        <p:txBody>
          <a:bodyPr wrap="square" lIns="0" tIns="0" rIns="0" bIns="0" rtlCol="0" anchor="t"/>
          <a:lstStyle/>
          <a:p>
            <a:pPr algn="l" indent="0" marL="0">
              <a:buNone/>
            </a:pPr>
            <a:r>
              <a:rPr lang="en-US" sz="1250" b="1" dirty="0">
                <a:solidFill>
                  <a:srgbClr val="14202B"/>
                </a:solidFill>
                <a:latin typeface="Calibri" pitchFamily="34" charset="0"/>
                <a:ea typeface="Calibri" pitchFamily="34" charset="-122"/>
                <a:cs typeface="Calibri" pitchFamily="34" charset="-120"/>
              </a:rPr>
              <a:t>Samma bok två gånger samma dag.</a:t>
            </a:r>
            <a:pPr algn="l" indent="0" marL="0">
              <a:buNone/>
            </a:pPr>
            <a:r>
              <a:rPr lang="en-US" sz="1250" dirty="0">
                <a:solidFill>
                  <a:srgbClr val="14202B"/>
                </a:solidFill>
                <a:latin typeface="Calibri" pitchFamily="34" charset="0"/>
                <a:ea typeface="Calibri" pitchFamily="34" charset="-122"/>
                <a:cs typeface="Calibri" pitchFamily="34" charset="-120"/>
              </a:rPr>
              <a:t> Först i skolan med dig, sedan hemma med en vuxen.</a:t>
            </a:r>
            <a:endParaRPr lang="en-US" sz="1250" dirty="0"/>
          </a:p>
        </p:txBody>
      </p:sp>
      <p:sp>
        <p:nvSpPr>
          <p:cNvPr id="26" name="Text 24"/>
          <p:cNvSpPr txBox="1"/>
          <p:nvPr/>
        </p:nvSpPr>
        <p:spPr>
          <a:xfrm>
            <a:off x="557784" y="4505198"/>
            <a:ext cx="5144872" cy="488315"/>
          </a:xfrm>
          <a:prstGeom prst="rect">
            <a:avLst/>
          </a:prstGeom>
          <a:noFill/>
          <a:ln/>
        </p:spPr>
        <p:txBody>
          <a:bodyPr wrap="square" lIns="0" tIns="0" rIns="0" bIns="0" rtlCol="0" anchor="t"/>
          <a:lstStyle/>
          <a:p>
            <a:pPr algn="l" indent="0" marL="0">
              <a:buNone/>
            </a:pPr>
            <a:r>
              <a:rPr lang="en-US" sz="1250" b="1" dirty="0">
                <a:solidFill>
                  <a:srgbClr val="14202B"/>
                </a:solidFill>
                <a:latin typeface="Calibri" pitchFamily="34" charset="0"/>
                <a:ea typeface="Calibri" pitchFamily="34" charset="-122"/>
                <a:cs typeface="Calibri" pitchFamily="34" charset="-120"/>
              </a:rPr>
              <a:t>Rätt nivå.</a:t>
            </a:r>
            <a:pPr algn="l" indent="0" marL="0">
              <a:buNone/>
            </a:pPr>
            <a:r>
              <a:rPr lang="en-US" sz="1250" dirty="0">
                <a:solidFill>
                  <a:srgbClr val="14202B"/>
                </a:solidFill>
                <a:latin typeface="Calibri" pitchFamily="34" charset="0"/>
                <a:ea typeface="Calibri" pitchFamily="34" charset="-122"/>
                <a:cs typeface="Calibri" pitchFamily="34" charset="-120"/>
              </a:rPr>
              <a:t> Eleven klarar nio ord av tio själv. Omläsningen bygger flytet, kampen gör det inte.</a:t>
            </a:r>
            <a:endParaRPr lang="en-US" sz="1250" dirty="0"/>
          </a:p>
        </p:txBody>
      </p:sp>
      <p:sp>
        <p:nvSpPr>
          <p:cNvPr id="27" name="Text 25"/>
          <p:cNvSpPr txBox="1"/>
          <p:nvPr/>
        </p:nvSpPr>
        <p:spPr>
          <a:xfrm>
            <a:off x="557784" y="4993513"/>
            <a:ext cx="5144872" cy="488315"/>
          </a:xfrm>
          <a:prstGeom prst="rect">
            <a:avLst/>
          </a:prstGeom>
          <a:noFill/>
          <a:ln/>
        </p:spPr>
        <p:txBody>
          <a:bodyPr wrap="square" lIns="0" tIns="0" rIns="0" bIns="0" rtlCol="0" anchor="t"/>
          <a:lstStyle/>
          <a:p>
            <a:pPr algn="l" indent="0" marL="0">
              <a:buNone/>
            </a:pPr>
            <a:r>
              <a:rPr lang="en-US" sz="1250" b="1" dirty="0">
                <a:solidFill>
                  <a:srgbClr val="14202B"/>
                </a:solidFill>
                <a:latin typeface="Calibri" pitchFamily="34" charset="0"/>
                <a:ea typeface="Calibri" pitchFamily="34" charset="-122"/>
                <a:cs typeface="Calibri" pitchFamily="34" charset="-120"/>
              </a:rPr>
              <a:t>Börja alltid med gårdagens favoritmeningar.</a:t>
            </a:r>
            <a:pPr algn="l" indent="0" marL="0">
              <a:buNone/>
            </a:pPr>
            <a:r>
              <a:rPr lang="en-US" sz="1250" dirty="0">
                <a:solidFill>
                  <a:srgbClr val="14202B"/>
                </a:solidFill>
                <a:latin typeface="Calibri" pitchFamily="34" charset="0"/>
                <a:ea typeface="Calibri" pitchFamily="34" charset="-122"/>
                <a:cs typeface="Calibri" pitchFamily="34" charset="-120"/>
              </a:rPr>
              <a:t> Då märker eleven att läsningen hemma räknas.</a:t>
            </a:r>
            <a:endParaRPr lang="en-US" sz="1250" dirty="0"/>
          </a:p>
        </p:txBody>
      </p:sp>
      <p:sp>
        <p:nvSpPr>
          <p:cNvPr id="28" name="Text 26"/>
          <p:cNvSpPr txBox="1"/>
          <p:nvPr/>
        </p:nvSpPr>
        <p:spPr>
          <a:xfrm>
            <a:off x="420624" y="5692140"/>
            <a:ext cx="5519776"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ARBETSFORM</a:t>
            </a:r>
            <a:endParaRPr lang="en-US" sz="1200" dirty="0"/>
          </a:p>
        </p:txBody>
      </p:sp>
      <p:sp>
        <p:nvSpPr>
          <p:cNvPr id="29" name="Text 27"/>
          <p:cNvSpPr txBox="1"/>
          <p:nvPr/>
        </p:nvSpPr>
        <p:spPr>
          <a:xfrm>
            <a:off x="420624" y="5948172"/>
            <a:ext cx="5519776" cy="66294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Gemensamt (favoritmeningar, beröm och bild- och rubrikvandring) → enskilt (varje elev läser sin bok, läraren lyssnar på en i taget) → hemma (omläsning med en vuxen och tre favoritmeningar)</a:t>
            </a:r>
            <a:endParaRPr lang="en-US" sz="1200" dirty="0"/>
          </a:p>
        </p:txBody>
      </p:sp>
      <p:sp>
        <p:nvSpPr>
          <p:cNvPr id="30" name="Text 28"/>
          <p:cNvSpPr txBox="1"/>
          <p:nvPr/>
        </p:nvSpPr>
        <p:spPr>
          <a:xfrm>
            <a:off x="6388456" y="1508760"/>
            <a:ext cx="5382616"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DE FYRA STEGEN · VAD DU GÖR OCH SÄGER</a:t>
            </a:r>
            <a:endParaRPr lang="en-US" sz="1200" dirty="0"/>
          </a:p>
        </p:txBody>
      </p:sp>
      <p:sp>
        <p:nvSpPr>
          <p:cNvPr id="31" name="Shape 29"/>
          <p:cNvSpPr/>
          <p:nvPr/>
        </p:nvSpPr>
        <p:spPr>
          <a:xfrm>
            <a:off x="6388456" y="1792224"/>
            <a:ext cx="5382616" cy="320040"/>
          </a:xfrm>
          <a:prstGeom prst="rect">
            <a:avLst/>
          </a:prstGeom>
          <a:solidFill>
            <a:srgbClr val="14202B"/>
          </a:solidFill>
          <a:ln w="12700">
            <a:solidFill>
              <a:srgbClr val="14202B"/>
            </a:solidFill>
            <a:prstDash val="solid"/>
          </a:ln>
        </p:spPr>
      </p:sp>
      <p:sp>
        <p:nvSpPr>
          <p:cNvPr id="32" name="Text 30"/>
          <p:cNvSpPr txBox="1"/>
          <p:nvPr/>
        </p:nvSpPr>
        <p:spPr>
          <a:xfrm>
            <a:off x="6525616" y="1856232"/>
            <a:ext cx="1417320"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STEG</a:t>
            </a:r>
            <a:endParaRPr lang="en-US" sz="1200" dirty="0"/>
          </a:p>
        </p:txBody>
      </p:sp>
      <p:sp>
        <p:nvSpPr>
          <p:cNvPr id="33" name="Shape 31"/>
          <p:cNvSpPr/>
          <p:nvPr/>
        </p:nvSpPr>
        <p:spPr>
          <a:xfrm>
            <a:off x="7988656" y="1792224"/>
            <a:ext cx="9144" cy="320040"/>
          </a:xfrm>
          <a:prstGeom prst="rect">
            <a:avLst/>
          </a:prstGeom>
          <a:solidFill>
            <a:srgbClr val="4A5361"/>
          </a:solidFill>
          <a:ln w="12700">
            <a:solidFill>
              <a:srgbClr val="4A5361"/>
            </a:solidFill>
            <a:prstDash val="solid"/>
          </a:ln>
        </p:spPr>
      </p:sp>
      <p:sp>
        <p:nvSpPr>
          <p:cNvPr id="34" name="Text 32"/>
          <p:cNvSpPr txBox="1"/>
          <p:nvPr/>
        </p:nvSpPr>
        <p:spPr>
          <a:xfrm>
            <a:off x="8134960" y="1856232"/>
            <a:ext cx="3508096"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EXEMPELFRASER</a:t>
            </a:r>
            <a:endParaRPr lang="en-US" sz="1200" dirty="0"/>
          </a:p>
        </p:txBody>
      </p:sp>
      <p:sp>
        <p:nvSpPr>
          <p:cNvPr id="35" name="Shape 33"/>
          <p:cNvSpPr/>
          <p:nvPr/>
        </p:nvSpPr>
        <p:spPr>
          <a:xfrm>
            <a:off x="6388456" y="2112264"/>
            <a:ext cx="1600200" cy="894283"/>
          </a:xfrm>
          <a:prstGeom prst="rect">
            <a:avLst/>
          </a:prstGeom>
          <a:solidFill>
            <a:srgbClr val="F3F6FA"/>
          </a:solidFill>
          <a:ln w="12700">
            <a:solidFill>
              <a:srgbClr val="F3F6FA"/>
            </a:solidFill>
            <a:prstDash val="solid"/>
          </a:ln>
        </p:spPr>
      </p:sp>
      <p:sp>
        <p:nvSpPr>
          <p:cNvPr id="36" name="Shape 34"/>
          <p:cNvSpPr/>
          <p:nvPr/>
        </p:nvSpPr>
        <p:spPr>
          <a:xfrm>
            <a:off x="7988656" y="2112264"/>
            <a:ext cx="9144" cy="894283"/>
          </a:xfrm>
          <a:prstGeom prst="rect">
            <a:avLst/>
          </a:prstGeom>
          <a:solidFill>
            <a:srgbClr val="E1E6EB"/>
          </a:solidFill>
          <a:ln w="12700">
            <a:solidFill>
              <a:srgbClr val="E1E6EB"/>
            </a:solidFill>
            <a:prstDash val="solid"/>
          </a:ln>
        </p:spPr>
      </p:sp>
      <p:sp>
        <p:nvSpPr>
          <p:cNvPr id="37" name="Text 35"/>
          <p:cNvSpPr txBox="1"/>
          <p:nvPr/>
        </p:nvSpPr>
        <p:spPr>
          <a:xfrm>
            <a:off x="6525616" y="2203704"/>
            <a:ext cx="137160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1 · Återkoppla</a:t>
            </a:r>
            <a:endParaRPr lang="en-US" sz="1150" dirty="0"/>
          </a:p>
        </p:txBody>
      </p:sp>
      <p:sp>
        <p:nvSpPr>
          <p:cNvPr id="38" name="Text 36"/>
          <p:cNvSpPr txBox="1"/>
          <p:nvPr/>
        </p:nvSpPr>
        <p:spPr>
          <a:xfrm>
            <a:off x="6525616" y="2468880"/>
            <a:ext cx="1371600" cy="510235"/>
          </a:xfrm>
          <a:prstGeom prst="rect">
            <a:avLst/>
          </a:prstGeom>
          <a:noFill/>
          <a:ln/>
        </p:spPr>
        <p:txBody>
          <a:bodyPr wrap="square" lIns="0" tIns="0" rIns="0" bIns="0" rtlCol="0" anchor="t"/>
          <a:lstStyle/>
          <a:p>
            <a:pPr algn="l" indent="0" marL="0">
              <a:buNone/>
            </a:pPr>
            <a:r>
              <a:rPr lang="en-US" sz="1000" dirty="0">
                <a:solidFill>
                  <a:srgbClr val="4B5866"/>
                </a:solidFill>
                <a:latin typeface="Calibri" pitchFamily="34" charset="0"/>
                <a:ea typeface="Calibri" pitchFamily="34" charset="-122"/>
                <a:cs typeface="Calibri" pitchFamily="34" charset="-120"/>
              </a:rPr>
              <a:t>0–4 min. Lyssna, beröm något konkret, signera.</a:t>
            </a:r>
            <a:endParaRPr lang="en-US" sz="1000" dirty="0"/>
          </a:p>
        </p:txBody>
      </p:sp>
      <p:sp>
        <p:nvSpPr>
          <p:cNvPr id="39" name="Text 37"/>
          <p:cNvSpPr txBox="1"/>
          <p:nvPr/>
        </p:nvSpPr>
        <p:spPr>
          <a:xfrm>
            <a:off x="8134960" y="2203704"/>
            <a:ext cx="3508096" cy="757123"/>
          </a:xfrm>
          <a:prstGeom prst="rect">
            <a:avLst/>
          </a:prstGeom>
          <a:noFill/>
          <a:ln/>
        </p:spPr>
        <p:txBody>
          <a:bodyPr wrap="square" lIns="0" tIns="0" rIns="0" bIns="0" rtlCol="0" anchor="t"/>
          <a:lstStyle/>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”Läs din första mening för oss.”</a:t>
            </a:r>
            <a:endParaRPr lang="en-US" sz="1275" dirty="0"/>
          </a:p>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”Varför valde du den?”</a:t>
            </a:r>
            <a:endParaRPr lang="en-US" sz="1275" dirty="0"/>
          </a:p>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”Du läste ordet direkt, utan att ljuda.”</a:t>
            </a:r>
            <a:endParaRPr lang="en-US" sz="1275" dirty="0"/>
          </a:p>
        </p:txBody>
      </p:sp>
      <p:sp>
        <p:nvSpPr>
          <p:cNvPr id="40" name="Shape 38"/>
          <p:cNvSpPr/>
          <p:nvPr/>
        </p:nvSpPr>
        <p:spPr>
          <a:xfrm>
            <a:off x="6388456" y="3006547"/>
            <a:ext cx="1600200" cy="894283"/>
          </a:xfrm>
          <a:prstGeom prst="rect">
            <a:avLst/>
          </a:prstGeom>
          <a:solidFill>
            <a:srgbClr val="F3F6FA"/>
          </a:solidFill>
          <a:ln w="12700">
            <a:solidFill>
              <a:srgbClr val="F3F6FA"/>
            </a:solidFill>
            <a:prstDash val="solid"/>
          </a:ln>
        </p:spPr>
      </p:sp>
      <p:sp>
        <p:nvSpPr>
          <p:cNvPr id="41" name="Shape 39"/>
          <p:cNvSpPr/>
          <p:nvPr/>
        </p:nvSpPr>
        <p:spPr>
          <a:xfrm>
            <a:off x="6388456" y="3006547"/>
            <a:ext cx="5382616" cy="9144"/>
          </a:xfrm>
          <a:prstGeom prst="rect">
            <a:avLst/>
          </a:prstGeom>
          <a:solidFill>
            <a:srgbClr val="E1E6EB"/>
          </a:solidFill>
          <a:ln w="12700">
            <a:solidFill>
              <a:srgbClr val="E1E6EB"/>
            </a:solidFill>
            <a:prstDash val="solid"/>
          </a:ln>
        </p:spPr>
      </p:sp>
      <p:sp>
        <p:nvSpPr>
          <p:cNvPr id="42" name="Shape 40"/>
          <p:cNvSpPr/>
          <p:nvPr/>
        </p:nvSpPr>
        <p:spPr>
          <a:xfrm>
            <a:off x="7988656" y="3006547"/>
            <a:ext cx="9144" cy="894283"/>
          </a:xfrm>
          <a:prstGeom prst="rect">
            <a:avLst/>
          </a:prstGeom>
          <a:solidFill>
            <a:srgbClr val="E1E6EB"/>
          </a:solidFill>
          <a:ln w="12700">
            <a:solidFill>
              <a:srgbClr val="E1E6EB"/>
            </a:solidFill>
            <a:prstDash val="solid"/>
          </a:ln>
        </p:spPr>
      </p:sp>
      <p:sp>
        <p:nvSpPr>
          <p:cNvPr id="43" name="Text 41"/>
          <p:cNvSpPr txBox="1"/>
          <p:nvPr/>
        </p:nvSpPr>
        <p:spPr>
          <a:xfrm>
            <a:off x="6525616" y="3097987"/>
            <a:ext cx="137160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2 · Förbered</a:t>
            </a:r>
            <a:endParaRPr lang="en-US" sz="1150" dirty="0"/>
          </a:p>
        </p:txBody>
      </p:sp>
      <p:sp>
        <p:nvSpPr>
          <p:cNvPr id="44" name="Text 42"/>
          <p:cNvSpPr txBox="1"/>
          <p:nvPr/>
        </p:nvSpPr>
        <p:spPr>
          <a:xfrm>
            <a:off x="6525616" y="3363163"/>
            <a:ext cx="1371600" cy="510235"/>
          </a:xfrm>
          <a:prstGeom prst="rect">
            <a:avLst/>
          </a:prstGeom>
          <a:noFill/>
          <a:ln/>
        </p:spPr>
        <p:txBody>
          <a:bodyPr wrap="square" lIns="0" tIns="0" rIns="0" bIns="0" rtlCol="0" anchor="t"/>
          <a:lstStyle/>
          <a:p>
            <a:pPr algn="l" indent="0" marL="0">
              <a:buNone/>
            </a:pPr>
            <a:r>
              <a:rPr lang="en-US" sz="1000" dirty="0">
                <a:solidFill>
                  <a:srgbClr val="4B5866"/>
                </a:solidFill>
                <a:latin typeface="Calibri" pitchFamily="34" charset="0"/>
                <a:ea typeface="Calibri" pitchFamily="34" charset="-122"/>
                <a:cs typeface="Calibri" pitchFamily="34" charset="-120"/>
              </a:rPr>
              <a:t>4–8 min. Bild- och rubrikvandring i dagens bok.</a:t>
            </a:r>
            <a:endParaRPr lang="en-US" sz="1000" dirty="0"/>
          </a:p>
        </p:txBody>
      </p:sp>
      <p:sp>
        <p:nvSpPr>
          <p:cNvPr id="45" name="Text 43"/>
          <p:cNvSpPr txBox="1"/>
          <p:nvPr/>
        </p:nvSpPr>
        <p:spPr>
          <a:xfrm>
            <a:off x="8134960" y="3097987"/>
            <a:ext cx="3508096" cy="757123"/>
          </a:xfrm>
          <a:prstGeom prst="rect">
            <a:avLst/>
          </a:prstGeom>
          <a:noFill/>
          <a:ln/>
        </p:spPr>
        <p:txBody>
          <a:bodyPr wrap="square" lIns="0" tIns="0" rIns="0" bIns="0" rtlCol="0" anchor="t"/>
          <a:lstStyle/>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”Vad ser du på bilden? Vad tror du händer?”</a:t>
            </a:r>
            <a:endParaRPr lang="en-US" sz="1275" dirty="0"/>
          </a:p>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”Här kommer ett långt ord. Vi delar det: träd‑går‑den.”</a:t>
            </a:r>
            <a:endParaRPr lang="en-US" sz="1275" dirty="0"/>
          </a:p>
        </p:txBody>
      </p:sp>
      <p:sp>
        <p:nvSpPr>
          <p:cNvPr id="46" name="Shape 44"/>
          <p:cNvSpPr/>
          <p:nvPr/>
        </p:nvSpPr>
        <p:spPr>
          <a:xfrm>
            <a:off x="6388456" y="3900830"/>
            <a:ext cx="1600200" cy="894283"/>
          </a:xfrm>
          <a:prstGeom prst="rect">
            <a:avLst/>
          </a:prstGeom>
          <a:solidFill>
            <a:srgbClr val="F3F6FA"/>
          </a:solidFill>
          <a:ln w="12700">
            <a:solidFill>
              <a:srgbClr val="F3F6FA"/>
            </a:solidFill>
            <a:prstDash val="solid"/>
          </a:ln>
        </p:spPr>
      </p:sp>
      <p:sp>
        <p:nvSpPr>
          <p:cNvPr id="47" name="Shape 45"/>
          <p:cNvSpPr/>
          <p:nvPr/>
        </p:nvSpPr>
        <p:spPr>
          <a:xfrm>
            <a:off x="6388456" y="3900830"/>
            <a:ext cx="5382616" cy="9144"/>
          </a:xfrm>
          <a:prstGeom prst="rect">
            <a:avLst/>
          </a:prstGeom>
          <a:solidFill>
            <a:srgbClr val="E1E6EB"/>
          </a:solidFill>
          <a:ln w="12700">
            <a:solidFill>
              <a:srgbClr val="E1E6EB"/>
            </a:solidFill>
            <a:prstDash val="solid"/>
          </a:ln>
        </p:spPr>
      </p:sp>
      <p:sp>
        <p:nvSpPr>
          <p:cNvPr id="48" name="Shape 46"/>
          <p:cNvSpPr/>
          <p:nvPr/>
        </p:nvSpPr>
        <p:spPr>
          <a:xfrm>
            <a:off x="7988656" y="3900830"/>
            <a:ext cx="9144" cy="894283"/>
          </a:xfrm>
          <a:prstGeom prst="rect">
            <a:avLst/>
          </a:prstGeom>
          <a:solidFill>
            <a:srgbClr val="E1E6EB"/>
          </a:solidFill>
          <a:ln w="12700">
            <a:solidFill>
              <a:srgbClr val="E1E6EB"/>
            </a:solidFill>
            <a:prstDash val="solid"/>
          </a:ln>
        </p:spPr>
      </p:sp>
      <p:sp>
        <p:nvSpPr>
          <p:cNvPr id="49" name="Text 47"/>
          <p:cNvSpPr txBox="1"/>
          <p:nvPr/>
        </p:nvSpPr>
        <p:spPr>
          <a:xfrm>
            <a:off x="6525616" y="3992270"/>
            <a:ext cx="137160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3 · Läs</a:t>
            </a:r>
            <a:endParaRPr lang="en-US" sz="1150" dirty="0"/>
          </a:p>
        </p:txBody>
      </p:sp>
      <p:sp>
        <p:nvSpPr>
          <p:cNvPr id="50" name="Text 48"/>
          <p:cNvSpPr txBox="1"/>
          <p:nvPr/>
        </p:nvSpPr>
        <p:spPr>
          <a:xfrm>
            <a:off x="6525616" y="4257446"/>
            <a:ext cx="1371600" cy="510235"/>
          </a:xfrm>
          <a:prstGeom prst="rect">
            <a:avLst/>
          </a:prstGeom>
          <a:noFill/>
          <a:ln/>
        </p:spPr>
        <p:txBody>
          <a:bodyPr wrap="square" lIns="0" tIns="0" rIns="0" bIns="0" rtlCol="0" anchor="t"/>
          <a:lstStyle/>
          <a:p>
            <a:pPr algn="l" indent="0" marL="0">
              <a:buNone/>
            </a:pPr>
            <a:r>
              <a:rPr lang="en-US" sz="1000" dirty="0">
                <a:solidFill>
                  <a:srgbClr val="4B5866"/>
                </a:solidFill>
                <a:latin typeface="Calibri" pitchFamily="34" charset="0"/>
                <a:ea typeface="Calibri" pitchFamily="34" charset="-122"/>
                <a:cs typeface="Calibri" pitchFamily="34" charset="-120"/>
              </a:rPr>
              <a:t>8–18 min. En elev i taget, två till tre minuter var.</a:t>
            </a:r>
            <a:endParaRPr lang="en-US" sz="1000" dirty="0"/>
          </a:p>
        </p:txBody>
      </p:sp>
      <p:sp>
        <p:nvSpPr>
          <p:cNvPr id="51" name="Text 49"/>
          <p:cNvSpPr txBox="1"/>
          <p:nvPr/>
        </p:nvSpPr>
        <p:spPr>
          <a:xfrm>
            <a:off x="8134960" y="3992270"/>
            <a:ext cx="3508096" cy="757123"/>
          </a:xfrm>
          <a:prstGeom prst="rect">
            <a:avLst/>
          </a:prstGeom>
          <a:noFill/>
          <a:ln/>
        </p:spPr>
        <p:txBody>
          <a:bodyPr wrap="square" lIns="0" tIns="0" rIns="0" bIns="0" rtlCol="0" anchor="t"/>
          <a:lstStyle/>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”Prova. Vad står det?”</a:t>
            </a:r>
            <a:endParaRPr lang="en-US" sz="1275" dirty="0"/>
          </a:p>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”Ljuda, och läs ordet igen som ett helt ord.”</a:t>
            </a:r>
            <a:endParaRPr lang="en-US" sz="1275" dirty="0"/>
          </a:p>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”Läs meningen från början nu.”</a:t>
            </a:r>
            <a:endParaRPr lang="en-US" sz="1275" dirty="0"/>
          </a:p>
        </p:txBody>
      </p:sp>
      <p:sp>
        <p:nvSpPr>
          <p:cNvPr id="52" name="Shape 50"/>
          <p:cNvSpPr/>
          <p:nvPr/>
        </p:nvSpPr>
        <p:spPr>
          <a:xfrm>
            <a:off x="6388456" y="4795113"/>
            <a:ext cx="1600200" cy="884263"/>
          </a:xfrm>
          <a:prstGeom prst="rect">
            <a:avLst/>
          </a:prstGeom>
          <a:solidFill>
            <a:srgbClr val="F3F6FA"/>
          </a:solidFill>
          <a:ln w="12700">
            <a:solidFill>
              <a:srgbClr val="F3F6FA"/>
            </a:solidFill>
            <a:prstDash val="solid"/>
          </a:ln>
        </p:spPr>
      </p:sp>
      <p:sp>
        <p:nvSpPr>
          <p:cNvPr id="53" name="Shape 51"/>
          <p:cNvSpPr/>
          <p:nvPr/>
        </p:nvSpPr>
        <p:spPr>
          <a:xfrm>
            <a:off x="6388456" y="4795113"/>
            <a:ext cx="5382616" cy="9144"/>
          </a:xfrm>
          <a:prstGeom prst="rect">
            <a:avLst/>
          </a:prstGeom>
          <a:solidFill>
            <a:srgbClr val="E1E6EB"/>
          </a:solidFill>
          <a:ln w="12700">
            <a:solidFill>
              <a:srgbClr val="E1E6EB"/>
            </a:solidFill>
            <a:prstDash val="solid"/>
          </a:ln>
        </p:spPr>
      </p:sp>
      <p:sp>
        <p:nvSpPr>
          <p:cNvPr id="54" name="Shape 52"/>
          <p:cNvSpPr/>
          <p:nvPr/>
        </p:nvSpPr>
        <p:spPr>
          <a:xfrm>
            <a:off x="7988656" y="4795113"/>
            <a:ext cx="9144" cy="884263"/>
          </a:xfrm>
          <a:prstGeom prst="rect">
            <a:avLst/>
          </a:prstGeom>
          <a:solidFill>
            <a:srgbClr val="E1E6EB"/>
          </a:solidFill>
          <a:ln w="12700">
            <a:solidFill>
              <a:srgbClr val="E1E6EB"/>
            </a:solidFill>
            <a:prstDash val="solid"/>
          </a:ln>
        </p:spPr>
      </p:sp>
      <p:sp>
        <p:nvSpPr>
          <p:cNvPr id="55" name="Text 53"/>
          <p:cNvSpPr txBox="1"/>
          <p:nvPr/>
        </p:nvSpPr>
        <p:spPr>
          <a:xfrm>
            <a:off x="6525616" y="4886553"/>
            <a:ext cx="137160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4 · Avsluta</a:t>
            </a:r>
            <a:endParaRPr lang="en-US" sz="1150" dirty="0"/>
          </a:p>
        </p:txBody>
      </p:sp>
      <p:sp>
        <p:nvSpPr>
          <p:cNvPr id="56" name="Text 54"/>
          <p:cNvSpPr txBox="1"/>
          <p:nvPr/>
        </p:nvSpPr>
        <p:spPr>
          <a:xfrm>
            <a:off x="6525616" y="5151729"/>
            <a:ext cx="1371600" cy="500215"/>
          </a:xfrm>
          <a:prstGeom prst="rect">
            <a:avLst/>
          </a:prstGeom>
          <a:noFill/>
          <a:ln/>
        </p:spPr>
        <p:txBody>
          <a:bodyPr wrap="square" lIns="0" tIns="0" rIns="0" bIns="0" rtlCol="0" anchor="t"/>
          <a:lstStyle/>
          <a:p>
            <a:pPr algn="l" indent="0" marL="0">
              <a:buNone/>
            </a:pPr>
            <a:r>
              <a:rPr lang="en-US" sz="1000" dirty="0">
                <a:solidFill>
                  <a:srgbClr val="4B5866"/>
                </a:solidFill>
                <a:latin typeface="Calibri" pitchFamily="34" charset="0"/>
                <a:ea typeface="Calibri" pitchFamily="34" charset="-122"/>
                <a:cs typeface="Calibri" pitchFamily="34" charset="-120"/>
              </a:rPr>
              <a:t>18–20 min. Samma ord varje dag.</a:t>
            </a:r>
            <a:endParaRPr lang="en-US" sz="1000" dirty="0"/>
          </a:p>
        </p:txBody>
      </p:sp>
      <p:sp>
        <p:nvSpPr>
          <p:cNvPr id="57" name="Text 55"/>
          <p:cNvSpPr txBox="1"/>
          <p:nvPr/>
        </p:nvSpPr>
        <p:spPr>
          <a:xfrm>
            <a:off x="8134960" y="4886553"/>
            <a:ext cx="3508096" cy="747103"/>
          </a:xfrm>
          <a:prstGeom prst="rect">
            <a:avLst/>
          </a:prstGeom>
          <a:noFill/>
          <a:ln/>
        </p:spPr>
        <p:txBody>
          <a:bodyPr wrap="square" lIns="0" tIns="0" rIns="0" bIns="0" rtlCol="0" anchor="t"/>
          <a:lstStyle/>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”Ikväll läser du boken en gång till för någon hemma.”</a:t>
            </a:r>
            <a:endParaRPr lang="en-US" sz="1275" dirty="0"/>
          </a:p>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”Välj tre meningar du gillar och skriv dem i skrivboken.”</a:t>
            </a:r>
            <a:endParaRPr lang="en-US" sz="1275" dirty="0"/>
          </a:p>
        </p:txBody>
      </p:sp>
      <p:sp>
        <p:nvSpPr>
          <p:cNvPr id="58" name="Shape 56"/>
          <p:cNvSpPr/>
          <p:nvPr/>
        </p:nvSpPr>
        <p:spPr>
          <a:xfrm>
            <a:off x="6388456" y="1792224"/>
            <a:ext cx="5382616" cy="3887153"/>
          </a:xfrm>
          <a:prstGeom prst="rect">
            <a:avLst/>
          </a:prstGeom>
          <a:ln w="12700">
            <a:solidFill>
              <a:srgbClr val="14202B"/>
            </a:solidFill>
            <a:prstDash val="solid"/>
          </a:ln>
        </p:spPr>
      </p:sp>
      <p:sp>
        <p:nvSpPr>
          <p:cNvPr id="59" name="Shape 57"/>
          <p:cNvSpPr/>
          <p:nvPr/>
        </p:nvSpPr>
        <p:spPr>
          <a:xfrm>
            <a:off x="6388456" y="5834825"/>
            <a:ext cx="5382616" cy="822008"/>
          </a:xfrm>
          <a:prstGeom prst="rect">
            <a:avLst/>
          </a:prstGeom>
          <a:solidFill>
            <a:srgbClr val="FBF3E4"/>
          </a:solidFill>
          <a:ln w="12700">
            <a:solidFill>
              <a:srgbClr val="FBF3E4"/>
            </a:solidFill>
            <a:prstDash val="solid"/>
          </a:ln>
        </p:spPr>
      </p:sp>
      <p:sp>
        <p:nvSpPr>
          <p:cNvPr id="60" name="Shape 58"/>
          <p:cNvSpPr/>
          <p:nvPr/>
        </p:nvSpPr>
        <p:spPr>
          <a:xfrm>
            <a:off x="6388456" y="5834825"/>
            <a:ext cx="36576" cy="822008"/>
          </a:xfrm>
          <a:prstGeom prst="rect">
            <a:avLst/>
          </a:prstGeom>
          <a:solidFill>
            <a:srgbClr val="8A5A1E"/>
          </a:solidFill>
          <a:ln w="12700">
            <a:solidFill>
              <a:srgbClr val="8A5A1E"/>
            </a:solidFill>
            <a:prstDash val="solid"/>
          </a:ln>
        </p:spPr>
      </p:sp>
      <p:sp>
        <p:nvSpPr>
          <p:cNvPr id="61" name="Text 59"/>
          <p:cNvSpPr txBox="1"/>
          <p:nvPr/>
        </p:nvSpPr>
        <p:spPr>
          <a:xfrm>
            <a:off x="6580480" y="5944553"/>
            <a:ext cx="5016856" cy="602552"/>
          </a:xfrm>
          <a:prstGeom prst="rect">
            <a:avLst/>
          </a:prstGeom>
          <a:noFill/>
          <a:ln/>
        </p:spPr>
        <p:txBody>
          <a:bodyPr wrap="square" lIns="0" tIns="0" rIns="0" bIns="0" rtlCol="0" anchor="ctr"/>
          <a:lstStyle/>
          <a:p>
            <a:pPr algn="l" indent="0" marL="0">
              <a:buNone/>
            </a:pPr>
            <a:r>
              <a:rPr lang="en-US" sz="1150" dirty="0">
                <a:solidFill>
                  <a:srgbClr val="14202B"/>
                </a:solidFill>
                <a:latin typeface="Calibri" pitchFamily="34" charset="0"/>
                <a:ea typeface="Calibri" pitchFamily="34" charset="-122"/>
                <a:cs typeface="Calibri" pitchFamily="34" charset="-120"/>
              </a:rPr>
              <a:t>När eleven fastnar: vänta, peka på första ljudet, ljuda tillsammans, säg ordet och läs om meningen. Ett steg i taget. Fler än ett fel av tio ord: byt nivå.</a:t>
            </a:r>
            <a:endParaRPr lang="en-US" sz="1150" dirty="0"/>
          </a:p>
        </p:txBody>
      </p:sp>
      <p:sp>
        <p:nvSpPr>
          <p:cNvPr id="62" name="Text 60"/>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niclasfohlin.se/stodundervisning/til-i-grupp/lathund</a:t>
            </a:r>
            <a:endParaRPr lang="en-US" sz="7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Vi kör ett pass: tre elever i årskurs 2</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ETT PASS · 2/4</a:t>
            </a:r>
            <a:endParaRPr lang="en-US" sz="1275" dirty="0"/>
          </a:p>
        </p:txBody>
      </p:sp>
      <p:sp>
        <p:nvSpPr>
          <p:cNvPr id="6" name="Shape 4"/>
          <p:cNvSpPr/>
          <p:nvPr/>
        </p:nvSpPr>
        <p:spPr>
          <a:xfrm>
            <a:off x="0" y="603504"/>
            <a:ext cx="12191695" cy="18288"/>
          </a:xfrm>
          <a:prstGeom prst="rect">
            <a:avLst/>
          </a:prstGeom>
          <a:solidFill>
            <a:srgbClr val="14202B"/>
          </a:solidFill>
          <a:ln w="12700">
            <a:solidFill>
              <a:srgbClr val="14202B"/>
            </a:solidFill>
            <a:prstDash val="solid"/>
          </a:ln>
        </p:spPr>
      </p:sp>
      <p:sp>
        <p:nvSpPr>
          <p:cNvPr id="7" name="Shape 5"/>
          <p:cNvSpPr/>
          <p:nvPr/>
        </p:nvSpPr>
        <p:spPr>
          <a:xfrm>
            <a:off x="5385816" y="621792"/>
            <a:ext cx="18288" cy="6035040"/>
          </a:xfrm>
          <a:prstGeom prst="rect">
            <a:avLst/>
          </a:prstGeom>
          <a:solidFill>
            <a:srgbClr val="14202B"/>
          </a:solidFill>
          <a:ln w="12700">
            <a:solidFill>
              <a:srgbClr val="14202B"/>
            </a:solidFill>
            <a:prstDash val="solid"/>
          </a:ln>
        </p:spPr>
      </p:sp>
      <p:sp>
        <p:nvSpPr>
          <p:cNvPr id="8" name="Text 6"/>
          <p:cNvSpPr txBox="1"/>
          <p:nvPr/>
        </p:nvSpPr>
        <p:spPr>
          <a:xfrm>
            <a:off x="420624" y="804672"/>
            <a:ext cx="4937760"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GRUPPEN · TRE ELEVER, ÅK 2, EGEN BOK VAR</a:t>
            </a:r>
            <a:endParaRPr lang="en-US" sz="1200" dirty="0"/>
          </a:p>
        </p:txBody>
      </p:sp>
      <p:sp>
        <p:nvSpPr>
          <p:cNvPr id="9" name="Shape 7"/>
          <p:cNvSpPr/>
          <p:nvPr/>
        </p:nvSpPr>
        <p:spPr>
          <a:xfrm>
            <a:off x="420624" y="1097280"/>
            <a:ext cx="4818888" cy="3471672"/>
          </a:xfrm>
          <a:prstGeom prst="rect">
            <a:avLst/>
          </a:prstGeom>
          <a:solidFill>
            <a:srgbClr val="F8FAFC"/>
          </a:solidFill>
          <a:ln w="9525">
            <a:solidFill>
              <a:srgbClr val="E1E6EB"/>
            </a:solidFill>
            <a:prstDash val="solid"/>
          </a:ln>
        </p:spPr>
      </p:sp>
      <p:sp>
        <p:nvSpPr>
          <p:cNvPr id="10" name="Text 8"/>
          <p:cNvSpPr txBox="1"/>
          <p:nvPr/>
        </p:nvSpPr>
        <p:spPr>
          <a:xfrm>
            <a:off x="557784" y="1188720"/>
            <a:ext cx="4544568" cy="3288792"/>
          </a:xfrm>
          <a:prstGeom prst="rect">
            <a:avLst/>
          </a:prstGeom>
          <a:noFill/>
          <a:ln/>
        </p:spPr>
        <p:txBody>
          <a:bodyPr wrap="square" lIns="0" tIns="0" rIns="0" bIns="0" rtlCol="0" anchor="t"/>
          <a:lstStyle/>
          <a:p>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Amir läser upp sina tre meningar från gårdagens bok. </a:t>
            </a:r>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”Du läste hela första meningen utan att stanna. Varför valde du den?”</a:t>
            </a:r>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 Läraren signerar lässchemat. Sedan Selma och Noor.</a:t>
            </a:r>
            <a:endParaRPr lang="en-US" sz="1150" dirty="0"/>
          </a:p>
          <a:p>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Alla tar fram dagens bok. Läraren bläddrar med Selma: </a:t>
            </a:r>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”Vad tror du att hunden gör?”</a:t>
            </a:r>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 Ordet trädgården visas innan de börjar: </a:t>
            </a:r>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”Vi delar det: träd‑går‑den.”</a:t>
            </a:r>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 Kort, en elev i taget.</a:t>
            </a:r>
            <a:endParaRPr lang="en-US" sz="1150" dirty="0"/>
          </a:p>
          <a:p>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Amir och Noor viskläser. Läraren sitter hos Selma, som fastnar på sprang. Läraren väntar. Selma ljudar. </a:t>
            </a:r>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”Läs ordet igen som ett helt ord. Läs meningen från början nu.”</a:t>
            </a:r>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 Sedan Amir, som gissar ändelser: </a:t>
            </a:r>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”Titta på slutet av ordet.”</a:t>
            </a:r>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 Sist Noor, som ljudar det mesta. Boken är för svår.</a:t>
            </a:r>
            <a:endParaRPr lang="en-US" sz="1150" dirty="0"/>
          </a:p>
          <a:p>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”Ikväll läser ni boken en gång till för någon hemma. Välj tre meningar ni gillar.”</a:t>
            </a:r>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 Mapparna i ryggsäckarna. Notering: alla hade läst hemma, Selma läser om själv nu, Noor byter nivå.</a:t>
            </a:r>
            <a:endParaRPr lang="en-US" sz="1150" dirty="0"/>
          </a:p>
        </p:txBody>
      </p:sp>
      <p:sp>
        <p:nvSpPr>
          <p:cNvPr id="11" name="Shape 9"/>
          <p:cNvSpPr/>
          <p:nvPr/>
        </p:nvSpPr>
        <p:spPr>
          <a:xfrm>
            <a:off x="420624" y="4706112"/>
            <a:ext cx="4818888" cy="1082040"/>
          </a:xfrm>
          <a:prstGeom prst="rect">
            <a:avLst/>
          </a:prstGeom>
          <a:solidFill>
            <a:srgbClr val="FBF3E4"/>
          </a:solidFill>
          <a:ln w="12700">
            <a:solidFill>
              <a:srgbClr val="FBF3E4"/>
            </a:solidFill>
            <a:prstDash val="solid"/>
          </a:ln>
        </p:spPr>
      </p:sp>
      <p:sp>
        <p:nvSpPr>
          <p:cNvPr id="12" name="Shape 10"/>
          <p:cNvSpPr/>
          <p:nvPr/>
        </p:nvSpPr>
        <p:spPr>
          <a:xfrm>
            <a:off x="420624" y="4706112"/>
            <a:ext cx="36576" cy="1082040"/>
          </a:xfrm>
          <a:prstGeom prst="rect">
            <a:avLst/>
          </a:prstGeom>
          <a:solidFill>
            <a:srgbClr val="8A5A1E"/>
          </a:solidFill>
          <a:ln w="12700">
            <a:solidFill>
              <a:srgbClr val="8A5A1E"/>
            </a:solidFill>
            <a:prstDash val="solid"/>
          </a:ln>
        </p:spPr>
      </p:sp>
      <p:sp>
        <p:nvSpPr>
          <p:cNvPr id="13" name="Text 11"/>
          <p:cNvSpPr txBox="1"/>
          <p:nvPr/>
        </p:nvSpPr>
        <p:spPr>
          <a:xfrm>
            <a:off x="612648" y="4815840"/>
            <a:ext cx="4453128" cy="862584"/>
          </a:xfrm>
          <a:prstGeom prst="rect">
            <a:avLst/>
          </a:prstGeom>
          <a:noFill/>
          <a:ln/>
        </p:spPr>
        <p:txBody>
          <a:bodyPr wrap="square" lIns="0" tIns="0" rIns="0" bIns="0" rtlCol="0" anchor="ctr"/>
          <a:lstStyle/>
          <a:p>
            <a:pPr algn="l" indent="0" marL="0">
              <a:buNone/>
            </a:pPr>
            <a:r>
              <a:rPr lang="en-US" sz="1100" dirty="0">
                <a:solidFill>
                  <a:srgbClr val="8A5A1E"/>
                </a:solidFill>
                <a:latin typeface="Consolas" pitchFamily="34" charset="0"/>
                <a:ea typeface="Consolas" pitchFamily="34" charset="-122"/>
                <a:cs typeface="Consolas" pitchFamily="34" charset="-120"/>
              </a:rPr>
              <a:t>DET JAG FÖRBEREDDE  </a:t>
            </a:r>
            <a:pPr algn="l" indent="0" marL="0">
              <a:buNone/>
            </a:pPr>
            <a:r>
              <a:rPr lang="en-US" sz="1200" dirty="0">
                <a:solidFill>
                  <a:srgbClr val="14202B"/>
                </a:solidFill>
                <a:latin typeface="Calibri" pitchFamily="34" charset="0"/>
                <a:ea typeface="Calibri" pitchFamily="34" charset="-122"/>
                <a:cs typeface="Calibri" pitchFamily="34" charset="-120"/>
              </a:rPr>
              <a:t>Tre böcker på tre nivåer i tre mappar. Titeln inskriven i lässchemat. Bläddrat igenom böckerna och sett orden som kan bli svåra. Bestämt att lyssna på Selma först.</a:t>
            </a:r>
            <a:endParaRPr lang="en-US" sz="1200" dirty="0"/>
          </a:p>
        </p:txBody>
      </p:sp>
      <p:sp>
        <p:nvSpPr>
          <p:cNvPr id="14" name="Shape 12"/>
          <p:cNvSpPr/>
          <p:nvPr/>
        </p:nvSpPr>
        <p:spPr>
          <a:xfrm>
            <a:off x="420624" y="5925312"/>
            <a:ext cx="4818888" cy="731520"/>
          </a:xfrm>
          <a:prstGeom prst="rect">
            <a:avLst/>
          </a:prstGeom>
          <a:solidFill>
            <a:srgbClr val="FBF3E4"/>
          </a:solidFill>
          <a:ln w="12700">
            <a:solidFill>
              <a:srgbClr val="FBF3E4"/>
            </a:solidFill>
            <a:prstDash val="solid"/>
          </a:ln>
        </p:spPr>
      </p:sp>
      <p:sp>
        <p:nvSpPr>
          <p:cNvPr id="15" name="Shape 13"/>
          <p:cNvSpPr/>
          <p:nvPr/>
        </p:nvSpPr>
        <p:spPr>
          <a:xfrm>
            <a:off x="420624" y="5925312"/>
            <a:ext cx="36576" cy="731520"/>
          </a:xfrm>
          <a:prstGeom prst="rect">
            <a:avLst/>
          </a:prstGeom>
          <a:solidFill>
            <a:srgbClr val="8A5A1E"/>
          </a:solidFill>
          <a:ln w="12700">
            <a:solidFill>
              <a:srgbClr val="8A5A1E"/>
            </a:solidFill>
            <a:prstDash val="solid"/>
          </a:ln>
        </p:spPr>
      </p:sp>
      <p:sp>
        <p:nvSpPr>
          <p:cNvPr id="16" name="Text 14"/>
          <p:cNvSpPr txBox="1"/>
          <p:nvPr/>
        </p:nvSpPr>
        <p:spPr>
          <a:xfrm>
            <a:off x="612648" y="6035040"/>
            <a:ext cx="4453128" cy="512064"/>
          </a:xfrm>
          <a:prstGeom prst="rect">
            <a:avLst/>
          </a:prstGeom>
          <a:noFill/>
          <a:ln/>
        </p:spPr>
        <p:txBody>
          <a:bodyPr wrap="square" lIns="0" tIns="0" rIns="0" bIns="0" rtlCol="0" anchor="ctr"/>
          <a:lstStyle/>
          <a:p>
            <a:pPr algn="l" indent="0" marL="0">
              <a:buNone/>
            </a:pPr>
            <a:r>
              <a:rPr lang="en-US" sz="1100" dirty="0">
                <a:solidFill>
                  <a:srgbClr val="8A5A1E"/>
                </a:solidFill>
                <a:latin typeface="Consolas" pitchFamily="34" charset="0"/>
                <a:ea typeface="Consolas" pitchFamily="34" charset="-122"/>
                <a:cs typeface="Consolas" pitchFamily="34" charset="-120"/>
              </a:rPr>
              <a:t>KLAR TIDIGT  </a:t>
            </a:r>
            <a:pPr algn="l" indent="0" marL="0">
              <a:buNone/>
            </a:pPr>
            <a:r>
              <a:rPr lang="en-US" sz="1200" dirty="0">
                <a:solidFill>
                  <a:srgbClr val="14202B"/>
                </a:solidFill>
                <a:latin typeface="Calibri" pitchFamily="34" charset="0"/>
                <a:ea typeface="Calibri" pitchFamily="34" charset="-122"/>
                <a:cs typeface="Calibri" pitchFamily="34" charset="-120"/>
              </a:rPr>
              <a:t>Läs boken en gång till, läs den för en kamrat eller välj redan nu de tre favoritmeningarna.</a:t>
            </a:r>
            <a:endParaRPr lang="en-US" sz="1200" dirty="0"/>
          </a:p>
        </p:txBody>
      </p:sp>
      <p:sp>
        <p:nvSpPr>
          <p:cNvPr id="17" name="Text 15"/>
          <p:cNvSpPr txBox="1"/>
          <p:nvPr/>
        </p:nvSpPr>
        <p:spPr>
          <a:xfrm>
            <a:off x="5687568" y="804672"/>
            <a:ext cx="6309360"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20 MINUTER, STEG FÖR STEG</a:t>
            </a:r>
            <a:endParaRPr lang="en-US" sz="1200" dirty="0"/>
          </a:p>
        </p:txBody>
      </p:sp>
      <p:sp>
        <p:nvSpPr>
          <p:cNvPr id="18" name="Shape 16"/>
          <p:cNvSpPr/>
          <p:nvPr/>
        </p:nvSpPr>
        <p:spPr>
          <a:xfrm>
            <a:off x="5687568" y="1097280"/>
            <a:ext cx="6089904" cy="320040"/>
          </a:xfrm>
          <a:prstGeom prst="rect">
            <a:avLst/>
          </a:prstGeom>
          <a:solidFill>
            <a:srgbClr val="14202B"/>
          </a:solidFill>
          <a:ln w="12700">
            <a:solidFill>
              <a:srgbClr val="14202B"/>
            </a:solidFill>
            <a:prstDash val="solid"/>
          </a:ln>
        </p:spPr>
      </p:sp>
      <p:sp>
        <p:nvSpPr>
          <p:cNvPr id="19" name="Text 17"/>
          <p:cNvSpPr txBox="1"/>
          <p:nvPr/>
        </p:nvSpPr>
        <p:spPr>
          <a:xfrm>
            <a:off x="5824728" y="1161288"/>
            <a:ext cx="1143000"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TID</a:t>
            </a:r>
            <a:endParaRPr lang="en-US" sz="1200" dirty="0"/>
          </a:p>
        </p:txBody>
      </p:sp>
      <p:sp>
        <p:nvSpPr>
          <p:cNvPr id="20" name="Shape 18"/>
          <p:cNvSpPr/>
          <p:nvPr/>
        </p:nvSpPr>
        <p:spPr>
          <a:xfrm>
            <a:off x="7013448" y="1097280"/>
            <a:ext cx="9144" cy="320040"/>
          </a:xfrm>
          <a:prstGeom prst="rect">
            <a:avLst/>
          </a:prstGeom>
          <a:solidFill>
            <a:srgbClr val="4A5361"/>
          </a:solidFill>
          <a:ln w="12700">
            <a:solidFill>
              <a:srgbClr val="4A5361"/>
            </a:solidFill>
            <a:prstDash val="solid"/>
          </a:ln>
        </p:spPr>
      </p:sp>
      <p:sp>
        <p:nvSpPr>
          <p:cNvPr id="21" name="Text 19"/>
          <p:cNvSpPr txBox="1"/>
          <p:nvPr/>
        </p:nvSpPr>
        <p:spPr>
          <a:xfrm>
            <a:off x="7159752" y="1161288"/>
            <a:ext cx="4489704"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VAD HÄNDER</a:t>
            </a:r>
            <a:endParaRPr lang="en-US" sz="1200" dirty="0"/>
          </a:p>
        </p:txBody>
      </p:sp>
      <p:sp>
        <p:nvSpPr>
          <p:cNvPr id="22" name="Shape 20"/>
          <p:cNvSpPr/>
          <p:nvPr/>
        </p:nvSpPr>
        <p:spPr>
          <a:xfrm>
            <a:off x="5687568" y="1417320"/>
            <a:ext cx="1325880" cy="841502"/>
          </a:xfrm>
          <a:prstGeom prst="rect">
            <a:avLst/>
          </a:prstGeom>
          <a:solidFill>
            <a:srgbClr val="F3F6FA"/>
          </a:solidFill>
          <a:ln w="12700">
            <a:solidFill>
              <a:srgbClr val="F3F6FA"/>
            </a:solidFill>
            <a:prstDash val="solid"/>
          </a:ln>
        </p:spPr>
      </p:sp>
      <p:sp>
        <p:nvSpPr>
          <p:cNvPr id="23" name="Shape 21"/>
          <p:cNvSpPr/>
          <p:nvPr/>
        </p:nvSpPr>
        <p:spPr>
          <a:xfrm>
            <a:off x="7013448" y="1417320"/>
            <a:ext cx="9144" cy="841502"/>
          </a:xfrm>
          <a:prstGeom prst="rect">
            <a:avLst/>
          </a:prstGeom>
          <a:solidFill>
            <a:srgbClr val="E1E6EB"/>
          </a:solidFill>
          <a:ln w="12700">
            <a:solidFill>
              <a:srgbClr val="E1E6EB"/>
            </a:solidFill>
            <a:prstDash val="solid"/>
          </a:ln>
        </p:spPr>
      </p:sp>
      <p:sp>
        <p:nvSpPr>
          <p:cNvPr id="24" name="Text 22"/>
          <p:cNvSpPr txBox="1"/>
          <p:nvPr/>
        </p:nvSpPr>
        <p:spPr>
          <a:xfrm>
            <a:off x="5824728" y="1508760"/>
            <a:ext cx="1097280" cy="246888"/>
          </a:xfrm>
          <a:prstGeom prst="rect">
            <a:avLst/>
          </a:prstGeom>
          <a:noFill/>
          <a:ln/>
        </p:spPr>
        <p:txBody>
          <a:bodyPr wrap="square" lIns="0" tIns="0" rIns="0" bIns="0" rtlCol="0" anchor="t"/>
          <a:lstStyle/>
          <a:p>
            <a:pPr algn="l" indent="0" marL="0">
              <a:buNone/>
            </a:pPr>
            <a:r>
              <a:rPr lang="en-US" sz="1200" b="1" dirty="0">
                <a:solidFill>
                  <a:srgbClr val="14202B"/>
                </a:solidFill>
                <a:latin typeface="Calibri" pitchFamily="34" charset="0"/>
                <a:ea typeface="Calibri" pitchFamily="34" charset="-122"/>
                <a:cs typeface="Calibri" pitchFamily="34" charset="-120"/>
              </a:rPr>
              <a:t>Före</a:t>
            </a:r>
            <a:endParaRPr lang="en-US" sz="1200" dirty="0"/>
          </a:p>
        </p:txBody>
      </p:sp>
      <p:sp>
        <p:nvSpPr>
          <p:cNvPr id="25" name="Text 23"/>
          <p:cNvSpPr txBox="1"/>
          <p:nvPr/>
        </p:nvSpPr>
        <p:spPr>
          <a:xfrm>
            <a:off x="7159752" y="1508760"/>
            <a:ext cx="4489704" cy="704342"/>
          </a:xfrm>
          <a:prstGeom prst="rect">
            <a:avLst/>
          </a:prstGeom>
          <a:noFill/>
          <a:ln/>
        </p:spPr>
        <p:txBody>
          <a:bodyPr wrap="square" lIns="0" tIns="0" rIns="0" bIns="0" rtlCol="0" anchor="t"/>
          <a:lstStyle/>
          <a:p>
            <a:pPr algn="l" indent="0" marL="0">
              <a:spcAft>
                <a:spcPts val="300"/>
              </a:spcAft>
              <a:buNone/>
            </a:pPr>
            <a:r>
              <a:rPr lang="en-US" sz="1200" b="1" dirty="0">
                <a:solidFill>
                  <a:srgbClr val="14202B"/>
                </a:solidFill>
                <a:latin typeface="Calibri" pitchFamily="34" charset="0"/>
                <a:ea typeface="Calibri" pitchFamily="34" charset="-122"/>
                <a:cs typeface="Calibri" pitchFamily="34" charset="-120"/>
              </a:rPr>
              <a:t>Förberedelse</a:t>
            </a:r>
            <a:endParaRPr lang="en-US" sz="1275" dirty="0"/>
          </a:p>
          <a:p>
            <a:pPr algn="l" indent="0" marL="0">
              <a:spcAft>
                <a:spcPts val="300"/>
              </a:spcAft>
              <a:buNone/>
            </a:pPr>
            <a:r>
              <a:rPr lang="en-US" sz="1200" dirty="0">
                <a:solidFill>
                  <a:srgbClr val="14202B"/>
                </a:solidFill>
                <a:latin typeface="Calibri" pitchFamily="34" charset="0"/>
                <a:ea typeface="Calibri" pitchFamily="34" charset="-122"/>
                <a:cs typeface="Calibri" pitchFamily="34" charset="-120"/>
              </a:rPr>
              <a:t>Välj bok på rätt nivå till varje elev. Bläddra igenom den. Skriv titeln i lässchemat.</a:t>
            </a:r>
            <a:endParaRPr lang="en-US" sz="1275" dirty="0"/>
          </a:p>
        </p:txBody>
      </p:sp>
      <p:sp>
        <p:nvSpPr>
          <p:cNvPr id="26" name="Shape 24"/>
          <p:cNvSpPr/>
          <p:nvPr/>
        </p:nvSpPr>
        <p:spPr>
          <a:xfrm>
            <a:off x="5687568" y="2258822"/>
            <a:ext cx="1325880" cy="841502"/>
          </a:xfrm>
          <a:prstGeom prst="rect">
            <a:avLst/>
          </a:prstGeom>
          <a:solidFill>
            <a:srgbClr val="F3F6FA"/>
          </a:solidFill>
          <a:ln w="12700">
            <a:solidFill>
              <a:srgbClr val="F3F6FA"/>
            </a:solidFill>
            <a:prstDash val="solid"/>
          </a:ln>
        </p:spPr>
      </p:sp>
      <p:sp>
        <p:nvSpPr>
          <p:cNvPr id="27" name="Shape 25"/>
          <p:cNvSpPr/>
          <p:nvPr/>
        </p:nvSpPr>
        <p:spPr>
          <a:xfrm>
            <a:off x="5687568" y="2258822"/>
            <a:ext cx="6089904" cy="9144"/>
          </a:xfrm>
          <a:prstGeom prst="rect">
            <a:avLst/>
          </a:prstGeom>
          <a:solidFill>
            <a:srgbClr val="E1E6EB"/>
          </a:solidFill>
          <a:ln w="12700">
            <a:solidFill>
              <a:srgbClr val="E1E6EB"/>
            </a:solidFill>
            <a:prstDash val="solid"/>
          </a:ln>
        </p:spPr>
      </p:sp>
      <p:sp>
        <p:nvSpPr>
          <p:cNvPr id="28" name="Shape 26"/>
          <p:cNvSpPr/>
          <p:nvPr/>
        </p:nvSpPr>
        <p:spPr>
          <a:xfrm>
            <a:off x="7013448" y="2258822"/>
            <a:ext cx="9144" cy="841502"/>
          </a:xfrm>
          <a:prstGeom prst="rect">
            <a:avLst/>
          </a:prstGeom>
          <a:solidFill>
            <a:srgbClr val="E1E6EB"/>
          </a:solidFill>
          <a:ln w="12700">
            <a:solidFill>
              <a:srgbClr val="E1E6EB"/>
            </a:solidFill>
            <a:prstDash val="solid"/>
          </a:ln>
        </p:spPr>
      </p:sp>
      <p:sp>
        <p:nvSpPr>
          <p:cNvPr id="29" name="Text 27"/>
          <p:cNvSpPr txBox="1"/>
          <p:nvPr/>
        </p:nvSpPr>
        <p:spPr>
          <a:xfrm>
            <a:off x="5824728" y="2350262"/>
            <a:ext cx="1097280" cy="246888"/>
          </a:xfrm>
          <a:prstGeom prst="rect">
            <a:avLst/>
          </a:prstGeom>
          <a:noFill/>
          <a:ln/>
        </p:spPr>
        <p:txBody>
          <a:bodyPr wrap="square" lIns="0" tIns="0" rIns="0" bIns="0" rtlCol="0" anchor="t"/>
          <a:lstStyle/>
          <a:p>
            <a:pPr algn="l" indent="0" marL="0">
              <a:buNone/>
            </a:pPr>
            <a:r>
              <a:rPr lang="en-US" sz="1200" b="1" dirty="0">
                <a:solidFill>
                  <a:srgbClr val="14202B"/>
                </a:solidFill>
                <a:latin typeface="Calibri" pitchFamily="34" charset="0"/>
                <a:ea typeface="Calibri" pitchFamily="34" charset="-122"/>
                <a:cs typeface="Calibri" pitchFamily="34" charset="-120"/>
              </a:rPr>
              <a:t>0–4</a:t>
            </a:r>
            <a:endParaRPr lang="en-US" sz="1200" dirty="0"/>
          </a:p>
        </p:txBody>
      </p:sp>
      <p:sp>
        <p:nvSpPr>
          <p:cNvPr id="30" name="Text 28"/>
          <p:cNvSpPr txBox="1"/>
          <p:nvPr/>
        </p:nvSpPr>
        <p:spPr>
          <a:xfrm>
            <a:off x="7159752" y="2350262"/>
            <a:ext cx="4489704" cy="704342"/>
          </a:xfrm>
          <a:prstGeom prst="rect">
            <a:avLst/>
          </a:prstGeom>
          <a:noFill/>
          <a:ln/>
        </p:spPr>
        <p:txBody>
          <a:bodyPr wrap="square" lIns="0" tIns="0" rIns="0" bIns="0" rtlCol="0" anchor="t"/>
          <a:lstStyle/>
          <a:p>
            <a:pPr algn="l" indent="0" marL="0">
              <a:spcAft>
                <a:spcPts val="300"/>
              </a:spcAft>
              <a:buNone/>
            </a:pPr>
            <a:r>
              <a:rPr lang="en-US" sz="1200" b="1" dirty="0">
                <a:solidFill>
                  <a:srgbClr val="14202B"/>
                </a:solidFill>
                <a:latin typeface="Calibri" pitchFamily="34" charset="0"/>
                <a:ea typeface="Calibri" pitchFamily="34" charset="-122"/>
                <a:cs typeface="Calibri" pitchFamily="34" charset="-120"/>
              </a:rPr>
              <a:t>Återkoppla</a:t>
            </a:r>
            <a:endParaRPr lang="en-US" sz="1275" dirty="0"/>
          </a:p>
          <a:p>
            <a:pPr algn="l" indent="0" marL="0">
              <a:spcAft>
                <a:spcPts val="300"/>
              </a:spcAft>
              <a:buNone/>
            </a:pPr>
            <a:r>
              <a:rPr lang="en-US" sz="1200" dirty="0">
                <a:solidFill>
                  <a:srgbClr val="14202B"/>
                </a:solidFill>
                <a:latin typeface="Calibri" pitchFamily="34" charset="0"/>
                <a:ea typeface="Calibri" pitchFamily="34" charset="-122"/>
                <a:cs typeface="Calibri" pitchFamily="34" charset="-120"/>
              </a:rPr>
              <a:t>Varje elev läser upp tre favoritmeningar från gårdagens bok. Beröm något konkret. Signera lässchemat.</a:t>
            </a:r>
            <a:endParaRPr lang="en-US" sz="1275" dirty="0"/>
          </a:p>
        </p:txBody>
      </p:sp>
      <p:sp>
        <p:nvSpPr>
          <p:cNvPr id="31" name="Shape 29"/>
          <p:cNvSpPr/>
          <p:nvPr/>
        </p:nvSpPr>
        <p:spPr>
          <a:xfrm>
            <a:off x="5687568" y="3100324"/>
            <a:ext cx="1325880" cy="841502"/>
          </a:xfrm>
          <a:prstGeom prst="rect">
            <a:avLst/>
          </a:prstGeom>
          <a:solidFill>
            <a:srgbClr val="F3F6FA"/>
          </a:solidFill>
          <a:ln w="12700">
            <a:solidFill>
              <a:srgbClr val="F3F6FA"/>
            </a:solidFill>
            <a:prstDash val="solid"/>
          </a:ln>
        </p:spPr>
      </p:sp>
      <p:sp>
        <p:nvSpPr>
          <p:cNvPr id="32" name="Shape 30"/>
          <p:cNvSpPr/>
          <p:nvPr/>
        </p:nvSpPr>
        <p:spPr>
          <a:xfrm>
            <a:off x="5687568" y="3100324"/>
            <a:ext cx="6089904" cy="9144"/>
          </a:xfrm>
          <a:prstGeom prst="rect">
            <a:avLst/>
          </a:prstGeom>
          <a:solidFill>
            <a:srgbClr val="E1E6EB"/>
          </a:solidFill>
          <a:ln w="12700">
            <a:solidFill>
              <a:srgbClr val="E1E6EB"/>
            </a:solidFill>
            <a:prstDash val="solid"/>
          </a:ln>
        </p:spPr>
      </p:sp>
      <p:sp>
        <p:nvSpPr>
          <p:cNvPr id="33" name="Shape 31"/>
          <p:cNvSpPr/>
          <p:nvPr/>
        </p:nvSpPr>
        <p:spPr>
          <a:xfrm>
            <a:off x="7013448" y="3100324"/>
            <a:ext cx="9144" cy="841502"/>
          </a:xfrm>
          <a:prstGeom prst="rect">
            <a:avLst/>
          </a:prstGeom>
          <a:solidFill>
            <a:srgbClr val="E1E6EB"/>
          </a:solidFill>
          <a:ln w="12700">
            <a:solidFill>
              <a:srgbClr val="E1E6EB"/>
            </a:solidFill>
            <a:prstDash val="solid"/>
          </a:ln>
        </p:spPr>
      </p:sp>
      <p:sp>
        <p:nvSpPr>
          <p:cNvPr id="34" name="Text 32"/>
          <p:cNvSpPr txBox="1"/>
          <p:nvPr/>
        </p:nvSpPr>
        <p:spPr>
          <a:xfrm>
            <a:off x="5824728" y="3191764"/>
            <a:ext cx="1097280" cy="246888"/>
          </a:xfrm>
          <a:prstGeom prst="rect">
            <a:avLst/>
          </a:prstGeom>
          <a:noFill/>
          <a:ln/>
        </p:spPr>
        <p:txBody>
          <a:bodyPr wrap="square" lIns="0" tIns="0" rIns="0" bIns="0" rtlCol="0" anchor="t"/>
          <a:lstStyle/>
          <a:p>
            <a:pPr algn="l" indent="0" marL="0">
              <a:buNone/>
            </a:pPr>
            <a:r>
              <a:rPr lang="en-US" sz="1200" b="1" dirty="0">
                <a:solidFill>
                  <a:srgbClr val="14202B"/>
                </a:solidFill>
                <a:latin typeface="Calibri" pitchFamily="34" charset="0"/>
                <a:ea typeface="Calibri" pitchFamily="34" charset="-122"/>
                <a:cs typeface="Calibri" pitchFamily="34" charset="-120"/>
              </a:rPr>
              <a:t>4–8</a:t>
            </a:r>
            <a:endParaRPr lang="en-US" sz="1200" dirty="0"/>
          </a:p>
        </p:txBody>
      </p:sp>
      <p:sp>
        <p:nvSpPr>
          <p:cNvPr id="35" name="Text 33"/>
          <p:cNvSpPr txBox="1"/>
          <p:nvPr/>
        </p:nvSpPr>
        <p:spPr>
          <a:xfrm>
            <a:off x="7159752" y="3191764"/>
            <a:ext cx="4489704" cy="704342"/>
          </a:xfrm>
          <a:prstGeom prst="rect">
            <a:avLst/>
          </a:prstGeom>
          <a:noFill/>
          <a:ln/>
        </p:spPr>
        <p:txBody>
          <a:bodyPr wrap="square" lIns="0" tIns="0" rIns="0" bIns="0" rtlCol="0" anchor="t"/>
          <a:lstStyle/>
          <a:p>
            <a:pPr algn="l" indent="0" marL="0">
              <a:spcAft>
                <a:spcPts val="300"/>
              </a:spcAft>
              <a:buNone/>
            </a:pPr>
            <a:r>
              <a:rPr lang="en-US" sz="1200" b="1" dirty="0">
                <a:solidFill>
                  <a:srgbClr val="14202B"/>
                </a:solidFill>
                <a:latin typeface="Calibri" pitchFamily="34" charset="0"/>
                <a:ea typeface="Calibri" pitchFamily="34" charset="-122"/>
                <a:cs typeface="Calibri" pitchFamily="34" charset="-120"/>
              </a:rPr>
              <a:t>Förbered</a:t>
            </a:r>
            <a:endParaRPr lang="en-US" sz="1275" dirty="0"/>
          </a:p>
          <a:p>
            <a:pPr algn="l" indent="0" marL="0">
              <a:spcAft>
                <a:spcPts val="300"/>
              </a:spcAft>
              <a:buNone/>
            </a:pPr>
            <a:r>
              <a:rPr lang="en-US" sz="1200" dirty="0">
                <a:solidFill>
                  <a:srgbClr val="14202B"/>
                </a:solidFill>
                <a:latin typeface="Calibri" pitchFamily="34" charset="0"/>
                <a:ea typeface="Calibri" pitchFamily="34" charset="-122"/>
                <a:cs typeface="Calibri" pitchFamily="34" charset="-120"/>
              </a:rPr>
              <a:t>Bild- och rubrikvandring i dagens bok. Gissa vad som händer. Visa två eller tre ord som kommer i texten.</a:t>
            </a:r>
            <a:endParaRPr lang="en-US" sz="1275" dirty="0"/>
          </a:p>
        </p:txBody>
      </p:sp>
      <p:sp>
        <p:nvSpPr>
          <p:cNvPr id="36" name="Shape 34"/>
          <p:cNvSpPr/>
          <p:nvPr/>
        </p:nvSpPr>
        <p:spPr>
          <a:xfrm>
            <a:off x="5687568" y="3941826"/>
            <a:ext cx="1325880" cy="841502"/>
          </a:xfrm>
          <a:prstGeom prst="rect">
            <a:avLst/>
          </a:prstGeom>
          <a:solidFill>
            <a:srgbClr val="F3F6FA"/>
          </a:solidFill>
          <a:ln w="12700">
            <a:solidFill>
              <a:srgbClr val="F3F6FA"/>
            </a:solidFill>
            <a:prstDash val="solid"/>
          </a:ln>
        </p:spPr>
      </p:sp>
      <p:sp>
        <p:nvSpPr>
          <p:cNvPr id="37" name="Shape 35"/>
          <p:cNvSpPr/>
          <p:nvPr/>
        </p:nvSpPr>
        <p:spPr>
          <a:xfrm>
            <a:off x="5687568" y="3941826"/>
            <a:ext cx="6089904" cy="9144"/>
          </a:xfrm>
          <a:prstGeom prst="rect">
            <a:avLst/>
          </a:prstGeom>
          <a:solidFill>
            <a:srgbClr val="E1E6EB"/>
          </a:solidFill>
          <a:ln w="12700">
            <a:solidFill>
              <a:srgbClr val="E1E6EB"/>
            </a:solidFill>
            <a:prstDash val="solid"/>
          </a:ln>
        </p:spPr>
      </p:sp>
      <p:sp>
        <p:nvSpPr>
          <p:cNvPr id="38" name="Shape 36"/>
          <p:cNvSpPr/>
          <p:nvPr/>
        </p:nvSpPr>
        <p:spPr>
          <a:xfrm>
            <a:off x="7013448" y="3941826"/>
            <a:ext cx="9144" cy="841502"/>
          </a:xfrm>
          <a:prstGeom prst="rect">
            <a:avLst/>
          </a:prstGeom>
          <a:solidFill>
            <a:srgbClr val="E1E6EB"/>
          </a:solidFill>
          <a:ln w="12700">
            <a:solidFill>
              <a:srgbClr val="E1E6EB"/>
            </a:solidFill>
            <a:prstDash val="solid"/>
          </a:ln>
        </p:spPr>
      </p:sp>
      <p:sp>
        <p:nvSpPr>
          <p:cNvPr id="39" name="Text 37"/>
          <p:cNvSpPr txBox="1"/>
          <p:nvPr/>
        </p:nvSpPr>
        <p:spPr>
          <a:xfrm>
            <a:off x="5824728" y="4033266"/>
            <a:ext cx="1097280" cy="246888"/>
          </a:xfrm>
          <a:prstGeom prst="rect">
            <a:avLst/>
          </a:prstGeom>
          <a:noFill/>
          <a:ln/>
        </p:spPr>
        <p:txBody>
          <a:bodyPr wrap="square" lIns="0" tIns="0" rIns="0" bIns="0" rtlCol="0" anchor="t"/>
          <a:lstStyle/>
          <a:p>
            <a:pPr algn="l" indent="0" marL="0">
              <a:buNone/>
            </a:pPr>
            <a:r>
              <a:rPr lang="en-US" sz="1200" b="1" dirty="0">
                <a:solidFill>
                  <a:srgbClr val="14202B"/>
                </a:solidFill>
                <a:latin typeface="Calibri" pitchFamily="34" charset="0"/>
                <a:ea typeface="Calibri" pitchFamily="34" charset="-122"/>
                <a:cs typeface="Calibri" pitchFamily="34" charset="-120"/>
              </a:rPr>
              <a:t>8–18</a:t>
            </a:r>
            <a:endParaRPr lang="en-US" sz="1200" dirty="0"/>
          </a:p>
        </p:txBody>
      </p:sp>
      <p:sp>
        <p:nvSpPr>
          <p:cNvPr id="40" name="Text 38"/>
          <p:cNvSpPr txBox="1"/>
          <p:nvPr/>
        </p:nvSpPr>
        <p:spPr>
          <a:xfrm>
            <a:off x="7159752" y="4033266"/>
            <a:ext cx="4489704" cy="704342"/>
          </a:xfrm>
          <a:prstGeom prst="rect">
            <a:avLst/>
          </a:prstGeom>
          <a:noFill/>
          <a:ln/>
        </p:spPr>
        <p:txBody>
          <a:bodyPr wrap="square" lIns="0" tIns="0" rIns="0" bIns="0" rtlCol="0" anchor="t"/>
          <a:lstStyle/>
          <a:p>
            <a:pPr algn="l" indent="0" marL="0">
              <a:spcAft>
                <a:spcPts val="300"/>
              </a:spcAft>
              <a:buNone/>
            </a:pPr>
            <a:r>
              <a:rPr lang="en-US" sz="1200" b="1" dirty="0">
                <a:solidFill>
                  <a:srgbClr val="14202B"/>
                </a:solidFill>
                <a:latin typeface="Calibri" pitchFamily="34" charset="0"/>
                <a:ea typeface="Calibri" pitchFamily="34" charset="-122"/>
                <a:cs typeface="Calibri" pitchFamily="34" charset="-120"/>
              </a:rPr>
              <a:t>Läs</a:t>
            </a:r>
            <a:endParaRPr lang="en-US" sz="1275" dirty="0"/>
          </a:p>
          <a:p>
            <a:pPr algn="l" indent="0" marL="0">
              <a:spcAft>
                <a:spcPts val="300"/>
              </a:spcAft>
              <a:buNone/>
            </a:pPr>
            <a:r>
              <a:rPr lang="en-US" sz="1200" dirty="0">
                <a:solidFill>
                  <a:srgbClr val="14202B"/>
                </a:solidFill>
                <a:latin typeface="Calibri" pitchFamily="34" charset="0"/>
                <a:ea typeface="Calibri" pitchFamily="34" charset="-122"/>
                <a:cs typeface="Calibri" pitchFamily="34" charset="-120"/>
              </a:rPr>
              <a:t>Eleverna läser sin bok. Du sitter hos en i taget, två till tre minuter var. Övriga läser tyst eller viskande.</a:t>
            </a:r>
            <a:endParaRPr lang="en-US" sz="1275" dirty="0"/>
          </a:p>
        </p:txBody>
      </p:sp>
      <p:sp>
        <p:nvSpPr>
          <p:cNvPr id="41" name="Shape 39"/>
          <p:cNvSpPr/>
          <p:nvPr/>
        </p:nvSpPr>
        <p:spPr>
          <a:xfrm>
            <a:off x="5687568" y="4783328"/>
            <a:ext cx="1325880" cy="841502"/>
          </a:xfrm>
          <a:prstGeom prst="rect">
            <a:avLst/>
          </a:prstGeom>
          <a:solidFill>
            <a:srgbClr val="F3F6FA"/>
          </a:solidFill>
          <a:ln w="12700">
            <a:solidFill>
              <a:srgbClr val="F3F6FA"/>
            </a:solidFill>
            <a:prstDash val="solid"/>
          </a:ln>
        </p:spPr>
      </p:sp>
      <p:sp>
        <p:nvSpPr>
          <p:cNvPr id="42" name="Shape 40"/>
          <p:cNvSpPr/>
          <p:nvPr/>
        </p:nvSpPr>
        <p:spPr>
          <a:xfrm>
            <a:off x="5687568" y="4783328"/>
            <a:ext cx="6089904" cy="9144"/>
          </a:xfrm>
          <a:prstGeom prst="rect">
            <a:avLst/>
          </a:prstGeom>
          <a:solidFill>
            <a:srgbClr val="E1E6EB"/>
          </a:solidFill>
          <a:ln w="12700">
            <a:solidFill>
              <a:srgbClr val="E1E6EB"/>
            </a:solidFill>
            <a:prstDash val="solid"/>
          </a:ln>
        </p:spPr>
      </p:sp>
      <p:sp>
        <p:nvSpPr>
          <p:cNvPr id="43" name="Shape 41"/>
          <p:cNvSpPr/>
          <p:nvPr/>
        </p:nvSpPr>
        <p:spPr>
          <a:xfrm>
            <a:off x="7013448" y="4783328"/>
            <a:ext cx="9144" cy="841502"/>
          </a:xfrm>
          <a:prstGeom prst="rect">
            <a:avLst/>
          </a:prstGeom>
          <a:solidFill>
            <a:srgbClr val="E1E6EB"/>
          </a:solidFill>
          <a:ln w="12700">
            <a:solidFill>
              <a:srgbClr val="E1E6EB"/>
            </a:solidFill>
            <a:prstDash val="solid"/>
          </a:ln>
        </p:spPr>
      </p:sp>
      <p:sp>
        <p:nvSpPr>
          <p:cNvPr id="44" name="Text 42"/>
          <p:cNvSpPr txBox="1"/>
          <p:nvPr/>
        </p:nvSpPr>
        <p:spPr>
          <a:xfrm>
            <a:off x="5824728" y="4874768"/>
            <a:ext cx="1097280" cy="246888"/>
          </a:xfrm>
          <a:prstGeom prst="rect">
            <a:avLst/>
          </a:prstGeom>
          <a:noFill/>
          <a:ln/>
        </p:spPr>
        <p:txBody>
          <a:bodyPr wrap="square" lIns="0" tIns="0" rIns="0" bIns="0" rtlCol="0" anchor="t"/>
          <a:lstStyle/>
          <a:p>
            <a:pPr algn="l" indent="0" marL="0">
              <a:buNone/>
            </a:pPr>
            <a:r>
              <a:rPr lang="en-US" sz="1200" b="1" dirty="0">
                <a:solidFill>
                  <a:srgbClr val="14202B"/>
                </a:solidFill>
                <a:latin typeface="Calibri" pitchFamily="34" charset="0"/>
                <a:ea typeface="Calibri" pitchFamily="34" charset="-122"/>
                <a:cs typeface="Calibri" pitchFamily="34" charset="-120"/>
              </a:rPr>
              <a:t>18–20</a:t>
            </a:r>
            <a:endParaRPr lang="en-US" sz="1200" dirty="0"/>
          </a:p>
        </p:txBody>
      </p:sp>
      <p:sp>
        <p:nvSpPr>
          <p:cNvPr id="45" name="Text 43"/>
          <p:cNvSpPr txBox="1"/>
          <p:nvPr/>
        </p:nvSpPr>
        <p:spPr>
          <a:xfrm>
            <a:off x="7159752" y="4874768"/>
            <a:ext cx="4489704" cy="704342"/>
          </a:xfrm>
          <a:prstGeom prst="rect">
            <a:avLst/>
          </a:prstGeom>
          <a:noFill/>
          <a:ln/>
        </p:spPr>
        <p:txBody>
          <a:bodyPr wrap="square" lIns="0" tIns="0" rIns="0" bIns="0" rtlCol="0" anchor="t"/>
          <a:lstStyle/>
          <a:p>
            <a:pPr algn="l" indent="0" marL="0">
              <a:spcAft>
                <a:spcPts val="300"/>
              </a:spcAft>
              <a:buNone/>
            </a:pPr>
            <a:r>
              <a:rPr lang="en-US" sz="1200" b="1" dirty="0">
                <a:solidFill>
                  <a:srgbClr val="14202B"/>
                </a:solidFill>
                <a:latin typeface="Calibri" pitchFamily="34" charset="0"/>
                <a:ea typeface="Calibri" pitchFamily="34" charset="-122"/>
                <a:cs typeface="Calibri" pitchFamily="34" charset="-120"/>
              </a:rPr>
              <a:t>Avsluta</a:t>
            </a:r>
            <a:endParaRPr lang="en-US" sz="1275" dirty="0"/>
          </a:p>
          <a:p>
            <a:pPr algn="l" indent="0" marL="0">
              <a:spcAft>
                <a:spcPts val="300"/>
              </a:spcAft>
              <a:buNone/>
            </a:pPr>
            <a:r>
              <a:rPr lang="en-US" sz="1200" dirty="0">
                <a:solidFill>
                  <a:srgbClr val="14202B"/>
                </a:solidFill>
                <a:latin typeface="Calibri" pitchFamily="34" charset="0"/>
                <a:ea typeface="Calibri" pitchFamily="34" charset="-122"/>
                <a:cs typeface="Calibri" pitchFamily="34" charset="-120"/>
              </a:rPr>
              <a:t>Upprepa hemuppdraget. Mappen i ryggsäcken. Kort notering.</a:t>
            </a:r>
            <a:endParaRPr lang="en-US" sz="1275" dirty="0"/>
          </a:p>
        </p:txBody>
      </p:sp>
      <p:sp>
        <p:nvSpPr>
          <p:cNvPr id="46" name="Shape 44"/>
          <p:cNvSpPr/>
          <p:nvPr/>
        </p:nvSpPr>
        <p:spPr>
          <a:xfrm>
            <a:off x="5687568" y="5624830"/>
            <a:ext cx="1325880" cy="1032002"/>
          </a:xfrm>
          <a:prstGeom prst="rect">
            <a:avLst/>
          </a:prstGeom>
          <a:solidFill>
            <a:srgbClr val="F3F6FA"/>
          </a:solidFill>
          <a:ln w="12700">
            <a:solidFill>
              <a:srgbClr val="F3F6FA"/>
            </a:solidFill>
            <a:prstDash val="solid"/>
          </a:ln>
        </p:spPr>
      </p:sp>
      <p:sp>
        <p:nvSpPr>
          <p:cNvPr id="47" name="Shape 45"/>
          <p:cNvSpPr/>
          <p:nvPr/>
        </p:nvSpPr>
        <p:spPr>
          <a:xfrm>
            <a:off x="5687568" y="5624830"/>
            <a:ext cx="6089904" cy="9144"/>
          </a:xfrm>
          <a:prstGeom prst="rect">
            <a:avLst/>
          </a:prstGeom>
          <a:solidFill>
            <a:srgbClr val="E1E6EB"/>
          </a:solidFill>
          <a:ln w="12700">
            <a:solidFill>
              <a:srgbClr val="E1E6EB"/>
            </a:solidFill>
            <a:prstDash val="solid"/>
          </a:ln>
        </p:spPr>
      </p:sp>
      <p:sp>
        <p:nvSpPr>
          <p:cNvPr id="48" name="Shape 46"/>
          <p:cNvSpPr/>
          <p:nvPr/>
        </p:nvSpPr>
        <p:spPr>
          <a:xfrm>
            <a:off x="7013448" y="5624830"/>
            <a:ext cx="9144" cy="1032002"/>
          </a:xfrm>
          <a:prstGeom prst="rect">
            <a:avLst/>
          </a:prstGeom>
          <a:solidFill>
            <a:srgbClr val="E1E6EB"/>
          </a:solidFill>
          <a:ln w="12700">
            <a:solidFill>
              <a:srgbClr val="E1E6EB"/>
            </a:solidFill>
            <a:prstDash val="solid"/>
          </a:ln>
        </p:spPr>
      </p:sp>
      <p:sp>
        <p:nvSpPr>
          <p:cNvPr id="49" name="Text 47"/>
          <p:cNvSpPr txBox="1"/>
          <p:nvPr/>
        </p:nvSpPr>
        <p:spPr>
          <a:xfrm>
            <a:off x="5824728" y="5716270"/>
            <a:ext cx="1097280" cy="381000"/>
          </a:xfrm>
          <a:prstGeom prst="rect">
            <a:avLst/>
          </a:prstGeom>
          <a:noFill/>
          <a:ln/>
        </p:spPr>
        <p:txBody>
          <a:bodyPr wrap="square" lIns="0" tIns="0" rIns="0" bIns="0" rtlCol="0" anchor="t"/>
          <a:lstStyle/>
          <a:p>
            <a:pPr algn="l" indent="0" marL="0">
              <a:buNone/>
            </a:pPr>
            <a:r>
              <a:rPr lang="en-US" sz="1200" b="1" dirty="0">
                <a:solidFill>
                  <a:srgbClr val="14202B"/>
                </a:solidFill>
                <a:latin typeface="Calibri" pitchFamily="34" charset="0"/>
                <a:ea typeface="Calibri" pitchFamily="34" charset="-122"/>
                <a:cs typeface="Calibri" pitchFamily="34" charset="-120"/>
              </a:rPr>
              <a:t>Hemma, cirka 20 min</a:t>
            </a:r>
            <a:endParaRPr lang="en-US" sz="1200" dirty="0"/>
          </a:p>
        </p:txBody>
      </p:sp>
      <p:sp>
        <p:nvSpPr>
          <p:cNvPr id="50" name="Text 48"/>
          <p:cNvSpPr txBox="1"/>
          <p:nvPr/>
        </p:nvSpPr>
        <p:spPr>
          <a:xfrm>
            <a:off x="7159752" y="5716270"/>
            <a:ext cx="4489704" cy="894842"/>
          </a:xfrm>
          <a:prstGeom prst="rect">
            <a:avLst/>
          </a:prstGeom>
          <a:noFill/>
          <a:ln/>
        </p:spPr>
        <p:txBody>
          <a:bodyPr wrap="square" lIns="0" tIns="0" rIns="0" bIns="0" rtlCol="0" anchor="t"/>
          <a:lstStyle/>
          <a:p>
            <a:pPr algn="l" indent="0" marL="0">
              <a:spcAft>
                <a:spcPts val="300"/>
              </a:spcAft>
              <a:buNone/>
            </a:pPr>
            <a:r>
              <a:rPr lang="en-US" sz="1200" b="1" dirty="0">
                <a:solidFill>
                  <a:srgbClr val="14202B"/>
                </a:solidFill>
                <a:latin typeface="Calibri" pitchFamily="34" charset="0"/>
                <a:ea typeface="Calibri" pitchFamily="34" charset="-122"/>
                <a:cs typeface="Calibri" pitchFamily="34" charset="-120"/>
              </a:rPr>
              <a:t>Läs och skriv</a:t>
            </a:r>
            <a:endParaRPr lang="en-US" sz="1275" dirty="0"/>
          </a:p>
          <a:p>
            <a:pPr algn="l" indent="0" marL="0">
              <a:spcAft>
                <a:spcPts val="300"/>
              </a:spcAft>
              <a:buNone/>
            </a:pPr>
            <a:r>
              <a:rPr lang="en-US" sz="1200" dirty="0">
                <a:solidFill>
                  <a:srgbClr val="14202B"/>
                </a:solidFill>
                <a:latin typeface="Calibri" pitchFamily="34" charset="0"/>
                <a:ea typeface="Calibri" pitchFamily="34" charset="-122"/>
                <a:cs typeface="Calibri" pitchFamily="34" charset="-120"/>
              </a:rPr>
              <a:t>Eleven läser boken en gång till för en vuxen, cirka tio minuter. Skriver tre favoritmeningar. Den vuxne signerar.</a:t>
            </a:r>
            <a:endParaRPr lang="en-US" sz="1275" dirty="0"/>
          </a:p>
        </p:txBody>
      </p:sp>
      <p:sp>
        <p:nvSpPr>
          <p:cNvPr id="51" name="Shape 49"/>
          <p:cNvSpPr/>
          <p:nvPr/>
        </p:nvSpPr>
        <p:spPr>
          <a:xfrm>
            <a:off x="5687568" y="1097280"/>
            <a:ext cx="6089904" cy="5559552"/>
          </a:xfrm>
          <a:prstGeom prst="rect">
            <a:avLst/>
          </a:prstGeom>
          <a:ln w="12700">
            <a:solidFill>
              <a:srgbClr val="14202B"/>
            </a:solidFill>
            <a:prstDash val="solid"/>
          </a:ln>
        </p:spPr>
      </p:sp>
      <p:sp>
        <p:nvSpPr>
          <p:cNvPr id="52" name="Text 50"/>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niclasfohlin.se/stodundervisning/til-i-grupp/lathund</a:t>
            </a:r>
            <a:endParaRPr lang="en-US" sz="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Lässchemat och snabbmallen</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MALLEN · 3/4</a:t>
            </a:r>
            <a:endParaRPr lang="en-US" sz="1275" dirty="0"/>
          </a:p>
        </p:txBody>
      </p:sp>
      <p:sp>
        <p:nvSpPr>
          <p:cNvPr id="6" name="Shape 4"/>
          <p:cNvSpPr/>
          <p:nvPr/>
        </p:nvSpPr>
        <p:spPr>
          <a:xfrm>
            <a:off x="0" y="603504"/>
            <a:ext cx="12191695" cy="402336"/>
          </a:xfrm>
          <a:prstGeom prst="rect">
            <a:avLst/>
          </a:prstGeom>
          <a:solidFill>
            <a:srgbClr val="F3F6FA"/>
          </a:solidFill>
          <a:ln w="12700">
            <a:solidFill>
              <a:srgbClr val="F3F6FA"/>
            </a:solidFill>
            <a:prstDash val="solid"/>
          </a:ln>
        </p:spPr>
      </p:sp>
      <p:sp>
        <p:nvSpPr>
          <p:cNvPr id="7" name="Shape 5"/>
          <p:cNvSpPr/>
          <p:nvPr/>
        </p:nvSpPr>
        <p:spPr>
          <a:xfrm>
            <a:off x="0" y="987552"/>
            <a:ext cx="12191695" cy="18288"/>
          </a:xfrm>
          <a:prstGeom prst="rect">
            <a:avLst/>
          </a:prstGeom>
          <a:solidFill>
            <a:srgbClr val="14202B"/>
          </a:solidFill>
          <a:ln w="12700">
            <a:solidFill>
              <a:srgbClr val="14202B"/>
            </a:solidFill>
            <a:prstDash val="solid"/>
          </a:ln>
        </p:spPr>
      </p:sp>
      <p:sp>
        <p:nvSpPr>
          <p:cNvPr id="8" name="Text 6"/>
          <p:cNvSpPr txBox="1"/>
          <p:nvPr/>
        </p:nvSpPr>
        <p:spPr>
          <a:xfrm>
            <a:off x="192024" y="694944"/>
            <a:ext cx="6583680"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LÄSSCHEMA TIL · FÖLJER MED I MAPPEN · EN RAD PER DAG</a:t>
            </a:r>
            <a:endParaRPr lang="en-US" sz="1200" dirty="0"/>
          </a:p>
        </p:txBody>
      </p:sp>
      <p:sp>
        <p:nvSpPr>
          <p:cNvPr id="9" name="Text 7"/>
          <p:cNvSpPr txBox="1"/>
          <p:nvPr/>
        </p:nvSpPr>
        <p:spPr>
          <a:xfrm>
            <a:off x="6035040" y="694944"/>
            <a:ext cx="5943600" cy="228600"/>
          </a:xfrm>
          <a:prstGeom prst="rect">
            <a:avLst/>
          </a:prstGeom>
          <a:noFill/>
          <a:ln/>
        </p:spPr>
        <p:txBody>
          <a:bodyPr wrap="square" lIns="0" tIns="0" rIns="0" bIns="0" rtlCol="0" anchor="t"/>
          <a:lstStyle/>
          <a:p>
            <a:pPr algn="r" indent="0" marL="0">
              <a:buNone/>
            </a:pPr>
            <a:r>
              <a:rPr lang="en-US" sz="1200" dirty="0">
                <a:solidFill>
                  <a:srgbClr val="4B5866"/>
                </a:solidFill>
                <a:latin typeface="Consolas" pitchFamily="34" charset="0"/>
                <a:ea typeface="Consolas" pitchFamily="34" charset="-122"/>
                <a:cs typeface="Consolas" pitchFamily="34" charset="-120"/>
              </a:rPr>
              <a:t>ELEV: ______________  PERIOD: ______________</a:t>
            </a:r>
            <a:endParaRPr lang="en-US" sz="1200" dirty="0"/>
          </a:p>
        </p:txBody>
      </p:sp>
      <p:sp>
        <p:nvSpPr>
          <p:cNvPr id="10" name="Shape 8"/>
          <p:cNvSpPr/>
          <p:nvPr/>
        </p:nvSpPr>
        <p:spPr>
          <a:xfrm>
            <a:off x="192024" y="1188720"/>
            <a:ext cx="5715000" cy="320040"/>
          </a:xfrm>
          <a:prstGeom prst="rect">
            <a:avLst/>
          </a:prstGeom>
          <a:solidFill>
            <a:srgbClr val="14202B"/>
          </a:solidFill>
          <a:ln w="12700">
            <a:solidFill>
              <a:srgbClr val="14202B"/>
            </a:solidFill>
            <a:prstDash val="solid"/>
          </a:ln>
        </p:spPr>
      </p:sp>
      <p:sp>
        <p:nvSpPr>
          <p:cNvPr id="11" name="Text 9"/>
          <p:cNvSpPr txBox="1"/>
          <p:nvPr/>
        </p:nvSpPr>
        <p:spPr>
          <a:xfrm>
            <a:off x="283464" y="1252728"/>
            <a:ext cx="910311" cy="228600"/>
          </a:xfrm>
          <a:prstGeom prst="rect">
            <a:avLst/>
          </a:prstGeom>
          <a:noFill/>
          <a:ln/>
        </p:spPr>
        <p:txBody>
          <a:bodyPr wrap="square" lIns="0" tIns="0" rIns="0" bIns="0" rtlCol="0" anchor="t"/>
          <a:lstStyle/>
          <a:p>
            <a:pPr algn="l" indent="0" marL="0">
              <a:buNone/>
            </a:pPr>
            <a:r>
              <a:rPr lang="en-US" sz="1100" dirty="0">
                <a:solidFill>
                  <a:srgbClr val="FFFFFF"/>
                </a:solidFill>
                <a:latin typeface="Consolas" pitchFamily="34" charset="0"/>
                <a:ea typeface="Consolas" pitchFamily="34" charset="-122"/>
                <a:cs typeface="Consolas" pitchFamily="34" charset="-120"/>
              </a:rPr>
              <a:t>DATUM</a:t>
            </a:r>
            <a:endParaRPr lang="en-US" sz="1100" dirty="0"/>
          </a:p>
        </p:txBody>
      </p:sp>
      <p:sp>
        <p:nvSpPr>
          <p:cNvPr id="12" name="Text 10"/>
          <p:cNvSpPr txBox="1"/>
          <p:nvPr/>
        </p:nvSpPr>
        <p:spPr>
          <a:xfrm>
            <a:off x="1330935" y="1252728"/>
            <a:ext cx="1781806" cy="228600"/>
          </a:xfrm>
          <a:prstGeom prst="rect">
            <a:avLst/>
          </a:prstGeom>
          <a:noFill/>
          <a:ln/>
        </p:spPr>
        <p:txBody>
          <a:bodyPr wrap="square" lIns="0" tIns="0" rIns="0" bIns="0" rtlCol="0" anchor="t"/>
          <a:lstStyle/>
          <a:p>
            <a:pPr algn="l" indent="0" marL="0">
              <a:buNone/>
            </a:pPr>
            <a:r>
              <a:rPr lang="en-US" sz="1100" dirty="0">
                <a:solidFill>
                  <a:srgbClr val="FFFFFF"/>
                </a:solidFill>
                <a:latin typeface="Consolas" pitchFamily="34" charset="0"/>
                <a:ea typeface="Consolas" pitchFamily="34" charset="-122"/>
                <a:cs typeface="Consolas" pitchFamily="34" charset="-120"/>
              </a:rPr>
              <a:t>BOK / KAPITEL</a:t>
            </a:r>
            <a:endParaRPr lang="en-US" sz="1100" dirty="0"/>
          </a:p>
        </p:txBody>
      </p:sp>
      <p:sp>
        <p:nvSpPr>
          <p:cNvPr id="13" name="Text 11"/>
          <p:cNvSpPr txBox="1"/>
          <p:nvPr/>
        </p:nvSpPr>
        <p:spPr>
          <a:xfrm>
            <a:off x="3249901" y="1252728"/>
            <a:ext cx="1019248" cy="228600"/>
          </a:xfrm>
          <a:prstGeom prst="rect">
            <a:avLst/>
          </a:prstGeom>
          <a:noFill/>
          <a:ln/>
        </p:spPr>
        <p:txBody>
          <a:bodyPr wrap="square" lIns="0" tIns="0" rIns="0" bIns="0" rtlCol="0" anchor="t"/>
          <a:lstStyle/>
          <a:p>
            <a:pPr algn="l" indent="0" marL="0">
              <a:buNone/>
            </a:pPr>
            <a:r>
              <a:rPr lang="en-US" sz="1100" dirty="0">
                <a:solidFill>
                  <a:srgbClr val="FFFFFF"/>
                </a:solidFill>
                <a:latin typeface="Consolas" pitchFamily="34" charset="0"/>
                <a:ea typeface="Consolas" pitchFamily="34" charset="-122"/>
                <a:cs typeface="Consolas" pitchFamily="34" charset="-120"/>
              </a:rPr>
              <a:t>LÄRARE</a:t>
            </a:r>
            <a:endParaRPr lang="en-US" sz="1100" dirty="0"/>
          </a:p>
        </p:txBody>
      </p:sp>
      <p:sp>
        <p:nvSpPr>
          <p:cNvPr id="14" name="Text 12"/>
          <p:cNvSpPr txBox="1"/>
          <p:nvPr/>
        </p:nvSpPr>
        <p:spPr>
          <a:xfrm>
            <a:off x="4406309" y="1252728"/>
            <a:ext cx="1454995" cy="228600"/>
          </a:xfrm>
          <a:prstGeom prst="rect">
            <a:avLst/>
          </a:prstGeom>
          <a:noFill/>
          <a:ln/>
        </p:spPr>
        <p:txBody>
          <a:bodyPr wrap="square" lIns="0" tIns="0" rIns="0" bIns="0" rtlCol="0" anchor="t"/>
          <a:lstStyle/>
          <a:p>
            <a:pPr algn="l" indent="0" marL="0">
              <a:buNone/>
            </a:pPr>
            <a:r>
              <a:rPr lang="en-US" sz="1100" dirty="0">
                <a:solidFill>
                  <a:srgbClr val="FFFFFF"/>
                </a:solidFill>
                <a:latin typeface="Consolas" pitchFamily="34" charset="0"/>
                <a:ea typeface="Consolas" pitchFamily="34" charset="-122"/>
                <a:cs typeface="Consolas" pitchFamily="34" charset="-120"/>
              </a:rPr>
              <a:t>VÅRDNADSH.</a:t>
            </a:r>
            <a:endParaRPr lang="en-US" sz="1100" dirty="0"/>
          </a:p>
        </p:txBody>
      </p:sp>
      <p:sp>
        <p:nvSpPr>
          <p:cNvPr id="15" name="Shape 13"/>
          <p:cNvSpPr/>
          <p:nvPr/>
        </p:nvSpPr>
        <p:spPr>
          <a:xfrm>
            <a:off x="192024" y="1853184"/>
            <a:ext cx="5715000" cy="9144"/>
          </a:xfrm>
          <a:prstGeom prst="rect">
            <a:avLst/>
          </a:prstGeom>
          <a:solidFill>
            <a:srgbClr val="E1E6EB"/>
          </a:solidFill>
          <a:ln w="12700">
            <a:solidFill>
              <a:srgbClr val="E1E6EB"/>
            </a:solidFill>
            <a:prstDash val="solid"/>
          </a:ln>
        </p:spPr>
      </p:sp>
      <p:sp>
        <p:nvSpPr>
          <p:cNvPr id="16" name="Shape 14"/>
          <p:cNvSpPr/>
          <p:nvPr/>
        </p:nvSpPr>
        <p:spPr>
          <a:xfrm>
            <a:off x="192024" y="1862328"/>
            <a:ext cx="5715000" cy="353568"/>
          </a:xfrm>
          <a:prstGeom prst="rect">
            <a:avLst/>
          </a:prstGeom>
          <a:solidFill>
            <a:srgbClr val="F8FAFC"/>
          </a:solidFill>
          <a:ln w="12700">
            <a:solidFill>
              <a:srgbClr val="F8FAFC"/>
            </a:solidFill>
            <a:prstDash val="solid"/>
          </a:ln>
        </p:spPr>
      </p:sp>
      <p:sp>
        <p:nvSpPr>
          <p:cNvPr id="17" name="Shape 15"/>
          <p:cNvSpPr/>
          <p:nvPr/>
        </p:nvSpPr>
        <p:spPr>
          <a:xfrm>
            <a:off x="192024" y="2206752"/>
            <a:ext cx="5715000" cy="9144"/>
          </a:xfrm>
          <a:prstGeom prst="rect">
            <a:avLst/>
          </a:prstGeom>
          <a:solidFill>
            <a:srgbClr val="E1E6EB"/>
          </a:solidFill>
          <a:ln w="12700">
            <a:solidFill>
              <a:srgbClr val="E1E6EB"/>
            </a:solidFill>
            <a:prstDash val="solid"/>
          </a:ln>
        </p:spPr>
      </p:sp>
      <p:sp>
        <p:nvSpPr>
          <p:cNvPr id="18" name="Shape 16"/>
          <p:cNvSpPr/>
          <p:nvPr/>
        </p:nvSpPr>
        <p:spPr>
          <a:xfrm>
            <a:off x="192024" y="2560320"/>
            <a:ext cx="5715000" cy="9144"/>
          </a:xfrm>
          <a:prstGeom prst="rect">
            <a:avLst/>
          </a:prstGeom>
          <a:solidFill>
            <a:srgbClr val="E1E6EB"/>
          </a:solidFill>
          <a:ln w="12700">
            <a:solidFill>
              <a:srgbClr val="E1E6EB"/>
            </a:solidFill>
            <a:prstDash val="solid"/>
          </a:ln>
        </p:spPr>
      </p:sp>
      <p:sp>
        <p:nvSpPr>
          <p:cNvPr id="19" name="Shape 17"/>
          <p:cNvSpPr/>
          <p:nvPr/>
        </p:nvSpPr>
        <p:spPr>
          <a:xfrm>
            <a:off x="192024" y="2569464"/>
            <a:ext cx="5715000" cy="353568"/>
          </a:xfrm>
          <a:prstGeom prst="rect">
            <a:avLst/>
          </a:prstGeom>
          <a:solidFill>
            <a:srgbClr val="F8FAFC"/>
          </a:solidFill>
          <a:ln w="12700">
            <a:solidFill>
              <a:srgbClr val="F8FAFC"/>
            </a:solidFill>
            <a:prstDash val="solid"/>
          </a:ln>
        </p:spPr>
      </p:sp>
      <p:sp>
        <p:nvSpPr>
          <p:cNvPr id="20" name="Shape 18"/>
          <p:cNvSpPr/>
          <p:nvPr/>
        </p:nvSpPr>
        <p:spPr>
          <a:xfrm>
            <a:off x="192024" y="2913888"/>
            <a:ext cx="5715000" cy="9144"/>
          </a:xfrm>
          <a:prstGeom prst="rect">
            <a:avLst/>
          </a:prstGeom>
          <a:solidFill>
            <a:srgbClr val="E1E6EB"/>
          </a:solidFill>
          <a:ln w="12700">
            <a:solidFill>
              <a:srgbClr val="E1E6EB"/>
            </a:solidFill>
            <a:prstDash val="solid"/>
          </a:ln>
        </p:spPr>
      </p:sp>
      <p:sp>
        <p:nvSpPr>
          <p:cNvPr id="21" name="Shape 19"/>
          <p:cNvSpPr/>
          <p:nvPr/>
        </p:nvSpPr>
        <p:spPr>
          <a:xfrm>
            <a:off x="192024" y="3267456"/>
            <a:ext cx="5715000" cy="9144"/>
          </a:xfrm>
          <a:prstGeom prst="rect">
            <a:avLst/>
          </a:prstGeom>
          <a:solidFill>
            <a:srgbClr val="E1E6EB"/>
          </a:solidFill>
          <a:ln w="12700">
            <a:solidFill>
              <a:srgbClr val="E1E6EB"/>
            </a:solidFill>
            <a:prstDash val="solid"/>
          </a:ln>
        </p:spPr>
      </p:sp>
      <p:sp>
        <p:nvSpPr>
          <p:cNvPr id="22" name="Shape 20"/>
          <p:cNvSpPr/>
          <p:nvPr/>
        </p:nvSpPr>
        <p:spPr>
          <a:xfrm>
            <a:off x="192024" y="3276600"/>
            <a:ext cx="5715000" cy="353568"/>
          </a:xfrm>
          <a:prstGeom prst="rect">
            <a:avLst/>
          </a:prstGeom>
          <a:solidFill>
            <a:srgbClr val="F8FAFC"/>
          </a:solidFill>
          <a:ln w="12700">
            <a:solidFill>
              <a:srgbClr val="F8FAFC"/>
            </a:solidFill>
            <a:prstDash val="solid"/>
          </a:ln>
        </p:spPr>
      </p:sp>
      <p:sp>
        <p:nvSpPr>
          <p:cNvPr id="23" name="Shape 21"/>
          <p:cNvSpPr/>
          <p:nvPr/>
        </p:nvSpPr>
        <p:spPr>
          <a:xfrm>
            <a:off x="192024" y="3621024"/>
            <a:ext cx="5715000" cy="9144"/>
          </a:xfrm>
          <a:prstGeom prst="rect">
            <a:avLst/>
          </a:prstGeom>
          <a:solidFill>
            <a:srgbClr val="E1E6EB"/>
          </a:solidFill>
          <a:ln w="12700">
            <a:solidFill>
              <a:srgbClr val="E1E6EB"/>
            </a:solidFill>
            <a:prstDash val="solid"/>
          </a:ln>
        </p:spPr>
      </p:sp>
      <p:sp>
        <p:nvSpPr>
          <p:cNvPr id="24" name="Shape 22"/>
          <p:cNvSpPr/>
          <p:nvPr/>
        </p:nvSpPr>
        <p:spPr>
          <a:xfrm>
            <a:off x="192024" y="3974592"/>
            <a:ext cx="5715000" cy="9144"/>
          </a:xfrm>
          <a:prstGeom prst="rect">
            <a:avLst/>
          </a:prstGeom>
          <a:solidFill>
            <a:srgbClr val="E1E6EB"/>
          </a:solidFill>
          <a:ln w="12700">
            <a:solidFill>
              <a:srgbClr val="E1E6EB"/>
            </a:solidFill>
            <a:prstDash val="solid"/>
          </a:ln>
        </p:spPr>
      </p:sp>
      <p:sp>
        <p:nvSpPr>
          <p:cNvPr id="25" name="Shape 23"/>
          <p:cNvSpPr/>
          <p:nvPr/>
        </p:nvSpPr>
        <p:spPr>
          <a:xfrm>
            <a:off x="192024" y="3983736"/>
            <a:ext cx="5715000" cy="353568"/>
          </a:xfrm>
          <a:prstGeom prst="rect">
            <a:avLst/>
          </a:prstGeom>
          <a:solidFill>
            <a:srgbClr val="F8FAFC"/>
          </a:solidFill>
          <a:ln w="12700">
            <a:solidFill>
              <a:srgbClr val="F8FAFC"/>
            </a:solidFill>
            <a:prstDash val="solid"/>
          </a:ln>
        </p:spPr>
      </p:sp>
      <p:sp>
        <p:nvSpPr>
          <p:cNvPr id="26" name="Shape 24"/>
          <p:cNvSpPr/>
          <p:nvPr/>
        </p:nvSpPr>
        <p:spPr>
          <a:xfrm>
            <a:off x="192024" y="4328160"/>
            <a:ext cx="5715000" cy="9144"/>
          </a:xfrm>
          <a:prstGeom prst="rect">
            <a:avLst/>
          </a:prstGeom>
          <a:solidFill>
            <a:srgbClr val="E1E6EB"/>
          </a:solidFill>
          <a:ln w="12700">
            <a:solidFill>
              <a:srgbClr val="E1E6EB"/>
            </a:solidFill>
            <a:prstDash val="solid"/>
          </a:ln>
        </p:spPr>
      </p:sp>
      <p:sp>
        <p:nvSpPr>
          <p:cNvPr id="27" name="Shape 25"/>
          <p:cNvSpPr/>
          <p:nvPr/>
        </p:nvSpPr>
        <p:spPr>
          <a:xfrm>
            <a:off x="192024" y="4681728"/>
            <a:ext cx="5715000" cy="9144"/>
          </a:xfrm>
          <a:prstGeom prst="rect">
            <a:avLst/>
          </a:prstGeom>
          <a:solidFill>
            <a:srgbClr val="E1E6EB"/>
          </a:solidFill>
          <a:ln w="12700">
            <a:solidFill>
              <a:srgbClr val="E1E6EB"/>
            </a:solidFill>
            <a:prstDash val="solid"/>
          </a:ln>
        </p:spPr>
      </p:sp>
      <p:sp>
        <p:nvSpPr>
          <p:cNvPr id="28" name="Shape 26"/>
          <p:cNvSpPr/>
          <p:nvPr/>
        </p:nvSpPr>
        <p:spPr>
          <a:xfrm>
            <a:off x="1239495" y="1508760"/>
            <a:ext cx="9144" cy="3182112"/>
          </a:xfrm>
          <a:prstGeom prst="rect">
            <a:avLst/>
          </a:prstGeom>
          <a:solidFill>
            <a:srgbClr val="E1E6EB"/>
          </a:solidFill>
          <a:ln w="12700">
            <a:solidFill>
              <a:srgbClr val="E1E6EB"/>
            </a:solidFill>
            <a:prstDash val="solid"/>
          </a:ln>
        </p:spPr>
      </p:sp>
      <p:sp>
        <p:nvSpPr>
          <p:cNvPr id="29" name="Shape 27"/>
          <p:cNvSpPr/>
          <p:nvPr/>
        </p:nvSpPr>
        <p:spPr>
          <a:xfrm>
            <a:off x="3158461" y="1508760"/>
            <a:ext cx="9144" cy="3182112"/>
          </a:xfrm>
          <a:prstGeom prst="rect">
            <a:avLst/>
          </a:prstGeom>
          <a:solidFill>
            <a:srgbClr val="E1E6EB"/>
          </a:solidFill>
          <a:ln w="12700">
            <a:solidFill>
              <a:srgbClr val="E1E6EB"/>
            </a:solidFill>
            <a:prstDash val="solid"/>
          </a:ln>
        </p:spPr>
      </p:sp>
      <p:sp>
        <p:nvSpPr>
          <p:cNvPr id="30" name="Shape 28"/>
          <p:cNvSpPr/>
          <p:nvPr/>
        </p:nvSpPr>
        <p:spPr>
          <a:xfrm>
            <a:off x="4314869" y="1508760"/>
            <a:ext cx="9144" cy="3182112"/>
          </a:xfrm>
          <a:prstGeom prst="rect">
            <a:avLst/>
          </a:prstGeom>
          <a:solidFill>
            <a:srgbClr val="E1E6EB"/>
          </a:solidFill>
          <a:ln w="12700">
            <a:solidFill>
              <a:srgbClr val="E1E6EB"/>
            </a:solidFill>
            <a:prstDash val="solid"/>
          </a:ln>
        </p:spPr>
      </p:sp>
      <p:sp>
        <p:nvSpPr>
          <p:cNvPr id="31" name="Shape 29"/>
          <p:cNvSpPr/>
          <p:nvPr/>
        </p:nvSpPr>
        <p:spPr>
          <a:xfrm>
            <a:off x="192024" y="1188720"/>
            <a:ext cx="5715000" cy="3502152"/>
          </a:xfrm>
          <a:prstGeom prst="rect">
            <a:avLst/>
          </a:prstGeom>
          <a:ln w="12700">
            <a:solidFill>
              <a:srgbClr val="14202B"/>
            </a:solidFill>
            <a:prstDash val="solid"/>
          </a:ln>
        </p:spPr>
      </p:sp>
      <p:sp>
        <p:nvSpPr>
          <p:cNvPr id="32" name="Text 30"/>
          <p:cNvSpPr txBox="1"/>
          <p:nvPr/>
        </p:nvSpPr>
        <p:spPr>
          <a:xfrm>
            <a:off x="192024" y="4782312"/>
            <a:ext cx="5715000" cy="411480"/>
          </a:xfrm>
          <a:prstGeom prst="rect">
            <a:avLst/>
          </a:prstGeom>
          <a:noFill/>
          <a:ln/>
        </p:spPr>
        <p:txBody>
          <a:bodyPr wrap="square" lIns="0" tIns="0" rIns="0" bIns="0" rtlCol="0" anchor="t"/>
          <a:lstStyle/>
          <a:p>
            <a:pPr algn="l" indent="0" marL="0">
              <a:buNone/>
            </a:pPr>
            <a:r>
              <a:rPr lang="en-US" sz="1100" dirty="0">
                <a:solidFill>
                  <a:srgbClr val="4B5866"/>
                </a:solidFill>
                <a:latin typeface="Calibri" pitchFamily="34" charset="0"/>
                <a:ea typeface="Calibri" pitchFamily="34" charset="-122"/>
                <a:cs typeface="Calibri" pitchFamily="34" charset="-120"/>
              </a:rPr>
              <a:t>Läraren signerar när favoritmeningarna lästs upp. Vårdnadshavaren skriver initialer efter läsningen hemma.</a:t>
            </a:r>
            <a:endParaRPr lang="en-US" sz="1100" dirty="0"/>
          </a:p>
        </p:txBody>
      </p:sp>
      <p:sp>
        <p:nvSpPr>
          <p:cNvPr id="33" name="Shape 31"/>
          <p:cNvSpPr/>
          <p:nvPr/>
        </p:nvSpPr>
        <p:spPr>
          <a:xfrm>
            <a:off x="6080760" y="1005840"/>
            <a:ext cx="18288" cy="4187952"/>
          </a:xfrm>
          <a:prstGeom prst="rect">
            <a:avLst/>
          </a:prstGeom>
          <a:solidFill>
            <a:srgbClr val="14202B"/>
          </a:solidFill>
          <a:ln w="12700">
            <a:solidFill>
              <a:srgbClr val="14202B"/>
            </a:solidFill>
            <a:prstDash val="solid"/>
          </a:ln>
        </p:spPr>
      </p:sp>
      <p:sp>
        <p:nvSpPr>
          <p:cNvPr id="34" name="Text 32"/>
          <p:cNvSpPr txBox="1"/>
          <p:nvPr/>
        </p:nvSpPr>
        <p:spPr>
          <a:xfrm>
            <a:off x="6291072" y="1188720"/>
            <a:ext cx="5705856"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SNABBMALL · TIL I GRUPP: TIDIG INTENSIV LÄSNING</a:t>
            </a:r>
            <a:endParaRPr lang="en-US" sz="1200" dirty="0"/>
          </a:p>
        </p:txBody>
      </p:sp>
      <p:sp>
        <p:nvSpPr>
          <p:cNvPr id="35" name="Shape 33"/>
          <p:cNvSpPr/>
          <p:nvPr/>
        </p:nvSpPr>
        <p:spPr>
          <a:xfrm>
            <a:off x="6291072" y="1481328"/>
            <a:ext cx="5705856" cy="301752"/>
          </a:xfrm>
          <a:prstGeom prst="rect">
            <a:avLst/>
          </a:prstGeom>
          <a:solidFill>
            <a:srgbClr val="14202B"/>
          </a:solidFill>
          <a:ln w="12700">
            <a:solidFill>
              <a:srgbClr val="14202B"/>
            </a:solidFill>
            <a:prstDash val="solid"/>
          </a:ln>
        </p:spPr>
      </p:sp>
      <p:sp>
        <p:nvSpPr>
          <p:cNvPr id="36" name="Text 34"/>
          <p:cNvSpPr txBox="1"/>
          <p:nvPr/>
        </p:nvSpPr>
        <p:spPr>
          <a:xfrm>
            <a:off x="6428232" y="1536192"/>
            <a:ext cx="5431536"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FÖRE PASSET</a:t>
            </a:r>
            <a:endParaRPr lang="en-US" sz="1200" dirty="0"/>
          </a:p>
        </p:txBody>
      </p:sp>
      <p:sp>
        <p:nvSpPr>
          <p:cNvPr id="37" name="Shape 35"/>
          <p:cNvSpPr/>
          <p:nvPr/>
        </p:nvSpPr>
        <p:spPr>
          <a:xfrm>
            <a:off x="6291072" y="1783080"/>
            <a:ext cx="5705856" cy="518160"/>
          </a:xfrm>
          <a:prstGeom prst="rect">
            <a:avLst/>
          </a:prstGeom>
          <a:solidFill>
            <a:srgbClr val="FFFFFF"/>
          </a:solidFill>
          <a:ln w="12700">
            <a:solidFill>
              <a:srgbClr val="FFFFFF"/>
            </a:solidFill>
            <a:prstDash val="solid"/>
          </a:ln>
        </p:spPr>
      </p:sp>
      <p:sp>
        <p:nvSpPr>
          <p:cNvPr id="38" name="Shape 36"/>
          <p:cNvSpPr/>
          <p:nvPr/>
        </p:nvSpPr>
        <p:spPr>
          <a:xfrm>
            <a:off x="6291072" y="2292096"/>
            <a:ext cx="5705856" cy="9144"/>
          </a:xfrm>
          <a:prstGeom prst="rect">
            <a:avLst/>
          </a:prstGeom>
          <a:solidFill>
            <a:srgbClr val="E1E6EB"/>
          </a:solidFill>
          <a:ln w="12700">
            <a:solidFill>
              <a:srgbClr val="E1E6EB"/>
            </a:solidFill>
            <a:prstDash val="solid"/>
          </a:ln>
        </p:spPr>
      </p:sp>
      <p:sp>
        <p:nvSpPr>
          <p:cNvPr id="39" name="Shape 37"/>
          <p:cNvSpPr/>
          <p:nvPr/>
        </p:nvSpPr>
        <p:spPr>
          <a:xfrm>
            <a:off x="6291072" y="1783080"/>
            <a:ext cx="1920240" cy="518160"/>
          </a:xfrm>
          <a:prstGeom prst="rect">
            <a:avLst/>
          </a:prstGeom>
          <a:solidFill>
            <a:srgbClr val="F3F6FA"/>
          </a:solidFill>
          <a:ln w="12700">
            <a:solidFill>
              <a:srgbClr val="F3F6FA"/>
            </a:solidFill>
            <a:prstDash val="solid"/>
          </a:ln>
        </p:spPr>
      </p:sp>
      <p:sp>
        <p:nvSpPr>
          <p:cNvPr id="40" name="Shape 38"/>
          <p:cNvSpPr/>
          <p:nvPr/>
        </p:nvSpPr>
        <p:spPr>
          <a:xfrm>
            <a:off x="8211312" y="1783080"/>
            <a:ext cx="9144" cy="518160"/>
          </a:xfrm>
          <a:prstGeom prst="rect">
            <a:avLst/>
          </a:prstGeom>
          <a:solidFill>
            <a:srgbClr val="E1E6EB"/>
          </a:solidFill>
          <a:ln w="12700">
            <a:solidFill>
              <a:srgbClr val="E1E6EB"/>
            </a:solidFill>
            <a:prstDash val="solid"/>
          </a:ln>
        </p:spPr>
      </p:sp>
      <p:sp>
        <p:nvSpPr>
          <p:cNvPr id="41" name="Text 39"/>
          <p:cNvSpPr txBox="1"/>
          <p:nvPr/>
        </p:nvSpPr>
        <p:spPr>
          <a:xfrm>
            <a:off x="6428232" y="1856232"/>
            <a:ext cx="1691640" cy="408432"/>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Elev och bok (nivå)</a:t>
            </a:r>
            <a:endParaRPr lang="en-US" sz="1150" dirty="0"/>
          </a:p>
        </p:txBody>
      </p:sp>
      <p:sp>
        <p:nvSpPr>
          <p:cNvPr id="42" name="Shape 40"/>
          <p:cNvSpPr/>
          <p:nvPr/>
        </p:nvSpPr>
        <p:spPr>
          <a:xfrm>
            <a:off x="6291072" y="2301240"/>
            <a:ext cx="5705856" cy="518160"/>
          </a:xfrm>
          <a:prstGeom prst="rect">
            <a:avLst/>
          </a:prstGeom>
          <a:solidFill>
            <a:srgbClr val="FFFFFF"/>
          </a:solidFill>
          <a:ln w="12700">
            <a:solidFill>
              <a:srgbClr val="FFFFFF"/>
            </a:solidFill>
            <a:prstDash val="solid"/>
          </a:ln>
        </p:spPr>
      </p:sp>
      <p:sp>
        <p:nvSpPr>
          <p:cNvPr id="43" name="Shape 41"/>
          <p:cNvSpPr/>
          <p:nvPr/>
        </p:nvSpPr>
        <p:spPr>
          <a:xfrm>
            <a:off x="6291072" y="2810256"/>
            <a:ext cx="5705856" cy="9144"/>
          </a:xfrm>
          <a:prstGeom prst="rect">
            <a:avLst/>
          </a:prstGeom>
          <a:solidFill>
            <a:srgbClr val="E1E6EB"/>
          </a:solidFill>
          <a:ln w="12700">
            <a:solidFill>
              <a:srgbClr val="E1E6EB"/>
            </a:solidFill>
            <a:prstDash val="solid"/>
          </a:ln>
        </p:spPr>
      </p:sp>
      <p:sp>
        <p:nvSpPr>
          <p:cNvPr id="44" name="Shape 42"/>
          <p:cNvSpPr/>
          <p:nvPr/>
        </p:nvSpPr>
        <p:spPr>
          <a:xfrm>
            <a:off x="6291072" y="2301240"/>
            <a:ext cx="1920240" cy="518160"/>
          </a:xfrm>
          <a:prstGeom prst="rect">
            <a:avLst/>
          </a:prstGeom>
          <a:solidFill>
            <a:srgbClr val="F3F6FA"/>
          </a:solidFill>
          <a:ln w="12700">
            <a:solidFill>
              <a:srgbClr val="F3F6FA"/>
            </a:solidFill>
            <a:prstDash val="solid"/>
          </a:ln>
        </p:spPr>
      </p:sp>
      <p:sp>
        <p:nvSpPr>
          <p:cNvPr id="45" name="Shape 43"/>
          <p:cNvSpPr/>
          <p:nvPr/>
        </p:nvSpPr>
        <p:spPr>
          <a:xfrm>
            <a:off x="8211312" y="2301240"/>
            <a:ext cx="9144" cy="518160"/>
          </a:xfrm>
          <a:prstGeom prst="rect">
            <a:avLst/>
          </a:prstGeom>
          <a:solidFill>
            <a:srgbClr val="E1E6EB"/>
          </a:solidFill>
          <a:ln w="12700">
            <a:solidFill>
              <a:srgbClr val="E1E6EB"/>
            </a:solidFill>
            <a:prstDash val="solid"/>
          </a:ln>
        </p:spPr>
      </p:sp>
      <p:sp>
        <p:nvSpPr>
          <p:cNvPr id="46" name="Text 44"/>
          <p:cNvSpPr txBox="1"/>
          <p:nvPr/>
        </p:nvSpPr>
        <p:spPr>
          <a:xfrm>
            <a:off x="6428232" y="2374392"/>
            <a:ext cx="1691640" cy="408432"/>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Ord att visa i bildvandringen</a:t>
            </a:r>
            <a:endParaRPr lang="en-US" sz="1150" dirty="0"/>
          </a:p>
        </p:txBody>
      </p:sp>
      <p:sp>
        <p:nvSpPr>
          <p:cNvPr id="47" name="Shape 45"/>
          <p:cNvSpPr/>
          <p:nvPr/>
        </p:nvSpPr>
        <p:spPr>
          <a:xfrm>
            <a:off x="6291072" y="2819400"/>
            <a:ext cx="5705856" cy="518160"/>
          </a:xfrm>
          <a:prstGeom prst="rect">
            <a:avLst/>
          </a:prstGeom>
          <a:solidFill>
            <a:srgbClr val="FFFFFF"/>
          </a:solidFill>
          <a:ln w="12700">
            <a:solidFill>
              <a:srgbClr val="FFFFFF"/>
            </a:solidFill>
            <a:prstDash val="solid"/>
          </a:ln>
        </p:spPr>
      </p:sp>
      <p:sp>
        <p:nvSpPr>
          <p:cNvPr id="48" name="Shape 46"/>
          <p:cNvSpPr/>
          <p:nvPr/>
        </p:nvSpPr>
        <p:spPr>
          <a:xfrm>
            <a:off x="6291072" y="3328416"/>
            <a:ext cx="5705856" cy="9144"/>
          </a:xfrm>
          <a:prstGeom prst="rect">
            <a:avLst/>
          </a:prstGeom>
          <a:solidFill>
            <a:srgbClr val="E1E6EB"/>
          </a:solidFill>
          <a:ln w="12700">
            <a:solidFill>
              <a:srgbClr val="E1E6EB"/>
            </a:solidFill>
            <a:prstDash val="solid"/>
          </a:ln>
        </p:spPr>
      </p:sp>
      <p:sp>
        <p:nvSpPr>
          <p:cNvPr id="49" name="Shape 47"/>
          <p:cNvSpPr/>
          <p:nvPr/>
        </p:nvSpPr>
        <p:spPr>
          <a:xfrm>
            <a:off x="6291072" y="2819400"/>
            <a:ext cx="1920240" cy="518160"/>
          </a:xfrm>
          <a:prstGeom prst="rect">
            <a:avLst/>
          </a:prstGeom>
          <a:solidFill>
            <a:srgbClr val="F3F6FA"/>
          </a:solidFill>
          <a:ln w="12700">
            <a:solidFill>
              <a:srgbClr val="F3F6FA"/>
            </a:solidFill>
            <a:prstDash val="solid"/>
          </a:ln>
        </p:spPr>
      </p:sp>
      <p:sp>
        <p:nvSpPr>
          <p:cNvPr id="50" name="Shape 48"/>
          <p:cNvSpPr/>
          <p:nvPr/>
        </p:nvSpPr>
        <p:spPr>
          <a:xfrm>
            <a:off x="8211312" y="2819400"/>
            <a:ext cx="9144" cy="518160"/>
          </a:xfrm>
          <a:prstGeom prst="rect">
            <a:avLst/>
          </a:prstGeom>
          <a:solidFill>
            <a:srgbClr val="E1E6EB"/>
          </a:solidFill>
          <a:ln w="12700">
            <a:solidFill>
              <a:srgbClr val="E1E6EB"/>
            </a:solidFill>
            <a:prstDash val="solid"/>
          </a:ln>
        </p:spPr>
      </p:sp>
      <p:sp>
        <p:nvSpPr>
          <p:cNvPr id="51" name="Text 49"/>
          <p:cNvSpPr txBox="1"/>
          <p:nvPr/>
        </p:nvSpPr>
        <p:spPr>
          <a:xfrm>
            <a:off x="6428232" y="2892552"/>
            <a:ext cx="1691640" cy="408432"/>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Vem lyssnar jag på först?</a:t>
            </a:r>
            <a:endParaRPr lang="en-US" sz="1150" dirty="0"/>
          </a:p>
        </p:txBody>
      </p:sp>
      <p:sp>
        <p:nvSpPr>
          <p:cNvPr id="52" name="Shape 50"/>
          <p:cNvSpPr/>
          <p:nvPr/>
        </p:nvSpPr>
        <p:spPr>
          <a:xfrm>
            <a:off x="6291072" y="3337560"/>
            <a:ext cx="5705856" cy="301752"/>
          </a:xfrm>
          <a:prstGeom prst="rect">
            <a:avLst/>
          </a:prstGeom>
          <a:solidFill>
            <a:srgbClr val="14202B"/>
          </a:solidFill>
          <a:ln w="12700">
            <a:solidFill>
              <a:srgbClr val="14202B"/>
            </a:solidFill>
            <a:prstDash val="solid"/>
          </a:ln>
        </p:spPr>
      </p:sp>
      <p:sp>
        <p:nvSpPr>
          <p:cNvPr id="53" name="Text 51"/>
          <p:cNvSpPr txBox="1"/>
          <p:nvPr/>
        </p:nvSpPr>
        <p:spPr>
          <a:xfrm>
            <a:off x="6428232" y="3392424"/>
            <a:ext cx="5431536"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EFTER PASSET · KORT NOTERING</a:t>
            </a:r>
            <a:endParaRPr lang="en-US" sz="1200" dirty="0"/>
          </a:p>
        </p:txBody>
      </p:sp>
      <p:sp>
        <p:nvSpPr>
          <p:cNvPr id="54" name="Shape 52"/>
          <p:cNvSpPr/>
          <p:nvPr/>
        </p:nvSpPr>
        <p:spPr>
          <a:xfrm>
            <a:off x="6291072" y="3639312"/>
            <a:ext cx="5705856" cy="518160"/>
          </a:xfrm>
          <a:prstGeom prst="rect">
            <a:avLst/>
          </a:prstGeom>
          <a:solidFill>
            <a:srgbClr val="FFFFFF"/>
          </a:solidFill>
          <a:ln w="12700">
            <a:solidFill>
              <a:srgbClr val="FFFFFF"/>
            </a:solidFill>
            <a:prstDash val="solid"/>
          </a:ln>
        </p:spPr>
      </p:sp>
      <p:sp>
        <p:nvSpPr>
          <p:cNvPr id="55" name="Shape 53"/>
          <p:cNvSpPr/>
          <p:nvPr/>
        </p:nvSpPr>
        <p:spPr>
          <a:xfrm>
            <a:off x="6291072" y="4148328"/>
            <a:ext cx="5705856" cy="9144"/>
          </a:xfrm>
          <a:prstGeom prst="rect">
            <a:avLst/>
          </a:prstGeom>
          <a:solidFill>
            <a:srgbClr val="E1E6EB"/>
          </a:solidFill>
          <a:ln w="12700">
            <a:solidFill>
              <a:srgbClr val="E1E6EB"/>
            </a:solidFill>
            <a:prstDash val="solid"/>
          </a:ln>
        </p:spPr>
      </p:sp>
      <p:sp>
        <p:nvSpPr>
          <p:cNvPr id="56" name="Shape 54"/>
          <p:cNvSpPr/>
          <p:nvPr/>
        </p:nvSpPr>
        <p:spPr>
          <a:xfrm>
            <a:off x="6291072" y="3639312"/>
            <a:ext cx="1920240" cy="518160"/>
          </a:xfrm>
          <a:prstGeom prst="rect">
            <a:avLst/>
          </a:prstGeom>
          <a:solidFill>
            <a:srgbClr val="F3F6FA"/>
          </a:solidFill>
          <a:ln w="12700">
            <a:solidFill>
              <a:srgbClr val="F3F6FA"/>
            </a:solidFill>
            <a:prstDash val="solid"/>
          </a:ln>
        </p:spPr>
      </p:sp>
      <p:sp>
        <p:nvSpPr>
          <p:cNvPr id="57" name="Shape 55"/>
          <p:cNvSpPr/>
          <p:nvPr/>
        </p:nvSpPr>
        <p:spPr>
          <a:xfrm>
            <a:off x="8211312" y="3639312"/>
            <a:ext cx="9144" cy="518160"/>
          </a:xfrm>
          <a:prstGeom prst="rect">
            <a:avLst/>
          </a:prstGeom>
          <a:solidFill>
            <a:srgbClr val="E1E6EB"/>
          </a:solidFill>
          <a:ln w="12700">
            <a:solidFill>
              <a:srgbClr val="E1E6EB"/>
            </a:solidFill>
            <a:prstDash val="solid"/>
          </a:ln>
        </p:spPr>
      </p:sp>
      <p:sp>
        <p:nvSpPr>
          <p:cNvPr id="58" name="Text 56"/>
          <p:cNvSpPr txBox="1"/>
          <p:nvPr/>
        </p:nvSpPr>
        <p:spPr>
          <a:xfrm>
            <a:off x="6428232" y="3712464"/>
            <a:ext cx="1691640" cy="408432"/>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Hade alla läst och skrivit hemma?</a:t>
            </a:r>
            <a:endParaRPr lang="en-US" sz="1150" dirty="0"/>
          </a:p>
        </p:txBody>
      </p:sp>
      <p:sp>
        <p:nvSpPr>
          <p:cNvPr id="59" name="Shape 57"/>
          <p:cNvSpPr/>
          <p:nvPr/>
        </p:nvSpPr>
        <p:spPr>
          <a:xfrm>
            <a:off x="6291072" y="4157472"/>
            <a:ext cx="5705856" cy="518160"/>
          </a:xfrm>
          <a:prstGeom prst="rect">
            <a:avLst/>
          </a:prstGeom>
          <a:solidFill>
            <a:srgbClr val="FFFFFF"/>
          </a:solidFill>
          <a:ln w="12700">
            <a:solidFill>
              <a:srgbClr val="FFFFFF"/>
            </a:solidFill>
            <a:prstDash val="solid"/>
          </a:ln>
        </p:spPr>
      </p:sp>
      <p:sp>
        <p:nvSpPr>
          <p:cNvPr id="60" name="Shape 58"/>
          <p:cNvSpPr/>
          <p:nvPr/>
        </p:nvSpPr>
        <p:spPr>
          <a:xfrm>
            <a:off x="6291072" y="4666488"/>
            <a:ext cx="5705856" cy="9144"/>
          </a:xfrm>
          <a:prstGeom prst="rect">
            <a:avLst/>
          </a:prstGeom>
          <a:solidFill>
            <a:srgbClr val="E1E6EB"/>
          </a:solidFill>
          <a:ln w="12700">
            <a:solidFill>
              <a:srgbClr val="E1E6EB"/>
            </a:solidFill>
            <a:prstDash val="solid"/>
          </a:ln>
        </p:spPr>
      </p:sp>
      <p:sp>
        <p:nvSpPr>
          <p:cNvPr id="61" name="Shape 59"/>
          <p:cNvSpPr/>
          <p:nvPr/>
        </p:nvSpPr>
        <p:spPr>
          <a:xfrm>
            <a:off x="6291072" y="4157472"/>
            <a:ext cx="1920240" cy="518160"/>
          </a:xfrm>
          <a:prstGeom prst="rect">
            <a:avLst/>
          </a:prstGeom>
          <a:solidFill>
            <a:srgbClr val="F3F6FA"/>
          </a:solidFill>
          <a:ln w="12700">
            <a:solidFill>
              <a:srgbClr val="F3F6FA"/>
            </a:solidFill>
            <a:prstDash val="solid"/>
          </a:ln>
        </p:spPr>
      </p:sp>
      <p:sp>
        <p:nvSpPr>
          <p:cNvPr id="62" name="Shape 60"/>
          <p:cNvSpPr/>
          <p:nvPr/>
        </p:nvSpPr>
        <p:spPr>
          <a:xfrm>
            <a:off x="8211312" y="4157472"/>
            <a:ext cx="9144" cy="518160"/>
          </a:xfrm>
          <a:prstGeom prst="rect">
            <a:avLst/>
          </a:prstGeom>
          <a:solidFill>
            <a:srgbClr val="E1E6EB"/>
          </a:solidFill>
          <a:ln w="12700">
            <a:solidFill>
              <a:srgbClr val="E1E6EB"/>
            </a:solidFill>
            <a:prstDash val="solid"/>
          </a:ln>
        </p:spPr>
      </p:sp>
      <p:sp>
        <p:nvSpPr>
          <p:cNvPr id="63" name="Text 61"/>
          <p:cNvSpPr txBox="1"/>
          <p:nvPr/>
        </p:nvSpPr>
        <p:spPr>
          <a:xfrm>
            <a:off x="6428232" y="4230624"/>
            <a:ext cx="1691640" cy="408432"/>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Vem behöver byta nivå?</a:t>
            </a:r>
            <a:endParaRPr lang="en-US" sz="1150" dirty="0"/>
          </a:p>
        </p:txBody>
      </p:sp>
      <p:sp>
        <p:nvSpPr>
          <p:cNvPr id="64" name="Shape 62"/>
          <p:cNvSpPr/>
          <p:nvPr/>
        </p:nvSpPr>
        <p:spPr>
          <a:xfrm>
            <a:off x="6291072" y="4675632"/>
            <a:ext cx="5705856" cy="518160"/>
          </a:xfrm>
          <a:prstGeom prst="rect">
            <a:avLst/>
          </a:prstGeom>
          <a:solidFill>
            <a:srgbClr val="FFFFFF"/>
          </a:solidFill>
          <a:ln w="12700">
            <a:solidFill>
              <a:srgbClr val="FFFFFF"/>
            </a:solidFill>
            <a:prstDash val="solid"/>
          </a:ln>
        </p:spPr>
      </p:sp>
      <p:sp>
        <p:nvSpPr>
          <p:cNvPr id="65" name="Shape 63"/>
          <p:cNvSpPr/>
          <p:nvPr/>
        </p:nvSpPr>
        <p:spPr>
          <a:xfrm>
            <a:off x="6291072" y="5184648"/>
            <a:ext cx="5705856" cy="9144"/>
          </a:xfrm>
          <a:prstGeom prst="rect">
            <a:avLst/>
          </a:prstGeom>
          <a:solidFill>
            <a:srgbClr val="E1E6EB"/>
          </a:solidFill>
          <a:ln w="12700">
            <a:solidFill>
              <a:srgbClr val="E1E6EB"/>
            </a:solidFill>
            <a:prstDash val="solid"/>
          </a:ln>
        </p:spPr>
      </p:sp>
      <p:sp>
        <p:nvSpPr>
          <p:cNvPr id="66" name="Shape 64"/>
          <p:cNvSpPr/>
          <p:nvPr/>
        </p:nvSpPr>
        <p:spPr>
          <a:xfrm>
            <a:off x="6291072" y="4675632"/>
            <a:ext cx="1920240" cy="518160"/>
          </a:xfrm>
          <a:prstGeom prst="rect">
            <a:avLst/>
          </a:prstGeom>
          <a:solidFill>
            <a:srgbClr val="F3F6FA"/>
          </a:solidFill>
          <a:ln w="12700">
            <a:solidFill>
              <a:srgbClr val="F3F6FA"/>
            </a:solidFill>
            <a:prstDash val="solid"/>
          </a:ln>
        </p:spPr>
      </p:sp>
      <p:sp>
        <p:nvSpPr>
          <p:cNvPr id="67" name="Shape 65"/>
          <p:cNvSpPr/>
          <p:nvPr/>
        </p:nvSpPr>
        <p:spPr>
          <a:xfrm>
            <a:off x="8211312" y="4675632"/>
            <a:ext cx="9144" cy="518160"/>
          </a:xfrm>
          <a:prstGeom prst="rect">
            <a:avLst/>
          </a:prstGeom>
          <a:solidFill>
            <a:srgbClr val="E1E6EB"/>
          </a:solidFill>
          <a:ln w="12700">
            <a:solidFill>
              <a:srgbClr val="E1E6EB"/>
            </a:solidFill>
            <a:prstDash val="solid"/>
          </a:ln>
        </p:spPr>
      </p:sp>
      <p:sp>
        <p:nvSpPr>
          <p:cNvPr id="68" name="Text 66"/>
          <p:cNvSpPr txBox="1"/>
          <p:nvPr/>
        </p:nvSpPr>
        <p:spPr>
          <a:xfrm>
            <a:off x="6428232" y="4748784"/>
            <a:ext cx="1691640" cy="408432"/>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Vad ska övas nästa gång?</a:t>
            </a:r>
            <a:endParaRPr lang="en-US" sz="1150" dirty="0"/>
          </a:p>
        </p:txBody>
      </p:sp>
      <p:sp>
        <p:nvSpPr>
          <p:cNvPr id="69" name="Shape 67"/>
          <p:cNvSpPr/>
          <p:nvPr/>
        </p:nvSpPr>
        <p:spPr>
          <a:xfrm>
            <a:off x="6291072" y="1481328"/>
            <a:ext cx="5705856" cy="3712464"/>
          </a:xfrm>
          <a:prstGeom prst="rect">
            <a:avLst/>
          </a:prstGeom>
          <a:ln w="12700">
            <a:solidFill>
              <a:srgbClr val="14202B"/>
            </a:solidFill>
            <a:prstDash val="solid"/>
          </a:ln>
        </p:spPr>
      </p:sp>
      <p:sp>
        <p:nvSpPr>
          <p:cNvPr id="70" name="Shape 68"/>
          <p:cNvSpPr/>
          <p:nvPr/>
        </p:nvSpPr>
        <p:spPr>
          <a:xfrm>
            <a:off x="0" y="5330952"/>
            <a:ext cx="12191695" cy="1325880"/>
          </a:xfrm>
          <a:prstGeom prst="rect">
            <a:avLst/>
          </a:prstGeom>
          <a:solidFill>
            <a:srgbClr val="FBF3E4"/>
          </a:solidFill>
          <a:ln w="12700">
            <a:solidFill>
              <a:srgbClr val="FBF3E4"/>
            </a:solidFill>
            <a:prstDash val="solid"/>
          </a:ln>
        </p:spPr>
      </p:sp>
      <p:sp>
        <p:nvSpPr>
          <p:cNvPr id="71" name="Shape 69"/>
          <p:cNvSpPr/>
          <p:nvPr/>
        </p:nvSpPr>
        <p:spPr>
          <a:xfrm>
            <a:off x="0" y="5330952"/>
            <a:ext cx="12191695" cy="18288"/>
          </a:xfrm>
          <a:prstGeom prst="rect">
            <a:avLst/>
          </a:prstGeom>
          <a:solidFill>
            <a:srgbClr val="14202B"/>
          </a:solidFill>
          <a:ln w="12700">
            <a:solidFill>
              <a:srgbClr val="14202B"/>
            </a:solidFill>
            <a:prstDash val="solid"/>
          </a:ln>
        </p:spPr>
      </p:sp>
      <p:sp>
        <p:nvSpPr>
          <p:cNvPr id="72" name="Text 70"/>
          <p:cNvSpPr txBox="1"/>
          <p:nvPr/>
        </p:nvSpPr>
        <p:spPr>
          <a:xfrm>
            <a:off x="420624" y="5495544"/>
            <a:ext cx="11350447" cy="1051560"/>
          </a:xfrm>
          <a:prstGeom prst="rect">
            <a:avLst/>
          </a:prstGeom>
          <a:noFill/>
          <a:ln/>
        </p:spPr>
        <p:txBody>
          <a:bodyPr wrap="square" lIns="0" tIns="0" rIns="0" bIns="0" rtlCol="0" anchor="t"/>
          <a:lstStyle/>
          <a:p>
            <a:pPr algn="l" indent="0" marL="0">
              <a:buNone/>
            </a:pPr>
            <a:r>
              <a:rPr lang="en-US" sz="1250" dirty="0">
                <a:solidFill>
                  <a:srgbClr val="14202B"/>
                </a:solidFill>
                <a:latin typeface="Calibri" pitchFamily="34" charset="0"/>
                <a:ea typeface="Calibri" pitchFamily="34" charset="-122"/>
                <a:cs typeface="Calibri" pitchFamily="34" charset="-120"/>
              </a:rPr>
              <a:t>Steg 4, hemuppdraget, samma ord varje dag: ”Ikväll läser du boken en gång till för någon hemma. Välj tre meningar du gillar och skriv dem i skrivboken. Den vuxne skriver sina initialer i lässchemat.” I mappen: dagens bok, skrivboken och lässchemat. Till vårdnadshavaren: vänta vid svåra ord, ljuda tillsammans, läs meningen om. Beröm det som gick bra.</a:t>
            </a:r>
            <a:endParaRPr lang="en-US" sz="1250" dirty="0"/>
          </a:p>
        </p:txBody>
      </p:sp>
      <p:sp>
        <p:nvSpPr>
          <p:cNvPr id="73" name="Text 71"/>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niclasfohlin.se/stodundervisning/til-i-grupp/lathund</a:t>
            </a:r>
            <a:endParaRPr lang="en-US" sz="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Vad du behöver för TIL i grupp</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MATERIAL · 4/4</a:t>
            </a:r>
            <a:endParaRPr lang="en-US" sz="1275" dirty="0"/>
          </a:p>
        </p:txBody>
      </p:sp>
      <p:sp>
        <p:nvSpPr>
          <p:cNvPr id="6" name="Shape 4"/>
          <p:cNvSpPr/>
          <p:nvPr/>
        </p:nvSpPr>
        <p:spPr>
          <a:xfrm>
            <a:off x="0" y="603504"/>
            <a:ext cx="12191695" cy="1143000"/>
          </a:xfrm>
          <a:prstGeom prst="rect">
            <a:avLst/>
          </a:prstGeom>
          <a:solidFill>
            <a:srgbClr val="F3F6FA"/>
          </a:solidFill>
          <a:ln w="12700">
            <a:solidFill>
              <a:srgbClr val="F3F6FA"/>
            </a:solidFill>
            <a:prstDash val="solid"/>
          </a:ln>
        </p:spPr>
      </p:sp>
      <p:sp>
        <p:nvSpPr>
          <p:cNvPr id="7" name="Shape 5"/>
          <p:cNvSpPr/>
          <p:nvPr/>
        </p:nvSpPr>
        <p:spPr>
          <a:xfrm>
            <a:off x="0" y="1728216"/>
            <a:ext cx="12191695" cy="18288"/>
          </a:xfrm>
          <a:prstGeom prst="rect">
            <a:avLst/>
          </a:prstGeom>
          <a:solidFill>
            <a:srgbClr val="14202B"/>
          </a:solidFill>
          <a:ln w="12700">
            <a:solidFill>
              <a:srgbClr val="14202B"/>
            </a:solidFill>
            <a:prstDash val="solid"/>
          </a:ln>
        </p:spPr>
      </p:sp>
      <p:sp>
        <p:nvSpPr>
          <p:cNvPr id="8" name="Text 6"/>
          <p:cNvSpPr txBox="1"/>
          <p:nvPr/>
        </p:nvSpPr>
        <p:spPr>
          <a:xfrm>
            <a:off x="420624" y="704088"/>
            <a:ext cx="3557930"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BOKKRAV 1</a:t>
            </a:r>
            <a:endParaRPr lang="en-US" sz="1200" dirty="0"/>
          </a:p>
        </p:txBody>
      </p:sp>
      <p:sp>
        <p:nvSpPr>
          <p:cNvPr id="9" name="Text 7"/>
          <p:cNvSpPr txBox="1"/>
          <p:nvPr/>
        </p:nvSpPr>
        <p:spPr>
          <a:xfrm>
            <a:off x="420624" y="932688"/>
            <a:ext cx="3557930" cy="265176"/>
          </a:xfrm>
          <a:prstGeom prst="rect">
            <a:avLst/>
          </a:prstGeom>
          <a:noFill/>
          <a:ln/>
        </p:spPr>
        <p:txBody>
          <a:bodyPr wrap="square" lIns="0" tIns="0" rIns="0" bIns="0" rtlCol="0" anchor="t"/>
          <a:lstStyle/>
          <a:p>
            <a:pPr algn="l" indent="0" marL="0">
              <a:buNone/>
            </a:pPr>
            <a:r>
              <a:rPr lang="en-US" sz="1425" b="1" dirty="0">
                <a:solidFill>
                  <a:srgbClr val="14202B"/>
                </a:solidFill>
                <a:latin typeface="Calibri" pitchFamily="34" charset="0"/>
                <a:ea typeface="Calibri" pitchFamily="34" charset="-122"/>
                <a:cs typeface="Calibri" pitchFamily="34" charset="-120"/>
              </a:rPr>
              <a:t>Rätt nivå</a:t>
            </a:r>
            <a:endParaRPr lang="en-US" sz="1425" dirty="0"/>
          </a:p>
        </p:txBody>
      </p:sp>
      <p:sp>
        <p:nvSpPr>
          <p:cNvPr id="10" name="Text 8"/>
          <p:cNvSpPr txBox="1"/>
          <p:nvPr/>
        </p:nvSpPr>
        <p:spPr>
          <a:xfrm>
            <a:off x="420624" y="1188720"/>
            <a:ext cx="3512210" cy="45720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Eleven klarar minst nio ord av tio själv</a:t>
            </a:r>
            <a:endParaRPr lang="en-US" sz="1200" dirty="0"/>
          </a:p>
        </p:txBody>
      </p:sp>
      <p:sp>
        <p:nvSpPr>
          <p:cNvPr id="11" name="Shape 9"/>
          <p:cNvSpPr/>
          <p:nvPr/>
        </p:nvSpPr>
        <p:spPr>
          <a:xfrm>
            <a:off x="4106570" y="603504"/>
            <a:ext cx="9144" cy="1124712"/>
          </a:xfrm>
          <a:prstGeom prst="rect">
            <a:avLst/>
          </a:prstGeom>
          <a:solidFill>
            <a:srgbClr val="E1E6EB"/>
          </a:solidFill>
          <a:ln w="12700">
            <a:solidFill>
              <a:srgbClr val="E1E6EB"/>
            </a:solidFill>
            <a:prstDash val="solid"/>
          </a:ln>
        </p:spPr>
      </p:sp>
      <p:sp>
        <p:nvSpPr>
          <p:cNvPr id="12" name="Text 10"/>
          <p:cNvSpPr txBox="1"/>
          <p:nvPr/>
        </p:nvSpPr>
        <p:spPr>
          <a:xfrm>
            <a:off x="4344314" y="704088"/>
            <a:ext cx="3557930"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BOKKRAV 2</a:t>
            </a:r>
            <a:endParaRPr lang="en-US" sz="1200" dirty="0"/>
          </a:p>
        </p:txBody>
      </p:sp>
      <p:sp>
        <p:nvSpPr>
          <p:cNvPr id="13" name="Text 11"/>
          <p:cNvSpPr txBox="1"/>
          <p:nvPr/>
        </p:nvSpPr>
        <p:spPr>
          <a:xfrm>
            <a:off x="4344314" y="932688"/>
            <a:ext cx="3557930" cy="265176"/>
          </a:xfrm>
          <a:prstGeom prst="rect">
            <a:avLst/>
          </a:prstGeom>
          <a:noFill/>
          <a:ln/>
        </p:spPr>
        <p:txBody>
          <a:bodyPr wrap="square" lIns="0" tIns="0" rIns="0" bIns="0" rtlCol="0" anchor="t"/>
          <a:lstStyle/>
          <a:p>
            <a:pPr algn="l" indent="0" marL="0">
              <a:buNone/>
            </a:pPr>
            <a:r>
              <a:rPr lang="en-US" sz="1425" b="1" dirty="0">
                <a:solidFill>
                  <a:srgbClr val="14202B"/>
                </a:solidFill>
                <a:latin typeface="Calibri" pitchFamily="34" charset="0"/>
                <a:ea typeface="Calibri" pitchFamily="34" charset="-122"/>
                <a:cs typeface="Calibri" pitchFamily="34" charset="-120"/>
              </a:rPr>
              <a:t>Lagom längd</a:t>
            </a:r>
            <a:endParaRPr lang="en-US" sz="1425" dirty="0"/>
          </a:p>
        </p:txBody>
      </p:sp>
      <p:sp>
        <p:nvSpPr>
          <p:cNvPr id="14" name="Text 12"/>
          <p:cNvSpPr txBox="1"/>
          <p:nvPr/>
        </p:nvSpPr>
        <p:spPr>
          <a:xfrm>
            <a:off x="4344314" y="1188720"/>
            <a:ext cx="3512210" cy="45720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Går att läsa på cirka tio minuter, hemma en gång till</a:t>
            </a:r>
            <a:endParaRPr lang="en-US" sz="1200" dirty="0"/>
          </a:p>
        </p:txBody>
      </p:sp>
      <p:sp>
        <p:nvSpPr>
          <p:cNvPr id="15" name="Shape 13"/>
          <p:cNvSpPr/>
          <p:nvPr/>
        </p:nvSpPr>
        <p:spPr>
          <a:xfrm>
            <a:off x="8030261" y="603504"/>
            <a:ext cx="9144" cy="1124712"/>
          </a:xfrm>
          <a:prstGeom prst="rect">
            <a:avLst/>
          </a:prstGeom>
          <a:solidFill>
            <a:srgbClr val="E1E6EB"/>
          </a:solidFill>
          <a:ln w="12700">
            <a:solidFill>
              <a:srgbClr val="E1E6EB"/>
            </a:solidFill>
            <a:prstDash val="solid"/>
          </a:ln>
        </p:spPr>
      </p:sp>
      <p:sp>
        <p:nvSpPr>
          <p:cNvPr id="16" name="Text 14"/>
          <p:cNvSpPr txBox="1"/>
          <p:nvPr/>
        </p:nvSpPr>
        <p:spPr>
          <a:xfrm>
            <a:off x="8268005" y="704088"/>
            <a:ext cx="3557930"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BOKKRAV 3</a:t>
            </a:r>
            <a:endParaRPr lang="en-US" sz="1200" dirty="0"/>
          </a:p>
        </p:txBody>
      </p:sp>
      <p:sp>
        <p:nvSpPr>
          <p:cNvPr id="17" name="Text 15"/>
          <p:cNvSpPr txBox="1"/>
          <p:nvPr/>
        </p:nvSpPr>
        <p:spPr>
          <a:xfrm>
            <a:off x="8268005" y="932688"/>
            <a:ext cx="3557930" cy="265176"/>
          </a:xfrm>
          <a:prstGeom prst="rect">
            <a:avLst/>
          </a:prstGeom>
          <a:noFill/>
          <a:ln/>
        </p:spPr>
        <p:txBody>
          <a:bodyPr wrap="square" lIns="0" tIns="0" rIns="0" bIns="0" rtlCol="0" anchor="t"/>
          <a:lstStyle/>
          <a:p>
            <a:pPr algn="l" indent="0" marL="0">
              <a:buNone/>
            </a:pPr>
            <a:r>
              <a:rPr lang="en-US" sz="1425" b="1" dirty="0">
                <a:solidFill>
                  <a:srgbClr val="14202B"/>
                </a:solidFill>
                <a:latin typeface="Calibri" pitchFamily="34" charset="0"/>
                <a:ea typeface="Calibri" pitchFamily="34" charset="-122"/>
                <a:cs typeface="Calibri" pitchFamily="34" charset="-120"/>
              </a:rPr>
              <a:t>Något att välja ur</a:t>
            </a:r>
            <a:endParaRPr lang="en-US" sz="1425" dirty="0"/>
          </a:p>
        </p:txBody>
      </p:sp>
      <p:sp>
        <p:nvSpPr>
          <p:cNvPr id="18" name="Text 16"/>
          <p:cNvSpPr txBox="1"/>
          <p:nvPr/>
        </p:nvSpPr>
        <p:spPr>
          <a:xfrm>
            <a:off x="8268005" y="1188720"/>
            <a:ext cx="3512210" cy="45720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Meningar som eleven kan vilja skriva av och läsa upp</a:t>
            </a:r>
            <a:endParaRPr lang="en-US" sz="1200" dirty="0"/>
          </a:p>
        </p:txBody>
      </p:sp>
      <p:sp>
        <p:nvSpPr>
          <p:cNvPr id="19" name="Shape 17"/>
          <p:cNvSpPr/>
          <p:nvPr/>
        </p:nvSpPr>
        <p:spPr>
          <a:xfrm>
            <a:off x="6345936" y="1746504"/>
            <a:ext cx="18288" cy="4910328"/>
          </a:xfrm>
          <a:prstGeom prst="rect">
            <a:avLst/>
          </a:prstGeom>
          <a:solidFill>
            <a:srgbClr val="14202B"/>
          </a:solidFill>
          <a:ln w="12700">
            <a:solidFill>
              <a:srgbClr val="14202B"/>
            </a:solidFill>
            <a:prstDash val="solid"/>
          </a:ln>
        </p:spPr>
      </p:sp>
      <p:sp>
        <p:nvSpPr>
          <p:cNvPr id="20" name="Text 18"/>
          <p:cNvSpPr txBox="1"/>
          <p:nvPr/>
        </p:nvSpPr>
        <p:spPr>
          <a:xfrm>
            <a:off x="420624" y="1892808"/>
            <a:ext cx="5760720"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VAR BÖCKERNA FINNS</a:t>
            </a:r>
            <a:endParaRPr lang="en-US" sz="1200" dirty="0"/>
          </a:p>
        </p:txBody>
      </p:sp>
      <p:sp>
        <p:nvSpPr>
          <p:cNvPr id="21" name="Text 19"/>
          <p:cNvSpPr txBox="1"/>
          <p:nvPr/>
        </p:nvSpPr>
        <p:spPr>
          <a:xfrm>
            <a:off x="420624" y="2157984"/>
            <a:ext cx="5669280" cy="462089"/>
          </a:xfrm>
          <a:prstGeom prst="rect">
            <a:avLst/>
          </a:prstGeom>
          <a:noFill/>
          <a:ln/>
        </p:spPr>
        <p:txBody>
          <a:bodyPr wrap="square" lIns="0" tIns="0" rIns="0" bIns="0" rtlCol="0" anchor="t"/>
          <a:lstStyle/>
          <a:p>
            <a:pPr algn="l" indent="0" marL="0">
              <a:buNone/>
            </a:pPr>
            <a:r>
              <a:rPr lang="en-US" sz="1225" b="1" dirty="0">
                <a:solidFill>
                  <a:srgbClr val="14202B"/>
                </a:solidFill>
                <a:latin typeface="Calibri" pitchFamily="34" charset="0"/>
                <a:ea typeface="Calibri" pitchFamily="34" charset="-122"/>
                <a:cs typeface="Calibri" pitchFamily="34" charset="-120"/>
              </a:rPr>
              <a:t>Nivåindelade serier för F–3.</a:t>
            </a:r>
            <a:pPr algn="l" indent="0" marL="0">
              <a:buNone/>
            </a:pPr>
            <a:r>
              <a:rPr lang="en-US" sz="1225" dirty="0">
                <a:solidFill>
                  <a:srgbClr val="14202B"/>
                </a:solidFill>
                <a:latin typeface="Calibri" pitchFamily="34" charset="0"/>
                <a:ea typeface="Calibri" pitchFamily="34" charset="-122"/>
                <a:cs typeface="Calibri" pitchFamily="34" charset="-120"/>
              </a:rPr>
              <a:t> Kiwi, Stjärnsvenska och Beta Pedagog finns på de flesta skolor.</a:t>
            </a:r>
            <a:endParaRPr lang="en-US" sz="1225" dirty="0"/>
          </a:p>
        </p:txBody>
      </p:sp>
      <p:sp>
        <p:nvSpPr>
          <p:cNvPr id="22" name="Text 20"/>
          <p:cNvSpPr txBox="1"/>
          <p:nvPr/>
        </p:nvSpPr>
        <p:spPr>
          <a:xfrm>
            <a:off x="420624" y="2674938"/>
            <a:ext cx="5669280" cy="462089"/>
          </a:xfrm>
          <a:prstGeom prst="rect">
            <a:avLst/>
          </a:prstGeom>
          <a:noFill/>
          <a:ln/>
        </p:spPr>
        <p:txBody>
          <a:bodyPr wrap="square" lIns="0" tIns="0" rIns="0" bIns="0" rtlCol="0" anchor="t"/>
          <a:lstStyle/>
          <a:p>
            <a:pPr algn="l" indent="0" marL="0">
              <a:buNone/>
            </a:pPr>
            <a:r>
              <a:rPr lang="en-US" sz="1225" b="1" dirty="0">
                <a:solidFill>
                  <a:srgbClr val="14202B"/>
                </a:solidFill>
                <a:latin typeface="Calibri" pitchFamily="34" charset="0"/>
                <a:ea typeface="Calibri" pitchFamily="34" charset="-122"/>
                <a:cs typeface="Calibri" pitchFamily="34" charset="-120"/>
              </a:rPr>
              <a:t>Lättläst för åk 4–6.</a:t>
            </a:r>
            <a:pPr algn="l" indent="0" marL="0">
              <a:buNone/>
            </a:pPr>
            <a:r>
              <a:rPr lang="en-US" sz="1225" dirty="0">
                <a:solidFill>
                  <a:srgbClr val="14202B"/>
                </a:solidFill>
                <a:latin typeface="Calibri" pitchFamily="34" charset="0"/>
                <a:ea typeface="Calibri" pitchFamily="34" charset="-122"/>
                <a:cs typeface="Calibri" pitchFamily="34" charset="-120"/>
              </a:rPr>
              <a:t> Innehållet ska passa åldern även när texten är lätt: Nypon, Hegas och liknande förlag.</a:t>
            </a:r>
            <a:endParaRPr lang="en-US" sz="1225" dirty="0"/>
          </a:p>
        </p:txBody>
      </p:sp>
      <p:sp>
        <p:nvSpPr>
          <p:cNvPr id="23" name="Text 21"/>
          <p:cNvSpPr txBox="1"/>
          <p:nvPr/>
        </p:nvSpPr>
        <p:spPr>
          <a:xfrm>
            <a:off x="420624" y="3191891"/>
            <a:ext cx="5669280" cy="462089"/>
          </a:xfrm>
          <a:prstGeom prst="rect">
            <a:avLst/>
          </a:prstGeom>
          <a:noFill/>
          <a:ln/>
        </p:spPr>
        <p:txBody>
          <a:bodyPr wrap="square" lIns="0" tIns="0" rIns="0" bIns="0" rtlCol="0" anchor="t"/>
          <a:lstStyle/>
          <a:p>
            <a:pPr algn="l" indent="0" marL="0">
              <a:buNone/>
            </a:pPr>
            <a:r>
              <a:rPr lang="en-US" sz="1225" b="1" dirty="0">
                <a:solidFill>
                  <a:srgbClr val="14202B"/>
                </a:solidFill>
                <a:latin typeface="Calibri" pitchFamily="34" charset="0"/>
                <a:ea typeface="Calibri" pitchFamily="34" charset="-122"/>
                <a:cs typeface="Calibri" pitchFamily="34" charset="-120"/>
              </a:rPr>
              <a:t>Material i flera nivåer, till exempel Mellan raderna.</a:t>
            </a:r>
            <a:pPr algn="l" indent="0" marL="0">
              <a:buNone/>
            </a:pPr>
            <a:r>
              <a:rPr lang="en-US" sz="1225" dirty="0">
                <a:solidFill>
                  <a:srgbClr val="14202B"/>
                </a:solidFill>
                <a:latin typeface="Calibri" pitchFamily="34" charset="0"/>
                <a:ea typeface="Calibri" pitchFamily="34" charset="-122"/>
                <a:cs typeface="Calibri" pitchFamily="34" charset="-120"/>
              </a:rPr>
              <a:t> Samma berättelse i olika svårighetsgrad gör det lätt att byta nivå.</a:t>
            </a:r>
            <a:endParaRPr lang="en-US" sz="1225" dirty="0"/>
          </a:p>
        </p:txBody>
      </p:sp>
      <p:sp>
        <p:nvSpPr>
          <p:cNvPr id="24" name="Text 22"/>
          <p:cNvSpPr txBox="1"/>
          <p:nvPr/>
        </p:nvSpPr>
        <p:spPr>
          <a:xfrm>
            <a:off x="420624" y="3708844"/>
            <a:ext cx="5669280" cy="462089"/>
          </a:xfrm>
          <a:prstGeom prst="rect">
            <a:avLst/>
          </a:prstGeom>
          <a:noFill/>
          <a:ln/>
        </p:spPr>
        <p:txBody>
          <a:bodyPr wrap="square" lIns="0" tIns="0" rIns="0" bIns="0" rtlCol="0" anchor="t"/>
          <a:lstStyle/>
          <a:p>
            <a:pPr algn="l" indent="0" marL="0">
              <a:buNone/>
            </a:pPr>
            <a:r>
              <a:rPr lang="en-US" sz="1225" b="1" dirty="0">
                <a:solidFill>
                  <a:srgbClr val="14202B"/>
                </a:solidFill>
                <a:latin typeface="Calibri" pitchFamily="34" charset="0"/>
                <a:ea typeface="Calibri" pitchFamily="34" charset="-122"/>
                <a:cs typeface="Calibri" pitchFamily="34" charset="-120"/>
              </a:rPr>
              <a:t>Kapitelbok för åk 3–6.</a:t>
            </a:r>
            <a:pPr algn="l" indent="0" marL="0">
              <a:buNone/>
            </a:pPr>
            <a:r>
              <a:rPr lang="en-US" sz="1225" dirty="0">
                <a:solidFill>
                  <a:srgbClr val="14202B"/>
                </a:solidFill>
                <a:latin typeface="Calibri" pitchFamily="34" charset="0"/>
                <a:ea typeface="Calibri" pitchFamily="34" charset="-122"/>
                <a:cs typeface="Calibri" pitchFamily="34" charset="-120"/>
              </a:rPr>
              <a:t> Samma bok varje dag, ett kapitel eller utvalda sidor per pass, tills den är utläst. Sedan ny bok.</a:t>
            </a:r>
            <a:endParaRPr lang="en-US" sz="1225" dirty="0"/>
          </a:p>
        </p:txBody>
      </p:sp>
      <p:sp>
        <p:nvSpPr>
          <p:cNvPr id="25" name="Text 23"/>
          <p:cNvSpPr txBox="1"/>
          <p:nvPr/>
        </p:nvSpPr>
        <p:spPr>
          <a:xfrm>
            <a:off x="420624" y="4225798"/>
            <a:ext cx="5669280" cy="462089"/>
          </a:xfrm>
          <a:prstGeom prst="rect">
            <a:avLst/>
          </a:prstGeom>
          <a:noFill/>
          <a:ln/>
        </p:spPr>
        <p:txBody>
          <a:bodyPr wrap="square" lIns="0" tIns="0" rIns="0" bIns="0" rtlCol="0" anchor="t"/>
          <a:lstStyle/>
          <a:p>
            <a:pPr algn="l" indent="0" marL="0">
              <a:buNone/>
            </a:pPr>
            <a:r>
              <a:rPr lang="en-US" sz="1225" b="1" dirty="0">
                <a:solidFill>
                  <a:srgbClr val="14202B"/>
                </a:solidFill>
                <a:latin typeface="Calibri" pitchFamily="34" charset="0"/>
                <a:ea typeface="Calibri" pitchFamily="34" charset="-122"/>
                <a:cs typeface="Calibri" pitchFamily="34" charset="-120"/>
              </a:rPr>
              <a:t>Hellre för lätt än för svår.</a:t>
            </a:r>
            <a:pPr algn="l" indent="0" marL="0">
              <a:buNone/>
            </a:pPr>
            <a:r>
              <a:rPr lang="en-US" sz="1225" dirty="0">
                <a:solidFill>
                  <a:srgbClr val="14202B"/>
                </a:solidFill>
                <a:latin typeface="Calibri" pitchFamily="34" charset="0"/>
                <a:ea typeface="Calibri" pitchFamily="34" charset="-122"/>
                <a:cs typeface="Calibri" pitchFamily="34" charset="-120"/>
              </a:rPr>
              <a:t> Det är omläsningen som ger flyt. En elev som fastnar på vart femte ord läser inte om.</a:t>
            </a:r>
            <a:endParaRPr lang="en-US" sz="1225" dirty="0"/>
          </a:p>
        </p:txBody>
      </p:sp>
      <p:sp>
        <p:nvSpPr>
          <p:cNvPr id="26" name="Shape 24"/>
          <p:cNvSpPr/>
          <p:nvPr/>
        </p:nvSpPr>
        <p:spPr>
          <a:xfrm>
            <a:off x="420624" y="4879912"/>
            <a:ext cx="5641848" cy="1776921"/>
          </a:xfrm>
          <a:prstGeom prst="rect">
            <a:avLst/>
          </a:prstGeom>
          <a:solidFill>
            <a:srgbClr val="FFFFFF"/>
          </a:solidFill>
          <a:ln w="12700">
            <a:solidFill>
              <a:srgbClr val="14202B"/>
            </a:solidFill>
            <a:prstDash val="solid"/>
          </a:ln>
        </p:spPr>
      </p:sp>
      <p:sp>
        <p:nvSpPr>
          <p:cNvPr id="27" name="Shape 25"/>
          <p:cNvSpPr/>
          <p:nvPr/>
        </p:nvSpPr>
        <p:spPr>
          <a:xfrm>
            <a:off x="429768" y="4889055"/>
            <a:ext cx="5623560" cy="310896"/>
          </a:xfrm>
          <a:prstGeom prst="rect">
            <a:avLst/>
          </a:prstGeom>
          <a:solidFill>
            <a:srgbClr val="14202B"/>
          </a:solidFill>
          <a:ln w="12700">
            <a:solidFill>
              <a:srgbClr val="14202B"/>
            </a:solidFill>
            <a:prstDash val="solid"/>
          </a:ln>
        </p:spPr>
      </p:sp>
      <p:sp>
        <p:nvSpPr>
          <p:cNvPr id="28" name="Text 26"/>
          <p:cNvSpPr txBox="1"/>
          <p:nvPr/>
        </p:nvSpPr>
        <p:spPr>
          <a:xfrm>
            <a:off x="557784" y="4943920"/>
            <a:ext cx="5367528"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PÅ BORDET NÄR PASSET BÖRJAR</a:t>
            </a:r>
            <a:endParaRPr lang="en-US" sz="1200" dirty="0"/>
          </a:p>
        </p:txBody>
      </p:sp>
      <p:sp>
        <p:nvSpPr>
          <p:cNvPr id="29" name="Text 27"/>
          <p:cNvSpPr txBox="1"/>
          <p:nvPr/>
        </p:nvSpPr>
        <p:spPr>
          <a:xfrm>
            <a:off x="557784" y="5300536"/>
            <a:ext cx="2697480" cy="439907"/>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Plastmapp per elev som följer med hem</a:t>
            </a:r>
            <a:endParaRPr lang="en-US" sz="1200" dirty="0"/>
          </a:p>
        </p:txBody>
      </p:sp>
      <p:sp>
        <p:nvSpPr>
          <p:cNvPr id="30" name="Text 28"/>
          <p:cNvSpPr txBox="1"/>
          <p:nvPr/>
        </p:nvSpPr>
        <p:spPr>
          <a:xfrm>
            <a:off x="3328416" y="5300536"/>
            <a:ext cx="2697480" cy="439907"/>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Dagens text: bok eller kapitel, på rätt nivå</a:t>
            </a:r>
            <a:endParaRPr lang="en-US" sz="1200" dirty="0"/>
          </a:p>
        </p:txBody>
      </p:sp>
      <p:sp>
        <p:nvSpPr>
          <p:cNvPr id="31" name="Text 29"/>
          <p:cNvSpPr txBox="1"/>
          <p:nvPr/>
        </p:nvSpPr>
        <p:spPr>
          <a:xfrm>
            <a:off x="557784" y="5740442"/>
            <a:ext cx="2697480" cy="439907"/>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Skrivbok till varje elev</a:t>
            </a:r>
            <a:endParaRPr lang="en-US" sz="1200" dirty="0"/>
          </a:p>
        </p:txBody>
      </p:sp>
      <p:sp>
        <p:nvSpPr>
          <p:cNvPr id="32" name="Text 30"/>
          <p:cNvSpPr txBox="1"/>
          <p:nvPr/>
        </p:nvSpPr>
        <p:spPr>
          <a:xfrm>
            <a:off x="3328416" y="5740442"/>
            <a:ext cx="2697480" cy="439907"/>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Lässchema med dagens text inskriven</a:t>
            </a:r>
            <a:endParaRPr lang="en-US" sz="1200" dirty="0"/>
          </a:p>
        </p:txBody>
      </p:sp>
      <p:sp>
        <p:nvSpPr>
          <p:cNvPr id="33" name="Text 31"/>
          <p:cNvSpPr txBox="1"/>
          <p:nvPr/>
        </p:nvSpPr>
        <p:spPr>
          <a:xfrm>
            <a:off x="557784" y="6180349"/>
            <a:ext cx="2697480" cy="439907"/>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Snabbmallen för noteringen efteråt</a:t>
            </a:r>
            <a:endParaRPr lang="en-US" sz="1200" dirty="0"/>
          </a:p>
        </p:txBody>
      </p:sp>
      <p:sp>
        <p:nvSpPr>
          <p:cNvPr id="34" name="Text 32"/>
          <p:cNvSpPr txBox="1"/>
          <p:nvPr/>
        </p:nvSpPr>
        <p:spPr>
          <a:xfrm>
            <a:off x="3328416" y="6180349"/>
            <a:ext cx="2697480" cy="439907"/>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Kontraktet, påskrivet av hem och skola</a:t>
            </a:r>
            <a:endParaRPr lang="en-US" sz="1200" dirty="0"/>
          </a:p>
        </p:txBody>
      </p:sp>
      <p:sp>
        <p:nvSpPr>
          <p:cNvPr id="35" name="Shape 33"/>
          <p:cNvSpPr/>
          <p:nvPr/>
        </p:nvSpPr>
        <p:spPr>
          <a:xfrm>
            <a:off x="6647688" y="1892808"/>
            <a:ext cx="5120640" cy="2501646"/>
          </a:xfrm>
          <a:prstGeom prst="rect">
            <a:avLst/>
          </a:prstGeom>
          <a:solidFill>
            <a:srgbClr val="FFFFFF"/>
          </a:solidFill>
          <a:ln w="12700">
            <a:solidFill>
              <a:srgbClr val="14202B"/>
            </a:solidFill>
            <a:prstDash val="solid"/>
          </a:ln>
        </p:spPr>
      </p:sp>
      <p:sp>
        <p:nvSpPr>
          <p:cNvPr id="36" name="Shape 34"/>
          <p:cNvSpPr/>
          <p:nvPr/>
        </p:nvSpPr>
        <p:spPr>
          <a:xfrm>
            <a:off x="6656832" y="1901952"/>
            <a:ext cx="5102352" cy="310896"/>
          </a:xfrm>
          <a:prstGeom prst="rect">
            <a:avLst/>
          </a:prstGeom>
          <a:solidFill>
            <a:srgbClr val="14202B"/>
          </a:solidFill>
          <a:ln w="12700">
            <a:solidFill>
              <a:srgbClr val="14202B"/>
            </a:solidFill>
            <a:prstDash val="solid"/>
          </a:ln>
        </p:spPr>
      </p:sp>
      <p:sp>
        <p:nvSpPr>
          <p:cNvPr id="37" name="Text 35"/>
          <p:cNvSpPr txBox="1"/>
          <p:nvPr/>
        </p:nvSpPr>
        <p:spPr>
          <a:xfrm>
            <a:off x="6784848" y="1956816"/>
            <a:ext cx="4846320"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CHECKLISTA INFÖR PASSET</a:t>
            </a:r>
            <a:endParaRPr lang="en-US" sz="1200" dirty="0"/>
          </a:p>
        </p:txBody>
      </p:sp>
      <p:sp>
        <p:nvSpPr>
          <p:cNvPr id="38" name="Text 36"/>
          <p:cNvSpPr txBox="1"/>
          <p:nvPr/>
        </p:nvSpPr>
        <p:spPr>
          <a:xfrm>
            <a:off x="6793992" y="2313432"/>
            <a:ext cx="4937760"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  Valt en bok på rätt nivå till varje elev och bläddrat igenom den.</a:t>
            </a:r>
            <a:endParaRPr lang="en-US" sz="1100" dirty="0"/>
          </a:p>
        </p:txBody>
      </p:sp>
      <p:sp>
        <p:nvSpPr>
          <p:cNvPr id="39" name="Text 37"/>
          <p:cNvSpPr txBox="1"/>
          <p:nvPr/>
        </p:nvSpPr>
        <p:spPr>
          <a:xfrm>
            <a:off x="6793992" y="2699258"/>
            <a:ext cx="4937760" cy="26517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  Skrivit bokens titel i varje elevs lässchema.</a:t>
            </a:r>
            <a:endParaRPr lang="en-US" sz="1100" dirty="0"/>
          </a:p>
        </p:txBody>
      </p:sp>
      <p:sp>
        <p:nvSpPr>
          <p:cNvPr id="40" name="Text 38"/>
          <p:cNvSpPr txBox="1"/>
          <p:nvPr/>
        </p:nvSpPr>
        <p:spPr>
          <a:xfrm>
            <a:off x="6793992" y="2964434"/>
            <a:ext cx="4937760" cy="26517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  Tänkt igenom vilka ord jag visar i bildvandringen.</a:t>
            </a:r>
            <a:endParaRPr lang="en-US" sz="1100" dirty="0"/>
          </a:p>
        </p:txBody>
      </p:sp>
      <p:sp>
        <p:nvSpPr>
          <p:cNvPr id="41" name="Text 39"/>
          <p:cNvSpPr txBox="1"/>
          <p:nvPr/>
        </p:nvSpPr>
        <p:spPr>
          <a:xfrm>
            <a:off x="6793992" y="3229610"/>
            <a:ext cx="4937760" cy="26517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  Bestämt i vilken ordning jag lyssnar på eleverna.</a:t>
            </a:r>
            <a:endParaRPr lang="en-US" sz="1100" dirty="0"/>
          </a:p>
        </p:txBody>
      </p:sp>
      <p:sp>
        <p:nvSpPr>
          <p:cNvPr id="42" name="Text 40"/>
          <p:cNvSpPr txBox="1"/>
          <p:nvPr/>
        </p:nvSpPr>
        <p:spPr>
          <a:xfrm>
            <a:off x="6793992" y="3494786"/>
            <a:ext cx="4937760"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  Kontrollerat att bok, skrivbok och lässchema ligger i varje mapp.</a:t>
            </a:r>
            <a:endParaRPr lang="en-US" sz="1100" dirty="0"/>
          </a:p>
        </p:txBody>
      </p:sp>
      <p:sp>
        <p:nvSpPr>
          <p:cNvPr id="43" name="Text 41"/>
          <p:cNvSpPr txBox="1"/>
          <p:nvPr/>
        </p:nvSpPr>
        <p:spPr>
          <a:xfrm>
            <a:off x="6793992" y="3880612"/>
            <a:ext cx="4937760"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  Påmint mig om att vänta vid svåra ord i stället för att säga dem.</a:t>
            </a:r>
            <a:endParaRPr lang="en-US" sz="1100" dirty="0"/>
          </a:p>
        </p:txBody>
      </p:sp>
      <p:sp>
        <p:nvSpPr>
          <p:cNvPr id="44" name="Shape 42"/>
          <p:cNvSpPr/>
          <p:nvPr/>
        </p:nvSpPr>
        <p:spPr>
          <a:xfrm>
            <a:off x="6647688" y="4595622"/>
            <a:ext cx="5120640" cy="2061210"/>
          </a:xfrm>
          <a:prstGeom prst="rect">
            <a:avLst/>
          </a:prstGeom>
          <a:solidFill>
            <a:srgbClr val="FFFFFF"/>
          </a:solidFill>
          <a:ln w="12700">
            <a:solidFill>
              <a:srgbClr val="14202B"/>
            </a:solidFill>
            <a:prstDash val="solid"/>
          </a:ln>
        </p:spPr>
      </p:sp>
      <p:sp>
        <p:nvSpPr>
          <p:cNvPr id="45" name="Shape 43"/>
          <p:cNvSpPr/>
          <p:nvPr/>
        </p:nvSpPr>
        <p:spPr>
          <a:xfrm>
            <a:off x="6656832" y="4604766"/>
            <a:ext cx="5102352" cy="310896"/>
          </a:xfrm>
          <a:prstGeom prst="rect">
            <a:avLst/>
          </a:prstGeom>
          <a:solidFill>
            <a:srgbClr val="14202B"/>
          </a:solidFill>
          <a:ln w="12700">
            <a:solidFill>
              <a:srgbClr val="14202B"/>
            </a:solidFill>
            <a:prstDash val="solid"/>
          </a:ln>
        </p:spPr>
      </p:sp>
      <p:sp>
        <p:nvSpPr>
          <p:cNvPr id="46" name="Text 44"/>
          <p:cNvSpPr txBox="1"/>
          <p:nvPr/>
        </p:nvSpPr>
        <p:spPr>
          <a:xfrm>
            <a:off x="6784848" y="4659630"/>
            <a:ext cx="4846320"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UPPFÖLJNING</a:t>
            </a:r>
            <a:endParaRPr lang="en-US" sz="1200" dirty="0"/>
          </a:p>
        </p:txBody>
      </p:sp>
      <p:sp>
        <p:nvSpPr>
          <p:cNvPr id="47" name="Text 45"/>
          <p:cNvSpPr txBox="1"/>
          <p:nvPr/>
        </p:nvSpPr>
        <p:spPr>
          <a:xfrm>
            <a:off x="6793992" y="5016246"/>
            <a:ext cx="4846320" cy="579596"/>
          </a:xfrm>
          <a:prstGeom prst="rect">
            <a:avLst/>
          </a:prstGeom>
          <a:noFill/>
          <a:ln/>
        </p:spPr>
        <p:txBody>
          <a:bodyPr wrap="square" lIns="0" tIns="0" rIns="0" bIns="0" rtlCol="0" anchor="t"/>
          <a:lstStyle/>
          <a:p>
            <a:pPr algn="l" indent="0" marL="0">
              <a:buNone/>
            </a:pPr>
            <a:r>
              <a:rPr lang="en-US" sz="1025" b="1" dirty="0">
                <a:solidFill>
                  <a:srgbClr val="14202B"/>
                </a:solidFill>
                <a:latin typeface="Calibri" pitchFamily="34" charset="0"/>
                <a:ea typeface="Calibri" pitchFamily="34" charset="-122"/>
                <a:cs typeface="Calibri" pitchFamily="34" charset="-120"/>
              </a:rPr>
              <a:t>Före insatsen:</a:t>
            </a:r>
            <a:pPr algn="l" indent="0" marL="0">
              <a:buNone/>
            </a:pPr>
            <a:r>
              <a:rPr lang="en-US" sz="1025" dirty="0">
                <a:solidFill>
                  <a:srgbClr val="14202B"/>
                </a:solidFill>
                <a:latin typeface="Calibri" pitchFamily="34" charset="0"/>
                <a:ea typeface="Calibri" pitchFamily="34" charset="-122"/>
                <a:cs typeface="Calibri" pitchFamily="34" charset="-120"/>
              </a:rPr>
              <a:t> Eleven läser en kort text på sin nivå högt i en minut. Notera antal rätt lästa ord, vilka ord som fastnar och om eleven läser om när det blir fel. Spara texten.</a:t>
            </a:r>
            <a:endParaRPr lang="en-US" sz="1025" dirty="0"/>
          </a:p>
        </p:txBody>
      </p:sp>
      <p:sp>
        <p:nvSpPr>
          <p:cNvPr id="48" name="Text 46"/>
          <p:cNvSpPr txBox="1"/>
          <p:nvPr/>
        </p:nvSpPr>
        <p:spPr>
          <a:xfrm>
            <a:off x="6793992" y="5650706"/>
            <a:ext cx="4846320" cy="579596"/>
          </a:xfrm>
          <a:prstGeom prst="rect">
            <a:avLst/>
          </a:prstGeom>
          <a:noFill/>
          <a:ln/>
        </p:spPr>
        <p:txBody>
          <a:bodyPr wrap="square" lIns="0" tIns="0" rIns="0" bIns="0" rtlCol="0" anchor="t"/>
          <a:lstStyle/>
          <a:p>
            <a:pPr algn="l" indent="0" marL="0">
              <a:buNone/>
            </a:pPr>
            <a:r>
              <a:rPr lang="en-US" sz="1025" b="1" dirty="0">
                <a:solidFill>
                  <a:srgbClr val="14202B"/>
                </a:solidFill>
                <a:latin typeface="Calibri" pitchFamily="34" charset="0"/>
                <a:ea typeface="Calibri" pitchFamily="34" charset="-122"/>
                <a:cs typeface="Calibri" pitchFamily="34" charset="-120"/>
              </a:rPr>
              <a:t>Efter 6–10 veckor:</a:t>
            </a:r>
            <a:pPr algn="l" indent="0" marL="0">
              <a:buNone/>
            </a:pPr>
            <a:r>
              <a:rPr lang="en-US" sz="1025" dirty="0">
                <a:solidFill>
                  <a:srgbClr val="14202B"/>
                </a:solidFill>
                <a:latin typeface="Calibri" pitchFamily="34" charset="0"/>
                <a:ea typeface="Calibri" pitchFamily="34" charset="-122"/>
                <a:cs typeface="Calibri" pitchFamily="34" charset="-120"/>
              </a:rPr>
              <a:t> Låt eleven läsa en liknande text och jämför med startläget. Räkna också böckerna i lässchemat: hur många har lästs två gånger?</a:t>
            </a:r>
            <a:endParaRPr lang="en-US" sz="1025" dirty="0"/>
          </a:p>
        </p:txBody>
      </p:sp>
      <p:sp>
        <p:nvSpPr>
          <p:cNvPr id="49" name="Text 47"/>
          <p:cNvSpPr txBox="1"/>
          <p:nvPr/>
        </p:nvSpPr>
        <p:spPr>
          <a:xfrm>
            <a:off x="6793992" y="6285167"/>
            <a:ext cx="4846320" cy="254159"/>
          </a:xfrm>
          <a:prstGeom prst="rect">
            <a:avLst/>
          </a:prstGeom>
          <a:noFill/>
          <a:ln/>
        </p:spPr>
        <p:txBody>
          <a:bodyPr wrap="square" lIns="0" tIns="0" rIns="0" bIns="0" rtlCol="0" anchor="t"/>
          <a:lstStyle/>
          <a:p>
            <a:pPr algn="l" indent="0" marL="0">
              <a:buNone/>
            </a:pPr>
            <a:r>
              <a:rPr lang="en-US" sz="1025" b="1" dirty="0">
                <a:solidFill>
                  <a:srgbClr val="14202B"/>
                </a:solidFill>
                <a:latin typeface="Calibri" pitchFamily="34" charset="0"/>
                <a:ea typeface="Calibri" pitchFamily="34" charset="-122"/>
                <a:cs typeface="Calibri" pitchFamily="34" charset="-120"/>
              </a:rPr>
              <a:t>Varje pass:</a:t>
            </a:r>
            <a:pPr algn="l" indent="0" marL="0">
              <a:buNone/>
            </a:pPr>
            <a:r>
              <a:rPr lang="en-US" sz="1025" dirty="0">
                <a:solidFill>
                  <a:srgbClr val="14202B"/>
                </a:solidFill>
                <a:latin typeface="Calibri" pitchFamily="34" charset="0"/>
                <a:ea typeface="Calibri" pitchFamily="34" charset="-122"/>
                <a:cs typeface="Calibri" pitchFamily="34" charset="-120"/>
              </a:rPr>
              <a:t> Hade alla läst hemma, vem byter nivå, vad övas nästa gång?</a:t>
            </a:r>
            <a:endParaRPr lang="en-US" sz="1025" dirty="0"/>
          </a:p>
        </p:txBody>
      </p:sp>
      <p:sp>
        <p:nvSpPr>
          <p:cNvPr id="50" name="Text 48"/>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niclasfohlin.se/stodundervisning/til-i-grupp/lathund</a:t>
            </a:r>
            <a:endParaRPr lang="en-US" sz="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Slides>
  <Notes>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Slide 1</vt:lpstr>
      <vt:lpstr>Slide 2</vt:lpstr>
      <vt:lpstr>Slide 3</vt:lpstr>
      <vt:lpstr>Slide 4</vt:lpstr>
    </vt:vector>
  </TitlesOfParts>
  <Company>niclasfohlin.se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Lathund: TIL i grupp: tidig intensiv läsning</dc:title>
  <dc:subject>Ett körschema för 20-minuterspass i liten grupp för elever som behöver stöd i avkodning och läsflyt. Varje elev läser en bok på sin nivå medan läraren lyssnar på en i taget, och samma dag läses boken en gång till hemma med en vuxen. Det är den dubbla läsningen som gör insatsen intensiv.</dc:subject>
  <dc:creator>Niclas Fohlin</dc:creator>
  <cp:lastModifiedBy>Niclas Fohlin</cp:lastModifiedBy>
  <cp:revision>1</cp:revision>
  <dcterms:created xsi:type="dcterms:W3CDTF">2026-09-29T20:46:57Z</dcterms:created>
  <dcterms:modified xsi:type="dcterms:W3CDTF">2026-09-29T20:46:57Z</dcterms:modified>
</cp:coreProperties>
</file>