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Upprepad läsning, metoden. I varje pass läser eleven en kort text flera gånger, på olika sätt. Läraren lyssnar och visar strategier för att läsa orden och förstå texten, och eleven sätter ord på dem. Insatsen är intensiv, en till en eller i grupp om högst sex. Den är för elever i F–⁠3 som har knäckt läskoden men inte alltid hör vad de läser. © Niclas Fohlin · niclasfohlin.se/stodundervisning/upprepad-lasning/lathund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Upprepad läsning, ett pass del för del med ett exempel. © Niclas Fohlin · niclasfohlin.se/stodundervisning/upprepad-lasning/lathund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Upprepad läsning, mallen som används under passet. © Niclas Fohlin · niclasfohlin.se/stodundervisning/upprepad-lasning/lathund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Upprepad läsning, materialet: krav, var det finns, vad som ligger på bordet, checklistan och uppföljningen. © Niclas Fohlin · niclasfohlin.se/stodundervisning/upprepad-lasning/lathund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Upprepad läsning</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10–15 minuter</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En till sex elever</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Tre till fem pass i veckan i sex till åtta veckor</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En kort text, samma hela passet</a:t>
            </a:r>
            <a:endParaRPr lang="en-US" sz="1200" dirty="0"/>
          </a:p>
        </p:txBody>
      </p:sp>
      <p:sp>
        <p:nvSpPr>
          <p:cNvPr id="19" name="Shape 17"/>
          <p:cNvSpPr/>
          <p:nvPr/>
        </p:nvSpPr>
        <p:spPr>
          <a:xfrm>
            <a:off x="5385816"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48463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4818888" cy="2025396"/>
          </a:xfrm>
          <a:prstGeom prst="rect">
            <a:avLst/>
          </a:prstGeom>
          <a:noFill/>
          <a:ln/>
        </p:spPr>
        <p:txBody>
          <a:bodyPr wrap="square" lIns="0" tIns="0" rIns="0" bIns="0" rtlCol="0" anchor="t"/>
          <a:lstStyle/>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Syftet är att eleven ska läsa med flyt och förstå det hen läser. Ditt uppdrag består av fyra saker. Eleverna läser samma text flera gånger, och du visar strategier i texten. Eleverna sätter ord på strategierna vid bordet, och du följer läsflytet på lästrappan.</a:t>
            </a:r>
            <a:endParaRPr lang="en-US" sz="1200" dirty="0"/>
          </a:p>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Insatsen är för elever som har knäckt läskoden men inte alltid hör vad de läser, eller tappar förståelsen när de läser. De står på steg 1–⁠3 i lästrappan, och målet är att de går upp några steg. Före och efter perioden läser eleven en ny text, och du fyller i protokollet Lästrappan före och efter.</a:t>
            </a:r>
            <a:endParaRPr lang="en-US" sz="1200" dirty="0"/>
          </a:p>
        </p:txBody>
      </p:sp>
      <p:sp>
        <p:nvSpPr>
          <p:cNvPr id="22" name="Shape 20"/>
          <p:cNvSpPr/>
          <p:nvPr/>
        </p:nvSpPr>
        <p:spPr>
          <a:xfrm>
            <a:off x="420624" y="3909060"/>
            <a:ext cx="4672584" cy="1645920"/>
          </a:xfrm>
          <a:prstGeom prst="rect">
            <a:avLst/>
          </a:prstGeom>
          <a:solidFill>
            <a:srgbClr val="FFFFFF"/>
          </a:solidFill>
          <a:ln w="12700">
            <a:solidFill>
              <a:srgbClr val="14202B"/>
            </a:solidFill>
            <a:prstDash val="solid"/>
          </a:ln>
        </p:spPr>
      </p:sp>
      <p:sp>
        <p:nvSpPr>
          <p:cNvPr id="23" name="Shape 21"/>
          <p:cNvSpPr/>
          <p:nvPr/>
        </p:nvSpPr>
        <p:spPr>
          <a:xfrm>
            <a:off x="429768" y="3918204"/>
            <a:ext cx="4654296" cy="310896"/>
          </a:xfrm>
          <a:prstGeom prst="rect">
            <a:avLst/>
          </a:prstGeom>
          <a:solidFill>
            <a:srgbClr val="14202B"/>
          </a:solidFill>
          <a:ln w="12700">
            <a:solidFill>
              <a:srgbClr val="14202B"/>
            </a:solidFill>
            <a:prstDash val="solid"/>
          </a:ln>
        </p:spPr>
      </p:sp>
      <p:sp>
        <p:nvSpPr>
          <p:cNvPr id="24" name="Text 22"/>
          <p:cNvSpPr txBox="1"/>
          <p:nvPr/>
        </p:nvSpPr>
        <p:spPr>
          <a:xfrm>
            <a:off x="557784" y="3973068"/>
            <a:ext cx="439826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NÄR ELEVEN FASTNAR: STÖDTRAPPAN</a:t>
            </a:r>
            <a:endParaRPr lang="en-US" sz="1200" dirty="0"/>
          </a:p>
        </p:txBody>
      </p:sp>
      <p:sp>
        <p:nvSpPr>
          <p:cNvPr id="25" name="Text 23"/>
          <p:cNvSpPr txBox="1"/>
          <p:nvPr/>
        </p:nvSpPr>
        <p:spPr>
          <a:xfrm>
            <a:off x="557784" y="4293108"/>
            <a:ext cx="4434840" cy="237744"/>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Fråga alltid först:</a:t>
            </a:r>
            <a:pPr algn="l" indent="0" marL="0">
              <a:buNone/>
            </a:pPr>
            <a:r>
              <a:rPr lang="en-US" sz="1150" dirty="0">
                <a:solidFill>
                  <a:srgbClr val="14202B"/>
                </a:solidFill>
                <a:latin typeface="Calibri" pitchFamily="34" charset="0"/>
                <a:ea typeface="Calibri" pitchFamily="34" charset="-122"/>
                <a:cs typeface="Calibri" pitchFamily="34" charset="-120"/>
              </a:rPr>
              <a:t> Vad kan du göra?</a:t>
            </a:r>
            <a:endParaRPr lang="en-US" sz="1150" dirty="0"/>
          </a:p>
        </p:txBody>
      </p:sp>
      <p:sp>
        <p:nvSpPr>
          <p:cNvPr id="26" name="Text 24"/>
          <p:cNvSpPr txBox="1"/>
          <p:nvPr/>
        </p:nvSpPr>
        <p:spPr>
          <a:xfrm>
            <a:off x="557784" y="4530852"/>
            <a:ext cx="4434840" cy="237744"/>
          </a:xfrm>
          <a:prstGeom prst="rect">
            <a:avLst/>
          </a:prstGeom>
          <a:noFill/>
          <a:ln/>
        </p:spPr>
        <p:txBody>
          <a:bodyPr wrap="square" lIns="0" tIns="0" rIns="0" bIns="0" rtlCol="0" anchor="t"/>
          <a:lstStyle/>
          <a:p>
            <a:pPr algn="l" indent="0" marL="0">
              <a:buNone/>
            </a:pPr>
            <a:r>
              <a:rPr lang="en-US" sz="1150" dirty="0">
                <a:solidFill>
                  <a:srgbClr val="14202B"/>
                </a:solidFill>
                <a:latin typeface="Calibri" pitchFamily="34" charset="0"/>
                <a:ea typeface="Calibri" pitchFamily="34" charset="-122"/>
                <a:cs typeface="Calibri" pitchFamily="34" charset="-120"/>
              </a:rPr>
              <a:t>1 · Vänta tre sekunder. 2 · Be eleven läsa om meningen.</a:t>
            </a:r>
            <a:endParaRPr lang="en-US" sz="1150" dirty="0"/>
          </a:p>
        </p:txBody>
      </p:sp>
      <p:sp>
        <p:nvSpPr>
          <p:cNvPr id="27" name="Text 25"/>
          <p:cNvSpPr txBox="1"/>
          <p:nvPr/>
        </p:nvSpPr>
        <p:spPr>
          <a:xfrm>
            <a:off x="557784" y="4768596"/>
            <a:ext cx="4434840" cy="237744"/>
          </a:xfrm>
          <a:prstGeom prst="rect">
            <a:avLst/>
          </a:prstGeom>
          <a:noFill/>
          <a:ln/>
        </p:spPr>
        <p:txBody>
          <a:bodyPr wrap="square" lIns="0" tIns="0" rIns="0" bIns="0" rtlCol="0" anchor="t"/>
          <a:lstStyle/>
          <a:p>
            <a:pPr algn="l" indent="0" marL="0">
              <a:buNone/>
            </a:pPr>
            <a:r>
              <a:rPr lang="en-US" sz="1150" dirty="0">
                <a:solidFill>
                  <a:srgbClr val="14202B"/>
                </a:solidFill>
                <a:latin typeface="Calibri" pitchFamily="34" charset="0"/>
                <a:ea typeface="Calibri" pitchFamily="34" charset="-122"/>
                <a:cs typeface="Calibri" pitchFamily="34" charset="-120"/>
              </a:rPr>
              <a:t>3 · Peka på strategikortet. 4 · Visa strategin på ordet.</a:t>
            </a:r>
            <a:endParaRPr lang="en-US" sz="1150" dirty="0"/>
          </a:p>
        </p:txBody>
      </p:sp>
      <p:sp>
        <p:nvSpPr>
          <p:cNvPr id="28" name="Text 26"/>
          <p:cNvSpPr txBox="1"/>
          <p:nvPr/>
        </p:nvSpPr>
        <p:spPr>
          <a:xfrm>
            <a:off x="557784" y="5006340"/>
            <a:ext cx="4434840" cy="237744"/>
          </a:xfrm>
          <a:prstGeom prst="rect">
            <a:avLst/>
          </a:prstGeom>
          <a:noFill/>
          <a:ln/>
        </p:spPr>
        <p:txBody>
          <a:bodyPr wrap="square" lIns="0" tIns="0" rIns="0" bIns="0" rtlCol="0" anchor="t"/>
          <a:lstStyle/>
          <a:p>
            <a:pPr algn="l" indent="0" marL="0">
              <a:buNone/>
            </a:pPr>
            <a:r>
              <a:rPr lang="en-US" sz="1150" dirty="0">
                <a:solidFill>
                  <a:srgbClr val="14202B"/>
                </a:solidFill>
                <a:latin typeface="Calibri" pitchFamily="34" charset="0"/>
                <a:ea typeface="Calibri" pitchFamily="34" charset="-122"/>
                <a:cs typeface="Calibri" pitchFamily="34" charset="-120"/>
              </a:rPr>
              <a:t>5 · Säg ordet, och eleven läser om meningen.</a:t>
            </a:r>
            <a:endParaRPr lang="en-US" sz="1150" dirty="0"/>
          </a:p>
        </p:txBody>
      </p:sp>
      <p:sp>
        <p:nvSpPr>
          <p:cNvPr id="29" name="Text 27"/>
          <p:cNvSpPr txBox="1"/>
          <p:nvPr/>
        </p:nvSpPr>
        <p:spPr>
          <a:xfrm>
            <a:off x="557784" y="5244084"/>
            <a:ext cx="4434840" cy="237744"/>
          </a:xfrm>
          <a:prstGeom prst="rect">
            <a:avLst/>
          </a:prstGeom>
          <a:noFill/>
          <a:ln/>
        </p:spPr>
        <p:txBody>
          <a:bodyPr wrap="square" lIns="0" tIns="0" rIns="0" bIns="0" rtlCol="0" anchor="t"/>
          <a:lstStyle/>
          <a:p>
            <a:pPr algn="l" indent="0" marL="0">
              <a:buNone/>
            </a:pPr>
            <a:r>
              <a:rPr lang="en-US" sz="1150" dirty="0">
                <a:solidFill>
                  <a:srgbClr val="14202B"/>
                </a:solidFill>
                <a:latin typeface="Calibri" pitchFamily="34" charset="0"/>
                <a:ea typeface="Calibri" pitchFamily="34" charset="-122"/>
                <a:cs typeface="Calibri" pitchFamily="34" charset="-120"/>
              </a:rPr>
              <a:t>Läst fel? Vänta till punkten och fråga: Stämde det?</a:t>
            </a:r>
            <a:endParaRPr lang="en-US" sz="1150" dirty="0"/>
          </a:p>
        </p:txBody>
      </p:sp>
      <p:sp>
        <p:nvSpPr>
          <p:cNvPr id="30" name="Text 28"/>
          <p:cNvSpPr txBox="1"/>
          <p:nvPr/>
        </p:nvSpPr>
        <p:spPr>
          <a:xfrm>
            <a:off x="420624" y="5692140"/>
            <a:ext cx="48463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ARBETSFORM</a:t>
            </a:r>
            <a:endParaRPr lang="en-US" sz="1200" dirty="0"/>
          </a:p>
        </p:txBody>
      </p:sp>
      <p:sp>
        <p:nvSpPr>
          <p:cNvPr id="31" name="Text 29"/>
          <p:cNvSpPr txBox="1"/>
          <p:nvPr/>
        </p:nvSpPr>
        <p:spPr>
          <a:xfrm>
            <a:off x="420624" y="5948172"/>
            <a:ext cx="4818888" cy="66294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Enskilt (var och en läser, läraren lyssnar) → läraren visar (eleverna lyssnar och följer med) → växlande (i kör, i par eller själv) → gemensamt (läraren börjar, eleverna fyller på)</a:t>
            </a:r>
            <a:endParaRPr lang="en-US" sz="1200" dirty="0"/>
          </a:p>
        </p:txBody>
      </p:sp>
      <p:sp>
        <p:nvSpPr>
          <p:cNvPr id="32" name="Text 30"/>
          <p:cNvSpPr txBox="1"/>
          <p:nvPr/>
        </p:nvSpPr>
        <p:spPr>
          <a:xfrm>
            <a:off x="5687568" y="1508760"/>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PASSET I FYRA DELAR · VAD DU GÖR OCH SÄGER</a:t>
            </a:r>
            <a:endParaRPr lang="en-US" sz="1200" dirty="0"/>
          </a:p>
        </p:txBody>
      </p:sp>
      <p:sp>
        <p:nvSpPr>
          <p:cNvPr id="33" name="Shape 31"/>
          <p:cNvSpPr/>
          <p:nvPr/>
        </p:nvSpPr>
        <p:spPr>
          <a:xfrm>
            <a:off x="5687568" y="1792224"/>
            <a:ext cx="6089904" cy="320040"/>
          </a:xfrm>
          <a:prstGeom prst="rect">
            <a:avLst/>
          </a:prstGeom>
          <a:solidFill>
            <a:srgbClr val="14202B"/>
          </a:solidFill>
          <a:ln w="12700">
            <a:solidFill>
              <a:srgbClr val="14202B"/>
            </a:solidFill>
            <a:prstDash val="solid"/>
          </a:ln>
        </p:spPr>
      </p:sp>
      <p:sp>
        <p:nvSpPr>
          <p:cNvPr id="34" name="Text 32"/>
          <p:cNvSpPr txBox="1"/>
          <p:nvPr/>
        </p:nvSpPr>
        <p:spPr>
          <a:xfrm>
            <a:off x="5824728"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DEL</a:t>
            </a:r>
            <a:endParaRPr lang="en-US" sz="1200" dirty="0"/>
          </a:p>
        </p:txBody>
      </p:sp>
      <p:sp>
        <p:nvSpPr>
          <p:cNvPr id="35" name="Shape 33"/>
          <p:cNvSpPr/>
          <p:nvPr/>
        </p:nvSpPr>
        <p:spPr>
          <a:xfrm>
            <a:off x="7287768" y="1792224"/>
            <a:ext cx="9144" cy="320040"/>
          </a:xfrm>
          <a:prstGeom prst="rect">
            <a:avLst/>
          </a:prstGeom>
          <a:solidFill>
            <a:srgbClr val="4A5361"/>
          </a:solidFill>
          <a:ln w="12700">
            <a:solidFill>
              <a:srgbClr val="4A5361"/>
            </a:solidFill>
            <a:prstDash val="solid"/>
          </a:ln>
        </p:spPr>
      </p:sp>
      <p:sp>
        <p:nvSpPr>
          <p:cNvPr id="36" name="Text 34"/>
          <p:cNvSpPr txBox="1"/>
          <p:nvPr/>
        </p:nvSpPr>
        <p:spPr>
          <a:xfrm>
            <a:off x="7434072" y="1856232"/>
            <a:ext cx="421538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EXEMPELFRASER</a:t>
            </a:r>
            <a:endParaRPr lang="en-US" sz="1200" dirty="0"/>
          </a:p>
        </p:txBody>
      </p:sp>
      <p:sp>
        <p:nvSpPr>
          <p:cNvPr id="37" name="Shape 35"/>
          <p:cNvSpPr/>
          <p:nvPr/>
        </p:nvSpPr>
        <p:spPr>
          <a:xfrm>
            <a:off x="5687568" y="2112264"/>
            <a:ext cx="1600200" cy="924511"/>
          </a:xfrm>
          <a:prstGeom prst="rect">
            <a:avLst/>
          </a:prstGeom>
          <a:solidFill>
            <a:srgbClr val="F3F6FA"/>
          </a:solidFill>
          <a:ln w="12700">
            <a:solidFill>
              <a:srgbClr val="F3F6FA"/>
            </a:solidFill>
            <a:prstDash val="solid"/>
          </a:ln>
        </p:spPr>
      </p:sp>
      <p:sp>
        <p:nvSpPr>
          <p:cNvPr id="38" name="Shape 36"/>
          <p:cNvSpPr/>
          <p:nvPr/>
        </p:nvSpPr>
        <p:spPr>
          <a:xfrm>
            <a:off x="7287768" y="2112264"/>
            <a:ext cx="9144" cy="924511"/>
          </a:xfrm>
          <a:prstGeom prst="rect">
            <a:avLst/>
          </a:prstGeom>
          <a:solidFill>
            <a:srgbClr val="E1E6EB"/>
          </a:solidFill>
          <a:ln w="12700">
            <a:solidFill>
              <a:srgbClr val="E1E6EB"/>
            </a:solidFill>
            <a:prstDash val="solid"/>
          </a:ln>
        </p:spPr>
      </p:sp>
      <p:sp>
        <p:nvSpPr>
          <p:cNvPr id="39" name="Text 37"/>
          <p:cNvSpPr txBox="1"/>
          <p:nvPr/>
        </p:nvSpPr>
        <p:spPr>
          <a:xfrm>
            <a:off x="5824728" y="2203704"/>
            <a:ext cx="1371600" cy="365125"/>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 · Första läsningen</a:t>
            </a:r>
            <a:endParaRPr lang="en-US" sz="1150" dirty="0"/>
          </a:p>
        </p:txBody>
      </p:sp>
      <p:sp>
        <p:nvSpPr>
          <p:cNvPr id="40" name="Text 38"/>
          <p:cNvSpPr txBox="1"/>
          <p:nvPr/>
        </p:nvSpPr>
        <p:spPr>
          <a:xfrm>
            <a:off x="5824728" y="2587117"/>
            <a:ext cx="1371600" cy="422226"/>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0–⁠3 min. Du lyssnar.</a:t>
            </a:r>
            <a:endParaRPr lang="en-US" sz="1000" dirty="0"/>
          </a:p>
        </p:txBody>
      </p:sp>
      <p:sp>
        <p:nvSpPr>
          <p:cNvPr id="41" name="Text 39"/>
          <p:cNvSpPr txBox="1"/>
          <p:nvPr/>
        </p:nvSpPr>
        <p:spPr>
          <a:xfrm>
            <a:off x="7434072" y="2203704"/>
            <a:ext cx="4215384" cy="787351"/>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”Läs texten halvhögt för dig själv.”</a:t>
            </a:r>
            <a:endParaRPr lang="en-US" sz="1275" dirty="0"/>
          </a:p>
        </p:txBody>
      </p:sp>
      <p:sp>
        <p:nvSpPr>
          <p:cNvPr id="42" name="Shape 40"/>
          <p:cNvSpPr/>
          <p:nvPr/>
        </p:nvSpPr>
        <p:spPr>
          <a:xfrm>
            <a:off x="5687568" y="3036775"/>
            <a:ext cx="1600200" cy="656912"/>
          </a:xfrm>
          <a:prstGeom prst="rect">
            <a:avLst/>
          </a:prstGeom>
          <a:solidFill>
            <a:srgbClr val="F3F6FA"/>
          </a:solidFill>
          <a:ln w="12700">
            <a:solidFill>
              <a:srgbClr val="F3F6FA"/>
            </a:solidFill>
            <a:prstDash val="solid"/>
          </a:ln>
        </p:spPr>
      </p:sp>
      <p:sp>
        <p:nvSpPr>
          <p:cNvPr id="43" name="Shape 41"/>
          <p:cNvSpPr/>
          <p:nvPr/>
        </p:nvSpPr>
        <p:spPr>
          <a:xfrm>
            <a:off x="5687568" y="3036775"/>
            <a:ext cx="6089904" cy="9144"/>
          </a:xfrm>
          <a:prstGeom prst="rect">
            <a:avLst/>
          </a:prstGeom>
          <a:solidFill>
            <a:srgbClr val="E1E6EB"/>
          </a:solidFill>
          <a:ln w="12700">
            <a:solidFill>
              <a:srgbClr val="E1E6EB"/>
            </a:solidFill>
            <a:prstDash val="solid"/>
          </a:ln>
        </p:spPr>
      </p:sp>
      <p:sp>
        <p:nvSpPr>
          <p:cNvPr id="44" name="Shape 42"/>
          <p:cNvSpPr/>
          <p:nvPr/>
        </p:nvSpPr>
        <p:spPr>
          <a:xfrm>
            <a:off x="7287768" y="3036775"/>
            <a:ext cx="9144" cy="656912"/>
          </a:xfrm>
          <a:prstGeom prst="rect">
            <a:avLst/>
          </a:prstGeom>
          <a:solidFill>
            <a:srgbClr val="E1E6EB"/>
          </a:solidFill>
          <a:ln w="12700">
            <a:solidFill>
              <a:srgbClr val="E1E6EB"/>
            </a:solidFill>
            <a:prstDash val="solid"/>
          </a:ln>
        </p:spPr>
      </p:sp>
      <p:sp>
        <p:nvSpPr>
          <p:cNvPr id="45" name="Text 43"/>
          <p:cNvSpPr txBox="1"/>
          <p:nvPr/>
        </p:nvSpPr>
        <p:spPr>
          <a:xfrm>
            <a:off x="5824728" y="3128215"/>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 · Modellering</a:t>
            </a:r>
            <a:endParaRPr lang="en-US" sz="1150" dirty="0"/>
          </a:p>
        </p:txBody>
      </p:sp>
      <p:sp>
        <p:nvSpPr>
          <p:cNvPr id="46" name="Text 44"/>
          <p:cNvSpPr txBox="1"/>
          <p:nvPr/>
        </p:nvSpPr>
        <p:spPr>
          <a:xfrm>
            <a:off x="5824728" y="3393391"/>
            <a:ext cx="1371600" cy="272864"/>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3–⁠6 min. Du visar.</a:t>
            </a:r>
            <a:endParaRPr lang="en-US" sz="1000" dirty="0"/>
          </a:p>
        </p:txBody>
      </p:sp>
      <p:sp>
        <p:nvSpPr>
          <p:cNvPr id="47" name="Text 45"/>
          <p:cNvSpPr txBox="1"/>
          <p:nvPr/>
        </p:nvSpPr>
        <p:spPr>
          <a:xfrm>
            <a:off x="7434072" y="3128215"/>
            <a:ext cx="4215384" cy="519752"/>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”Lyssna när jag säger ljuden utan paus: sss-⁠t-⁠rrr-⁠aaa-⁠nnn-⁠d. Strand. Stranden.”</a:t>
            </a:r>
            <a:endParaRPr lang="en-US" sz="1275" dirty="0"/>
          </a:p>
        </p:txBody>
      </p:sp>
      <p:sp>
        <p:nvSpPr>
          <p:cNvPr id="48" name="Shape 46"/>
          <p:cNvSpPr/>
          <p:nvPr/>
        </p:nvSpPr>
        <p:spPr>
          <a:xfrm>
            <a:off x="5687568" y="3693688"/>
            <a:ext cx="1600200" cy="810282"/>
          </a:xfrm>
          <a:prstGeom prst="rect">
            <a:avLst/>
          </a:prstGeom>
          <a:solidFill>
            <a:srgbClr val="F3F6FA"/>
          </a:solidFill>
          <a:ln w="12700">
            <a:solidFill>
              <a:srgbClr val="F3F6FA"/>
            </a:solidFill>
            <a:prstDash val="solid"/>
          </a:ln>
        </p:spPr>
      </p:sp>
      <p:sp>
        <p:nvSpPr>
          <p:cNvPr id="49" name="Shape 47"/>
          <p:cNvSpPr/>
          <p:nvPr/>
        </p:nvSpPr>
        <p:spPr>
          <a:xfrm>
            <a:off x="5687568" y="3693688"/>
            <a:ext cx="6089904" cy="9144"/>
          </a:xfrm>
          <a:prstGeom prst="rect">
            <a:avLst/>
          </a:prstGeom>
          <a:solidFill>
            <a:srgbClr val="E1E6EB"/>
          </a:solidFill>
          <a:ln w="12700">
            <a:solidFill>
              <a:srgbClr val="E1E6EB"/>
            </a:solidFill>
            <a:prstDash val="solid"/>
          </a:ln>
        </p:spPr>
      </p:sp>
      <p:sp>
        <p:nvSpPr>
          <p:cNvPr id="50" name="Shape 48"/>
          <p:cNvSpPr/>
          <p:nvPr/>
        </p:nvSpPr>
        <p:spPr>
          <a:xfrm>
            <a:off x="7287768" y="3693688"/>
            <a:ext cx="9144" cy="810282"/>
          </a:xfrm>
          <a:prstGeom prst="rect">
            <a:avLst/>
          </a:prstGeom>
          <a:solidFill>
            <a:srgbClr val="E1E6EB"/>
          </a:solidFill>
          <a:ln w="12700">
            <a:solidFill>
              <a:srgbClr val="E1E6EB"/>
            </a:solidFill>
            <a:prstDash val="solid"/>
          </a:ln>
        </p:spPr>
      </p:sp>
      <p:sp>
        <p:nvSpPr>
          <p:cNvPr id="51" name="Text 49"/>
          <p:cNvSpPr txBox="1"/>
          <p:nvPr/>
        </p:nvSpPr>
        <p:spPr>
          <a:xfrm>
            <a:off x="5824728" y="3785128"/>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 · Läs igen</a:t>
            </a:r>
            <a:endParaRPr lang="en-US" sz="1150" dirty="0"/>
          </a:p>
        </p:txBody>
      </p:sp>
      <p:sp>
        <p:nvSpPr>
          <p:cNvPr id="52" name="Text 50"/>
          <p:cNvSpPr txBox="1"/>
          <p:nvPr/>
        </p:nvSpPr>
        <p:spPr>
          <a:xfrm>
            <a:off x="5824728" y="4050304"/>
            <a:ext cx="1371600" cy="426234"/>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6–⁠14 min. Minst två omgångar.</a:t>
            </a:r>
            <a:endParaRPr lang="en-US" sz="1000" dirty="0"/>
          </a:p>
        </p:txBody>
      </p:sp>
      <p:sp>
        <p:nvSpPr>
          <p:cNvPr id="53" name="Text 51"/>
          <p:cNvSpPr txBox="1"/>
          <p:nvPr/>
        </p:nvSpPr>
        <p:spPr>
          <a:xfrm>
            <a:off x="7434072" y="3785128"/>
            <a:ext cx="4215384" cy="673122"/>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”Stämde det? Läs meningen igen.”</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”Du sa ljuden utan paus och hörde ordet.”</a:t>
            </a:r>
            <a:endParaRPr lang="en-US" sz="1275" dirty="0"/>
          </a:p>
        </p:txBody>
      </p:sp>
      <p:sp>
        <p:nvSpPr>
          <p:cNvPr id="54" name="Shape 52"/>
          <p:cNvSpPr/>
          <p:nvPr/>
        </p:nvSpPr>
        <p:spPr>
          <a:xfrm>
            <a:off x="5687568" y="4503970"/>
            <a:ext cx="1600200" cy="810282"/>
          </a:xfrm>
          <a:prstGeom prst="rect">
            <a:avLst/>
          </a:prstGeom>
          <a:solidFill>
            <a:srgbClr val="F3F6FA"/>
          </a:solidFill>
          <a:ln w="12700">
            <a:solidFill>
              <a:srgbClr val="F3F6FA"/>
            </a:solidFill>
            <a:prstDash val="solid"/>
          </a:ln>
        </p:spPr>
      </p:sp>
      <p:sp>
        <p:nvSpPr>
          <p:cNvPr id="55" name="Shape 53"/>
          <p:cNvSpPr/>
          <p:nvPr/>
        </p:nvSpPr>
        <p:spPr>
          <a:xfrm>
            <a:off x="5687568" y="4503970"/>
            <a:ext cx="6089904" cy="9144"/>
          </a:xfrm>
          <a:prstGeom prst="rect">
            <a:avLst/>
          </a:prstGeom>
          <a:solidFill>
            <a:srgbClr val="E1E6EB"/>
          </a:solidFill>
          <a:ln w="12700">
            <a:solidFill>
              <a:srgbClr val="E1E6EB"/>
            </a:solidFill>
            <a:prstDash val="solid"/>
          </a:ln>
        </p:spPr>
      </p:sp>
      <p:sp>
        <p:nvSpPr>
          <p:cNvPr id="56" name="Shape 54"/>
          <p:cNvSpPr/>
          <p:nvPr/>
        </p:nvSpPr>
        <p:spPr>
          <a:xfrm>
            <a:off x="7287768" y="4503970"/>
            <a:ext cx="9144" cy="810282"/>
          </a:xfrm>
          <a:prstGeom prst="rect">
            <a:avLst/>
          </a:prstGeom>
          <a:solidFill>
            <a:srgbClr val="E1E6EB"/>
          </a:solidFill>
          <a:ln w="12700">
            <a:solidFill>
              <a:srgbClr val="E1E6EB"/>
            </a:solidFill>
            <a:prstDash val="solid"/>
          </a:ln>
        </p:spPr>
      </p:sp>
      <p:sp>
        <p:nvSpPr>
          <p:cNvPr id="57" name="Text 55"/>
          <p:cNvSpPr txBox="1"/>
          <p:nvPr/>
        </p:nvSpPr>
        <p:spPr>
          <a:xfrm>
            <a:off x="5824728" y="4595410"/>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4 · Avslutning</a:t>
            </a:r>
            <a:endParaRPr lang="en-US" sz="1150" dirty="0"/>
          </a:p>
        </p:txBody>
      </p:sp>
      <p:sp>
        <p:nvSpPr>
          <p:cNvPr id="58" name="Text 56"/>
          <p:cNvSpPr txBox="1"/>
          <p:nvPr/>
        </p:nvSpPr>
        <p:spPr>
          <a:xfrm>
            <a:off x="5824728" y="4860586"/>
            <a:ext cx="1371600" cy="426234"/>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14–⁠15 min. Gemensamt.</a:t>
            </a:r>
            <a:endParaRPr lang="en-US" sz="1000" dirty="0"/>
          </a:p>
        </p:txBody>
      </p:sp>
      <p:sp>
        <p:nvSpPr>
          <p:cNvPr id="59" name="Text 57"/>
          <p:cNvSpPr txBox="1"/>
          <p:nvPr/>
        </p:nvSpPr>
        <p:spPr>
          <a:xfrm>
            <a:off x="7434072" y="4595410"/>
            <a:ext cx="4215384" cy="673122"/>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”Första gången ljudade ni strand. Sista gången läste ni ordet direkt.”</a:t>
            </a:r>
            <a:endParaRPr lang="en-US" sz="1275" dirty="0"/>
          </a:p>
        </p:txBody>
      </p:sp>
      <p:sp>
        <p:nvSpPr>
          <p:cNvPr id="60" name="Shape 58"/>
          <p:cNvSpPr/>
          <p:nvPr/>
        </p:nvSpPr>
        <p:spPr>
          <a:xfrm>
            <a:off x="5687568" y="1792224"/>
            <a:ext cx="6089904" cy="3522028"/>
          </a:xfrm>
          <a:prstGeom prst="rect">
            <a:avLst/>
          </a:prstGeom>
          <a:ln w="12700">
            <a:solidFill>
              <a:srgbClr val="14202B"/>
            </a:solidFill>
            <a:prstDash val="solid"/>
          </a:ln>
        </p:spPr>
      </p:sp>
      <p:sp>
        <p:nvSpPr>
          <p:cNvPr id="61" name="Shape 59"/>
          <p:cNvSpPr/>
          <p:nvPr/>
        </p:nvSpPr>
        <p:spPr>
          <a:xfrm>
            <a:off x="5687568" y="5469700"/>
            <a:ext cx="6089904" cy="1187133"/>
          </a:xfrm>
          <a:prstGeom prst="rect">
            <a:avLst/>
          </a:prstGeom>
          <a:solidFill>
            <a:srgbClr val="FBF3E4"/>
          </a:solidFill>
          <a:ln w="12700">
            <a:solidFill>
              <a:srgbClr val="FBF3E4"/>
            </a:solidFill>
            <a:prstDash val="solid"/>
          </a:ln>
        </p:spPr>
      </p:sp>
      <p:sp>
        <p:nvSpPr>
          <p:cNvPr id="62" name="Shape 60"/>
          <p:cNvSpPr/>
          <p:nvPr/>
        </p:nvSpPr>
        <p:spPr>
          <a:xfrm>
            <a:off x="5687568" y="5469700"/>
            <a:ext cx="36576" cy="1187133"/>
          </a:xfrm>
          <a:prstGeom prst="rect">
            <a:avLst/>
          </a:prstGeom>
          <a:solidFill>
            <a:srgbClr val="8A5A1E"/>
          </a:solidFill>
          <a:ln w="12700">
            <a:solidFill>
              <a:srgbClr val="8A5A1E"/>
            </a:solidFill>
            <a:prstDash val="solid"/>
          </a:ln>
        </p:spPr>
      </p:sp>
      <p:sp>
        <p:nvSpPr>
          <p:cNvPr id="63" name="Text 61"/>
          <p:cNvSpPr txBox="1"/>
          <p:nvPr/>
        </p:nvSpPr>
        <p:spPr>
          <a:xfrm>
            <a:off x="5879592" y="5579428"/>
            <a:ext cx="5724144" cy="967677"/>
          </a:xfrm>
          <a:prstGeom prst="rect">
            <a:avLst/>
          </a:prstGeom>
          <a:noFill/>
          <a:ln/>
        </p:spPr>
        <p:txBody>
          <a:bodyPr wrap="square" lIns="0" tIns="0" rIns="0" bIns="0" rtlCol="0" anchor="ctr"/>
          <a:lstStyle/>
          <a:p>
            <a:pPr algn="l" indent="0" marL="0">
              <a:buNone/>
            </a:pPr>
            <a:r>
              <a:rPr lang="en-US" sz="1150" dirty="0">
                <a:solidFill>
                  <a:srgbClr val="14202B"/>
                </a:solidFill>
                <a:latin typeface="Calibri" pitchFamily="34" charset="0"/>
                <a:ea typeface="Calibri" pitchFamily="34" charset="-122"/>
                <a:cs typeface="Calibri" pitchFamily="34" charset="-120"/>
              </a:rPr>
              <a:t>Eleverna läser igen i minst två omgångar, till exempel med ekoläsning, i kör, med dig, i par, med stöd och sedan utan, i läsröret eller för en ny lyssnare. Lyssna på varje elev för sig minst en gång. Är eleverna fler än fyra tar du hälften i varje omgång. Har ni tio minuter får delarna 2, 2, 5 och 1 minut.</a:t>
            </a:r>
            <a:endParaRPr lang="en-US" sz="1150" dirty="0"/>
          </a:p>
        </p:txBody>
      </p:sp>
      <p:sp>
        <p:nvSpPr>
          <p:cNvPr id="64" name="Text 62"/>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niclasfohlin.se/stodundervisning/upprepad-lasning/lathund</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Vi kör ett pass: texten ”Sandslottet”</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GRUPPEN · FYRA ELEVER I ÅK 2, ANDRA PASSET</a:t>
            </a:r>
            <a:endParaRPr lang="en-US" sz="1200" dirty="0"/>
          </a:p>
        </p:txBody>
      </p:sp>
      <p:sp>
        <p:nvSpPr>
          <p:cNvPr id="9" name="Shape 7"/>
          <p:cNvSpPr/>
          <p:nvPr/>
        </p:nvSpPr>
        <p:spPr>
          <a:xfrm>
            <a:off x="420624" y="1097280"/>
            <a:ext cx="4818888" cy="3090672"/>
          </a:xfrm>
          <a:prstGeom prst="rect">
            <a:avLst/>
          </a:prstGeom>
          <a:solidFill>
            <a:srgbClr val="F8FAFC"/>
          </a:solidFill>
          <a:ln w="9525">
            <a:solidFill>
              <a:srgbClr val="E1E6EB"/>
            </a:solidFill>
            <a:prstDash val="solid"/>
          </a:ln>
        </p:spPr>
      </p:sp>
      <p:sp>
        <p:nvSpPr>
          <p:cNvPr id="10" name="Text 8"/>
          <p:cNvSpPr txBox="1"/>
          <p:nvPr/>
        </p:nvSpPr>
        <p:spPr>
          <a:xfrm>
            <a:off x="557784" y="1188720"/>
            <a:ext cx="4544568" cy="2907792"/>
          </a:xfrm>
          <a:prstGeom prst="rect">
            <a:avLst/>
          </a:prstGeom>
          <a:noFill/>
          <a:ln/>
        </p:spPr>
        <p:txBody>
          <a:bodyPr wrap="square" lIns="0" tIns="0" rIns="0" bIns="0" rtlCol="0" anchor="t"/>
          <a:lstStyle/>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Texten är lästräningstext 6, Sandslottet. Alla läser texten utan stöd. Elias ljudar med pauser,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”/s/ /t/ /r/ /a/ /n/ /d/”</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och Samir läser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”vågor”</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läser högt ur texten med stöd och visar: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”Lyssna när jag säger ljuden utan paus: sss-⁠t-⁠rrr-⁠aaa-⁠nnn-⁠d. Strand. Stranden.”</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Sedan pekar läraren på bindestrecken i våg-⁠or-⁠na.</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Gruppen körläser texten med stöd och läser den sedan i par utan stöd. Samir läser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”vågor”</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stannar och läser om. Läraren: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”Du märkte att det inte stämde och läste om.”</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I avslutningen börjar läraren: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”Elias, första gången ljudade du ordet stranden med pauser. Nu läste du det direkt.”</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Elias: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”Jag sa ljuden utan paus.”</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Texten flyter för Nora och Wilma, som får ta hem den.</a:t>
            </a:r>
            <a:endParaRPr lang="en-US" sz="1150" dirty="0"/>
          </a:p>
        </p:txBody>
      </p:sp>
      <p:sp>
        <p:nvSpPr>
          <p:cNvPr id="11" name="Shape 9"/>
          <p:cNvSpPr/>
          <p:nvPr/>
        </p:nvSpPr>
        <p:spPr>
          <a:xfrm>
            <a:off x="420624" y="4325112"/>
            <a:ext cx="4818888" cy="1463040"/>
          </a:xfrm>
          <a:prstGeom prst="rect">
            <a:avLst/>
          </a:prstGeom>
          <a:solidFill>
            <a:srgbClr val="FBF3E4"/>
          </a:solidFill>
          <a:ln w="12700">
            <a:solidFill>
              <a:srgbClr val="FBF3E4"/>
            </a:solidFill>
            <a:prstDash val="solid"/>
          </a:ln>
        </p:spPr>
      </p:sp>
      <p:sp>
        <p:nvSpPr>
          <p:cNvPr id="12" name="Shape 10"/>
          <p:cNvSpPr/>
          <p:nvPr/>
        </p:nvSpPr>
        <p:spPr>
          <a:xfrm>
            <a:off x="420624" y="4325112"/>
            <a:ext cx="36576" cy="1463040"/>
          </a:xfrm>
          <a:prstGeom prst="rect">
            <a:avLst/>
          </a:prstGeom>
          <a:solidFill>
            <a:srgbClr val="8A5A1E"/>
          </a:solidFill>
          <a:ln w="12700">
            <a:solidFill>
              <a:srgbClr val="8A5A1E"/>
            </a:solidFill>
            <a:prstDash val="solid"/>
          </a:ln>
        </p:spPr>
      </p:sp>
      <p:sp>
        <p:nvSpPr>
          <p:cNvPr id="13" name="Text 11"/>
          <p:cNvSpPr txBox="1"/>
          <p:nvPr/>
        </p:nvSpPr>
        <p:spPr>
          <a:xfrm>
            <a:off x="612648" y="4434840"/>
            <a:ext cx="4453128" cy="124358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FÖRBERETT  </a:t>
            </a:r>
            <a:pPr algn="l" indent="0" marL="0">
              <a:buNone/>
            </a:pPr>
            <a:r>
              <a:rPr lang="en-US" sz="1200" dirty="0">
                <a:solidFill>
                  <a:srgbClr val="14202B"/>
                </a:solidFill>
                <a:latin typeface="Calibri" pitchFamily="34" charset="0"/>
                <a:ea typeface="Calibri" pitchFamily="34" charset="-122"/>
                <a:cs typeface="Calibri" pitchFamily="34" charset="-120"/>
              </a:rPr>
              <a:t>Läst texten högt själv och tänkt ut vilka ord eleverna kan fastna på: stranden, vågorna och springer. Valt kör med stöd och par utan stöd. Kopierat texten till varje elev och till mig, och lagt ett strategikort och ett läsrör vid varje plats. Paren: Nora och Elias, Wilma och Samir.</a:t>
            </a:r>
            <a:endParaRPr lang="en-US" sz="1200" dirty="0"/>
          </a:p>
        </p:txBody>
      </p:sp>
      <p:sp>
        <p:nvSpPr>
          <p:cNvPr id="14" name="Shape 12"/>
          <p:cNvSpPr/>
          <p:nvPr/>
        </p:nvSpPr>
        <p:spPr>
          <a:xfrm>
            <a:off x="420624" y="5925312"/>
            <a:ext cx="4818888" cy="731520"/>
          </a:xfrm>
          <a:prstGeom prst="rect">
            <a:avLst/>
          </a:prstGeom>
          <a:solidFill>
            <a:srgbClr val="FBF3E4"/>
          </a:solidFill>
          <a:ln w="12700">
            <a:solidFill>
              <a:srgbClr val="FBF3E4"/>
            </a:solidFill>
            <a:prstDash val="solid"/>
          </a:ln>
        </p:spPr>
      </p:sp>
      <p:sp>
        <p:nvSpPr>
          <p:cNvPr id="15" name="Shape 13"/>
          <p:cNvSpPr/>
          <p:nvPr/>
        </p:nvSpPr>
        <p:spPr>
          <a:xfrm>
            <a:off x="420624" y="5925312"/>
            <a:ext cx="36576" cy="731520"/>
          </a:xfrm>
          <a:prstGeom prst="rect">
            <a:avLst/>
          </a:prstGeom>
          <a:solidFill>
            <a:srgbClr val="8A5A1E"/>
          </a:solidFill>
          <a:ln w="12700">
            <a:solidFill>
              <a:srgbClr val="8A5A1E"/>
            </a:solidFill>
            <a:prstDash val="solid"/>
          </a:ln>
        </p:spPr>
      </p:sp>
      <p:sp>
        <p:nvSpPr>
          <p:cNvPr id="16" name="Text 14"/>
          <p:cNvSpPr txBox="1"/>
          <p:nvPr/>
        </p:nvSpPr>
        <p:spPr>
          <a:xfrm>
            <a:off x="612648" y="6035040"/>
            <a:ext cx="4453128" cy="51206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KLAR TIDIGT  </a:t>
            </a:r>
            <a:pPr algn="l" indent="0" marL="0">
              <a:buNone/>
            </a:pPr>
            <a:r>
              <a:rPr lang="en-US" sz="1200" dirty="0">
                <a:solidFill>
                  <a:srgbClr val="14202B"/>
                </a:solidFill>
                <a:latin typeface="Calibri" pitchFamily="34" charset="0"/>
                <a:ea typeface="Calibri" pitchFamily="34" charset="-122"/>
                <a:cs typeface="Calibri" pitchFamily="34" charset="-120"/>
              </a:rPr>
              <a:t>Läs texten en gång till, i läsröret eller för en kamrat.</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15 MINUTER, DEL FÖR DEL</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114300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TID</a:t>
            </a:r>
            <a:endParaRPr lang="en-US" sz="1200" dirty="0"/>
          </a:p>
        </p:txBody>
      </p:sp>
      <p:sp>
        <p:nvSpPr>
          <p:cNvPr id="20" name="Shape 18"/>
          <p:cNvSpPr/>
          <p:nvPr/>
        </p:nvSpPr>
        <p:spPr>
          <a:xfrm>
            <a:off x="701344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7159752" y="1161288"/>
            <a:ext cx="448970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VAD HÄNDER</a:t>
            </a:r>
            <a:endParaRPr lang="en-US" sz="1200" dirty="0"/>
          </a:p>
        </p:txBody>
      </p:sp>
      <p:sp>
        <p:nvSpPr>
          <p:cNvPr id="22" name="Shape 20"/>
          <p:cNvSpPr/>
          <p:nvPr/>
        </p:nvSpPr>
        <p:spPr>
          <a:xfrm>
            <a:off x="5687568" y="1417320"/>
            <a:ext cx="1325880" cy="1047902"/>
          </a:xfrm>
          <a:prstGeom prst="rect">
            <a:avLst/>
          </a:prstGeom>
          <a:solidFill>
            <a:srgbClr val="F3F6FA"/>
          </a:solidFill>
          <a:ln w="12700">
            <a:solidFill>
              <a:srgbClr val="F3F6FA"/>
            </a:solidFill>
            <a:prstDash val="solid"/>
          </a:ln>
        </p:spPr>
      </p:sp>
      <p:sp>
        <p:nvSpPr>
          <p:cNvPr id="23" name="Shape 21"/>
          <p:cNvSpPr/>
          <p:nvPr/>
        </p:nvSpPr>
        <p:spPr>
          <a:xfrm>
            <a:off x="7013448" y="1417320"/>
            <a:ext cx="9144" cy="1047902"/>
          </a:xfrm>
          <a:prstGeom prst="rect">
            <a:avLst/>
          </a:prstGeom>
          <a:solidFill>
            <a:srgbClr val="E1E6EB"/>
          </a:solidFill>
          <a:ln w="12700">
            <a:solidFill>
              <a:srgbClr val="E1E6EB"/>
            </a:solidFill>
            <a:prstDash val="solid"/>
          </a:ln>
        </p:spPr>
      </p:sp>
      <p:sp>
        <p:nvSpPr>
          <p:cNvPr id="24" name="Text 22"/>
          <p:cNvSpPr txBox="1"/>
          <p:nvPr/>
        </p:nvSpPr>
        <p:spPr>
          <a:xfrm>
            <a:off x="5824728" y="1508760"/>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Före</a:t>
            </a:r>
            <a:endParaRPr lang="en-US" sz="1275" dirty="0"/>
          </a:p>
        </p:txBody>
      </p:sp>
      <p:sp>
        <p:nvSpPr>
          <p:cNvPr id="25" name="Text 23"/>
          <p:cNvSpPr txBox="1"/>
          <p:nvPr/>
        </p:nvSpPr>
        <p:spPr>
          <a:xfrm>
            <a:off x="7159752" y="1508760"/>
            <a:ext cx="4489704" cy="910742"/>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Förberedelse</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Läs texten högt själv, bestäm hur ni läser igen och lägg fram strategikorten.</a:t>
            </a:r>
            <a:endParaRPr lang="en-US" sz="1275" dirty="0"/>
          </a:p>
        </p:txBody>
      </p:sp>
      <p:sp>
        <p:nvSpPr>
          <p:cNvPr id="26" name="Shape 24"/>
          <p:cNvSpPr/>
          <p:nvPr/>
        </p:nvSpPr>
        <p:spPr>
          <a:xfrm>
            <a:off x="5687568" y="2465222"/>
            <a:ext cx="1325880" cy="1452715"/>
          </a:xfrm>
          <a:prstGeom prst="rect">
            <a:avLst/>
          </a:prstGeom>
          <a:solidFill>
            <a:srgbClr val="F3F6FA"/>
          </a:solidFill>
          <a:ln w="12700">
            <a:solidFill>
              <a:srgbClr val="F3F6FA"/>
            </a:solidFill>
            <a:prstDash val="solid"/>
          </a:ln>
        </p:spPr>
      </p:sp>
      <p:sp>
        <p:nvSpPr>
          <p:cNvPr id="27" name="Shape 25"/>
          <p:cNvSpPr/>
          <p:nvPr/>
        </p:nvSpPr>
        <p:spPr>
          <a:xfrm>
            <a:off x="5687568" y="2465222"/>
            <a:ext cx="6089904" cy="9144"/>
          </a:xfrm>
          <a:prstGeom prst="rect">
            <a:avLst/>
          </a:prstGeom>
          <a:solidFill>
            <a:srgbClr val="E1E6EB"/>
          </a:solidFill>
          <a:ln w="12700">
            <a:solidFill>
              <a:srgbClr val="E1E6EB"/>
            </a:solidFill>
            <a:prstDash val="solid"/>
          </a:ln>
        </p:spPr>
      </p:sp>
      <p:sp>
        <p:nvSpPr>
          <p:cNvPr id="28" name="Shape 26"/>
          <p:cNvSpPr/>
          <p:nvPr/>
        </p:nvSpPr>
        <p:spPr>
          <a:xfrm>
            <a:off x="7013448" y="2465222"/>
            <a:ext cx="9144" cy="1452715"/>
          </a:xfrm>
          <a:prstGeom prst="rect">
            <a:avLst/>
          </a:prstGeom>
          <a:solidFill>
            <a:srgbClr val="E1E6EB"/>
          </a:solidFill>
          <a:ln w="12700">
            <a:solidFill>
              <a:srgbClr val="E1E6EB"/>
            </a:solidFill>
            <a:prstDash val="solid"/>
          </a:ln>
        </p:spPr>
      </p:sp>
      <p:sp>
        <p:nvSpPr>
          <p:cNvPr id="29" name="Text 27"/>
          <p:cNvSpPr txBox="1"/>
          <p:nvPr/>
        </p:nvSpPr>
        <p:spPr>
          <a:xfrm>
            <a:off x="5824728" y="2556662"/>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0–3</a:t>
            </a:r>
            <a:endParaRPr lang="en-US" sz="1275" dirty="0"/>
          </a:p>
        </p:txBody>
      </p:sp>
      <p:sp>
        <p:nvSpPr>
          <p:cNvPr id="30" name="Text 28"/>
          <p:cNvSpPr txBox="1"/>
          <p:nvPr/>
        </p:nvSpPr>
        <p:spPr>
          <a:xfrm>
            <a:off x="7159752" y="2556662"/>
            <a:ext cx="4489704" cy="1315555"/>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1 · Första läsningen</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Alla läser halvhögt. Du lyssnar på en i taget och noterar. Är texten ny, skriv trappsteget: 1 gissar, 2 ljudar med pauser, 3 ljudar ihop, 4 läser i delar, 5 läser med flyt.</a:t>
            </a:r>
            <a:endParaRPr lang="en-US" sz="1275" dirty="0"/>
          </a:p>
        </p:txBody>
      </p:sp>
      <p:sp>
        <p:nvSpPr>
          <p:cNvPr id="31" name="Shape 29"/>
          <p:cNvSpPr/>
          <p:nvPr/>
        </p:nvSpPr>
        <p:spPr>
          <a:xfrm>
            <a:off x="5687568" y="3917937"/>
            <a:ext cx="1325880" cy="845496"/>
          </a:xfrm>
          <a:prstGeom prst="rect">
            <a:avLst/>
          </a:prstGeom>
          <a:solidFill>
            <a:srgbClr val="F3F6FA"/>
          </a:solidFill>
          <a:ln w="12700">
            <a:solidFill>
              <a:srgbClr val="F3F6FA"/>
            </a:solidFill>
            <a:prstDash val="solid"/>
          </a:ln>
        </p:spPr>
      </p:sp>
      <p:sp>
        <p:nvSpPr>
          <p:cNvPr id="32" name="Shape 30"/>
          <p:cNvSpPr/>
          <p:nvPr/>
        </p:nvSpPr>
        <p:spPr>
          <a:xfrm>
            <a:off x="5687568" y="3917937"/>
            <a:ext cx="6089904" cy="9144"/>
          </a:xfrm>
          <a:prstGeom prst="rect">
            <a:avLst/>
          </a:prstGeom>
          <a:solidFill>
            <a:srgbClr val="E1E6EB"/>
          </a:solidFill>
          <a:ln w="12700">
            <a:solidFill>
              <a:srgbClr val="E1E6EB"/>
            </a:solidFill>
            <a:prstDash val="solid"/>
          </a:ln>
        </p:spPr>
      </p:sp>
      <p:sp>
        <p:nvSpPr>
          <p:cNvPr id="33" name="Shape 31"/>
          <p:cNvSpPr/>
          <p:nvPr/>
        </p:nvSpPr>
        <p:spPr>
          <a:xfrm>
            <a:off x="7013448" y="3917937"/>
            <a:ext cx="9144" cy="845496"/>
          </a:xfrm>
          <a:prstGeom prst="rect">
            <a:avLst/>
          </a:prstGeom>
          <a:solidFill>
            <a:srgbClr val="E1E6EB"/>
          </a:solidFill>
          <a:ln w="12700">
            <a:solidFill>
              <a:srgbClr val="E1E6EB"/>
            </a:solidFill>
            <a:prstDash val="solid"/>
          </a:ln>
        </p:spPr>
      </p:sp>
      <p:sp>
        <p:nvSpPr>
          <p:cNvPr id="34" name="Text 32"/>
          <p:cNvSpPr txBox="1"/>
          <p:nvPr/>
        </p:nvSpPr>
        <p:spPr>
          <a:xfrm>
            <a:off x="5824728" y="4009377"/>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3–6</a:t>
            </a:r>
            <a:endParaRPr lang="en-US" sz="1275" dirty="0"/>
          </a:p>
        </p:txBody>
      </p:sp>
      <p:sp>
        <p:nvSpPr>
          <p:cNvPr id="35" name="Text 33"/>
          <p:cNvSpPr txBox="1"/>
          <p:nvPr/>
        </p:nvSpPr>
        <p:spPr>
          <a:xfrm>
            <a:off x="7159752" y="4009377"/>
            <a:ext cx="4489704" cy="708336"/>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2 · Modellering</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Visa två eller tre svåra ord, med veckans strategi.</a:t>
            </a:r>
            <a:endParaRPr lang="en-US" sz="1275" dirty="0"/>
          </a:p>
        </p:txBody>
      </p:sp>
      <p:sp>
        <p:nvSpPr>
          <p:cNvPr id="36" name="Shape 34"/>
          <p:cNvSpPr/>
          <p:nvPr/>
        </p:nvSpPr>
        <p:spPr>
          <a:xfrm>
            <a:off x="5687568" y="4763433"/>
            <a:ext cx="1325880" cy="1047902"/>
          </a:xfrm>
          <a:prstGeom prst="rect">
            <a:avLst/>
          </a:prstGeom>
          <a:solidFill>
            <a:srgbClr val="F3F6FA"/>
          </a:solidFill>
          <a:ln w="12700">
            <a:solidFill>
              <a:srgbClr val="F3F6FA"/>
            </a:solidFill>
            <a:prstDash val="solid"/>
          </a:ln>
        </p:spPr>
      </p:sp>
      <p:sp>
        <p:nvSpPr>
          <p:cNvPr id="37" name="Shape 35"/>
          <p:cNvSpPr/>
          <p:nvPr/>
        </p:nvSpPr>
        <p:spPr>
          <a:xfrm>
            <a:off x="5687568" y="4763433"/>
            <a:ext cx="6089904" cy="9144"/>
          </a:xfrm>
          <a:prstGeom prst="rect">
            <a:avLst/>
          </a:prstGeom>
          <a:solidFill>
            <a:srgbClr val="E1E6EB"/>
          </a:solidFill>
          <a:ln w="12700">
            <a:solidFill>
              <a:srgbClr val="E1E6EB"/>
            </a:solidFill>
            <a:prstDash val="solid"/>
          </a:ln>
        </p:spPr>
      </p:sp>
      <p:sp>
        <p:nvSpPr>
          <p:cNvPr id="38" name="Shape 36"/>
          <p:cNvSpPr/>
          <p:nvPr/>
        </p:nvSpPr>
        <p:spPr>
          <a:xfrm>
            <a:off x="7013448" y="4763433"/>
            <a:ext cx="9144" cy="1047902"/>
          </a:xfrm>
          <a:prstGeom prst="rect">
            <a:avLst/>
          </a:prstGeom>
          <a:solidFill>
            <a:srgbClr val="E1E6EB"/>
          </a:solidFill>
          <a:ln w="12700">
            <a:solidFill>
              <a:srgbClr val="E1E6EB"/>
            </a:solidFill>
            <a:prstDash val="solid"/>
          </a:ln>
        </p:spPr>
      </p:sp>
      <p:sp>
        <p:nvSpPr>
          <p:cNvPr id="39" name="Text 37"/>
          <p:cNvSpPr txBox="1"/>
          <p:nvPr/>
        </p:nvSpPr>
        <p:spPr>
          <a:xfrm>
            <a:off x="5824728" y="4854873"/>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6–14</a:t>
            </a:r>
            <a:endParaRPr lang="en-US" sz="1275" dirty="0"/>
          </a:p>
        </p:txBody>
      </p:sp>
      <p:sp>
        <p:nvSpPr>
          <p:cNvPr id="40" name="Text 38"/>
          <p:cNvSpPr txBox="1"/>
          <p:nvPr/>
        </p:nvSpPr>
        <p:spPr>
          <a:xfrm>
            <a:off x="7159752" y="4854873"/>
            <a:ext cx="4489704" cy="910742"/>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3 · Läs igen</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Minst två omgångar. Du lyssnar på varje elev och ger konkret återkoppling.</a:t>
            </a:r>
            <a:endParaRPr lang="en-US" sz="1275" dirty="0"/>
          </a:p>
        </p:txBody>
      </p:sp>
      <p:sp>
        <p:nvSpPr>
          <p:cNvPr id="41" name="Shape 39"/>
          <p:cNvSpPr/>
          <p:nvPr/>
        </p:nvSpPr>
        <p:spPr>
          <a:xfrm>
            <a:off x="5687568" y="5811336"/>
            <a:ext cx="1325880" cy="845496"/>
          </a:xfrm>
          <a:prstGeom prst="rect">
            <a:avLst/>
          </a:prstGeom>
          <a:solidFill>
            <a:srgbClr val="F3F6FA"/>
          </a:solidFill>
          <a:ln w="12700">
            <a:solidFill>
              <a:srgbClr val="F3F6FA"/>
            </a:solidFill>
            <a:prstDash val="solid"/>
          </a:ln>
        </p:spPr>
      </p:sp>
      <p:sp>
        <p:nvSpPr>
          <p:cNvPr id="42" name="Shape 40"/>
          <p:cNvSpPr/>
          <p:nvPr/>
        </p:nvSpPr>
        <p:spPr>
          <a:xfrm>
            <a:off x="5687568" y="5811336"/>
            <a:ext cx="6089904" cy="9144"/>
          </a:xfrm>
          <a:prstGeom prst="rect">
            <a:avLst/>
          </a:prstGeom>
          <a:solidFill>
            <a:srgbClr val="E1E6EB"/>
          </a:solidFill>
          <a:ln w="12700">
            <a:solidFill>
              <a:srgbClr val="E1E6EB"/>
            </a:solidFill>
            <a:prstDash val="solid"/>
          </a:ln>
        </p:spPr>
      </p:sp>
      <p:sp>
        <p:nvSpPr>
          <p:cNvPr id="43" name="Shape 41"/>
          <p:cNvSpPr/>
          <p:nvPr/>
        </p:nvSpPr>
        <p:spPr>
          <a:xfrm>
            <a:off x="7013448" y="5811336"/>
            <a:ext cx="9144" cy="845496"/>
          </a:xfrm>
          <a:prstGeom prst="rect">
            <a:avLst/>
          </a:prstGeom>
          <a:solidFill>
            <a:srgbClr val="E1E6EB"/>
          </a:solidFill>
          <a:ln w="12700">
            <a:solidFill>
              <a:srgbClr val="E1E6EB"/>
            </a:solidFill>
            <a:prstDash val="solid"/>
          </a:ln>
        </p:spPr>
      </p:sp>
      <p:sp>
        <p:nvSpPr>
          <p:cNvPr id="44" name="Text 42"/>
          <p:cNvSpPr txBox="1"/>
          <p:nvPr/>
        </p:nvSpPr>
        <p:spPr>
          <a:xfrm>
            <a:off x="5824728" y="5902776"/>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14–15</a:t>
            </a:r>
            <a:endParaRPr lang="en-US" sz="1275" dirty="0"/>
          </a:p>
        </p:txBody>
      </p:sp>
      <p:sp>
        <p:nvSpPr>
          <p:cNvPr id="45" name="Text 43"/>
          <p:cNvSpPr txBox="1"/>
          <p:nvPr/>
        </p:nvSpPr>
        <p:spPr>
          <a:xfrm>
            <a:off x="7159752" y="5902776"/>
            <a:ext cx="4489704" cy="708336"/>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4 · Avslutning</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Vilken strategi hjälpte? Vad handlar texten om?</a:t>
            </a:r>
            <a:endParaRPr lang="en-US" sz="1275" dirty="0"/>
          </a:p>
        </p:txBody>
      </p:sp>
      <p:sp>
        <p:nvSpPr>
          <p:cNvPr id="46" name="Shape 44"/>
          <p:cNvSpPr/>
          <p:nvPr/>
        </p:nvSpPr>
        <p:spPr>
          <a:xfrm>
            <a:off x="5687568" y="1097280"/>
            <a:ext cx="6089904" cy="5559552"/>
          </a:xfrm>
          <a:prstGeom prst="rect">
            <a:avLst/>
          </a:prstGeom>
          <a:ln w="12700">
            <a:solidFill>
              <a:srgbClr val="14202B"/>
            </a:solidFill>
            <a:prstDash val="solid"/>
          </a:ln>
        </p:spPr>
      </p:sp>
      <p:sp>
        <p:nvSpPr>
          <p:cNvPr id="47" name="Text 45"/>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niclasfohlin.se/stodundervisning/upprepad-lasning/lathund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Mitt strategikort</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PEKA PÅ KORTET NÄR DU FASTNAR</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r>
              <a:rPr lang="en-US" sz="1200" dirty="0">
                <a:solidFill>
                  <a:srgbClr val="4B5866"/>
                </a:solidFill>
                <a:latin typeface="Consolas" pitchFamily="34" charset="0"/>
                <a:ea typeface="Consolas" pitchFamily="34" charset="-122"/>
                <a:cs typeface="Consolas" pitchFamily="34" charset="-120"/>
              </a:rPr>
              <a:t>NAMN: ______________</a:t>
            </a:r>
            <a:endParaRPr lang="en-US" sz="1200" dirty="0"/>
          </a:p>
        </p:txBody>
      </p:sp>
      <p:sp>
        <p:nvSpPr>
          <p:cNvPr id="10" name="Text 8"/>
          <p:cNvSpPr txBox="1"/>
          <p:nvPr/>
        </p:nvSpPr>
        <p:spPr>
          <a:xfrm>
            <a:off x="192024" y="1143000"/>
            <a:ext cx="11807647"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MINA LÄSSTRATEGIER</a:t>
            </a:r>
            <a:endParaRPr lang="en-US" sz="1200" dirty="0"/>
          </a:p>
        </p:txBody>
      </p:sp>
      <p:sp>
        <p:nvSpPr>
          <p:cNvPr id="11" name="Text 9"/>
          <p:cNvSpPr txBox="1"/>
          <p:nvPr/>
        </p:nvSpPr>
        <p:spPr>
          <a:xfrm>
            <a:off x="329184" y="1472184"/>
            <a:ext cx="5629504" cy="256032"/>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STRATEGI</a:t>
            </a:r>
            <a:endParaRPr lang="en-US" sz="1200" dirty="0"/>
          </a:p>
        </p:txBody>
      </p:sp>
      <p:sp>
        <p:nvSpPr>
          <p:cNvPr id="12" name="Text 10"/>
          <p:cNvSpPr txBox="1"/>
          <p:nvPr/>
        </p:nvSpPr>
        <p:spPr>
          <a:xfrm>
            <a:off x="6233008" y="1472184"/>
            <a:ext cx="5629504" cy="256032"/>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SÅ HÄR</a:t>
            </a:r>
            <a:endParaRPr lang="en-US" sz="1200" dirty="0"/>
          </a:p>
        </p:txBody>
      </p:sp>
      <p:sp>
        <p:nvSpPr>
          <p:cNvPr id="13" name="Shape 11"/>
          <p:cNvSpPr/>
          <p:nvPr/>
        </p:nvSpPr>
        <p:spPr>
          <a:xfrm>
            <a:off x="192024" y="1783080"/>
            <a:ext cx="11807647" cy="13716"/>
          </a:xfrm>
          <a:prstGeom prst="rect">
            <a:avLst/>
          </a:prstGeom>
          <a:solidFill>
            <a:srgbClr val="E1E6EB"/>
          </a:solidFill>
          <a:ln w="12700">
            <a:solidFill>
              <a:srgbClr val="E1E6EB"/>
            </a:solidFill>
            <a:prstDash val="solid"/>
          </a:ln>
        </p:spPr>
      </p:sp>
      <p:sp>
        <p:nvSpPr>
          <p:cNvPr id="14" name="Text 12"/>
          <p:cNvSpPr txBox="1"/>
          <p:nvPr/>
        </p:nvSpPr>
        <p:spPr>
          <a:xfrm>
            <a:off x="329184" y="1783080"/>
            <a:ext cx="5629504" cy="676656"/>
          </a:xfrm>
          <a:prstGeom prst="rect">
            <a:avLst/>
          </a:prstGeom>
          <a:noFill/>
          <a:ln/>
        </p:spPr>
        <p:txBody>
          <a:bodyPr wrap="square" lIns="0" tIns="0" rIns="0" bIns="0" rtlCol="0" anchor="ctr"/>
          <a:lstStyle/>
          <a:p>
            <a:pPr algn="l" indent="0" marL="0">
              <a:buNone/>
            </a:pPr>
            <a:r>
              <a:rPr lang="en-US" sz="2398" dirty="0">
                <a:solidFill>
                  <a:srgbClr val="14202B"/>
                </a:solidFill>
                <a:latin typeface="Calibri" pitchFamily="34" charset="0"/>
                <a:ea typeface="Calibri" pitchFamily="34" charset="-122"/>
                <a:cs typeface="Calibri" pitchFamily="34" charset="-120"/>
              </a:rPr>
              <a:t>Läs hela ordet</a:t>
            </a:r>
            <a:endParaRPr lang="en-US" sz="2398" dirty="0"/>
          </a:p>
        </p:txBody>
      </p:sp>
      <p:sp>
        <p:nvSpPr>
          <p:cNvPr id="15" name="Text 13"/>
          <p:cNvSpPr txBox="1"/>
          <p:nvPr/>
        </p:nvSpPr>
        <p:spPr>
          <a:xfrm>
            <a:off x="6233008" y="1783080"/>
            <a:ext cx="5629504" cy="676656"/>
          </a:xfrm>
          <a:prstGeom prst="rect">
            <a:avLst/>
          </a:prstGeom>
          <a:noFill/>
          <a:ln/>
        </p:spPr>
        <p:txBody>
          <a:bodyPr wrap="square" lIns="0" tIns="0" rIns="0" bIns="0" rtlCol="0" anchor="ctr"/>
          <a:lstStyle/>
          <a:p>
            <a:pPr algn="l" indent="0" marL="0">
              <a:buNone/>
            </a:pPr>
            <a:r>
              <a:rPr lang="en-US" sz="2398" dirty="0">
                <a:solidFill>
                  <a:srgbClr val="14202B"/>
                </a:solidFill>
                <a:latin typeface="Calibri" pitchFamily="34" charset="0"/>
                <a:ea typeface="Calibri" pitchFamily="34" charset="-122"/>
                <a:cs typeface="Calibri" pitchFamily="34" charset="-120"/>
              </a:rPr>
              <a:t>Peka under ordet.</a:t>
            </a:r>
            <a:endParaRPr lang="en-US" sz="2398" dirty="0"/>
          </a:p>
        </p:txBody>
      </p:sp>
      <p:sp>
        <p:nvSpPr>
          <p:cNvPr id="16" name="Shape 14"/>
          <p:cNvSpPr/>
          <p:nvPr/>
        </p:nvSpPr>
        <p:spPr>
          <a:xfrm>
            <a:off x="192024" y="2459736"/>
            <a:ext cx="11807647" cy="13716"/>
          </a:xfrm>
          <a:prstGeom prst="rect">
            <a:avLst/>
          </a:prstGeom>
          <a:solidFill>
            <a:srgbClr val="E1E6EB"/>
          </a:solidFill>
          <a:ln w="12700">
            <a:solidFill>
              <a:srgbClr val="E1E6EB"/>
            </a:solidFill>
            <a:prstDash val="solid"/>
          </a:ln>
        </p:spPr>
      </p:sp>
      <p:sp>
        <p:nvSpPr>
          <p:cNvPr id="17" name="Text 15"/>
          <p:cNvSpPr txBox="1"/>
          <p:nvPr/>
        </p:nvSpPr>
        <p:spPr>
          <a:xfrm>
            <a:off x="329184" y="2459736"/>
            <a:ext cx="5629504" cy="676656"/>
          </a:xfrm>
          <a:prstGeom prst="rect">
            <a:avLst/>
          </a:prstGeom>
          <a:noFill/>
          <a:ln/>
        </p:spPr>
        <p:txBody>
          <a:bodyPr wrap="square" lIns="0" tIns="0" rIns="0" bIns="0" rtlCol="0" anchor="ctr"/>
          <a:lstStyle/>
          <a:p>
            <a:pPr algn="l" indent="0" marL="0">
              <a:buNone/>
            </a:pPr>
            <a:r>
              <a:rPr lang="en-US" sz="2398" dirty="0">
                <a:solidFill>
                  <a:srgbClr val="14202B"/>
                </a:solidFill>
                <a:latin typeface="Calibri" pitchFamily="34" charset="0"/>
                <a:ea typeface="Calibri" pitchFamily="34" charset="-122"/>
                <a:cs typeface="Calibri" pitchFamily="34" charset="-120"/>
              </a:rPr>
              <a:t>Säg ljuden utan paus</a:t>
            </a:r>
            <a:endParaRPr lang="en-US" sz="2398" dirty="0"/>
          </a:p>
        </p:txBody>
      </p:sp>
      <p:sp>
        <p:nvSpPr>
          <p:cNvPr id="18" name="Text 16"/>
          <p:cNvSpPr txBox="1"/>
          <p:nvPr/>
        </p:nvSpPr>
        <p:spPr>
          <a:xfrm>
            <a:off x="6233008" y="2459736"/>
            <a:ext cx="5629504" cy="676656"/>
          </a:xfrm>
          <a:prstGeom prst="rect">
            <a:avLst/>
          </a:prstGeom>
          <a:noFill/>
          <a:ln/>
        </p:spPr>
        <p:txBody>
          <a:bodyPr wrap="square" lIns="0" tIns="0" rIns="0" bIns="0" rtlCol="0" anchor="ctr"/>
          <a:lstStyle/>
          <a:p>
            <a:pPr algn="l" indent="0" marL="0">
              <a:buNone/>
            </a:pPr>
            <a:r>
              <a:rPr lang="en-US" sz="2398" dirty="0">
                <a:solidFill>
                  <a:srgbClr val="14202B"/>
                </a:solidFill>
                <a:latin typeface="Calibri" pitchFamily="34" charset="0"/>
                <a:ea typeface="Calibri" pitchFamily="34" charset="-122"/>
                <a:cs typeface="Calibri" pitchFamily="34" charset="-120"/>
              </a:rPr>
              <a:t>sss-⁠ooo-⁠lll → sol</a:t>
            </a:r>
            <a:endParaRPr lang="en-US" sz="2398" dirty="0"/>
          </a:p>
        </p:txBody>
      </p:sp>
      <p:sp>
        <p:nvSpPr>
          <p:cNvPr id="19" name="Shape 17"/>
          <p:cNvSpPr/>
          <p:nvPr/>
        </p:nvSpPr>
        <p:spPr>
          <a:xfrm>
            <a:off x="192024" y="3136392"/>
            <a:ext cx="11807647" cy="13716"/>
          </a:xfrm>
          <a:prstGeom prst="rect">
            <a:avLst/>
          </a:prstGeom>
          <a:solidFill>
            <a:srgbClr val="E1E6EB"/>
          </a:solidFill>
          <a:ln w="12700">
            <a:solidFill>
              <a:srgbClr val="E1E6EB"/>
            </a:solidFill>
            <a:prstDash val="solid"/>
          </a:ln>
        </p:spPr>
      </p:sp>
      <p:sp>
        <p:nvSpPr>
          <p:cNvPr id="20" name="Text 18"/>
          <p:cNvSpPr txBox="1"/>
          <p:nvPr/>
        </p:nvSpPr>
        <p:spPr>
          <a:xfrm>
            <a:off x="329184" y="3136392"/>
            <a:ext cx="5629504" cy="676656"/>
          </a:xfrm>
          <a:prstGeom prst="rect">
            <a:avLst/>
          </a:prstGeom>
          <a:noFill/>
          <a:ln/>
        </p:spPr>
        <p:txBody>
          <a:bodyPr wrap="square" lIns="0" tIns="0" rIns="0" bIns="0" rtlCol="0" anchor="ctr"/>
          <a:lstStyle/>
          <a:p>
            <a:pPr algn="l" indent="0" marL="0">
              <a:buNone/>
            </a:pPr>
            <a:r>
              <a:rPr lang="en-US" sz="2398" dirty="0">
                <a:solidFill>
                  <a:srgbClr val="14202B"/>
                </a:solidFill>
                <a:latin typeface="Calibri" pitchFamily="34" charset="0"/>
                <a:ea typeface="Calibri" pitchFamily="34" charset="-122"/>
                <a:cs typeface="Calibri" pitchFamily="34" charset="-120"/>
              </a:rPr>
              <a:t>Låter det som ett ord?</a:t>
            </a:r>
            <a:endParaRPr lang="en-US" sz="2398" dirty="0"/>
          </a:p>
        </p:txBody>
      </p:sp>
      <p:sp>
        <p:nvSpPr>
          <p:cNvPr id="21" name="Text 19"/>
          <p:cNvSpPr txBox="1"/>
          <p:nvPr/>
        </p:nvSpPr>
        <p:spPr>
          <a:xfrm>
            <a:off x="6233008" y="3136392"/>
            <a:ext cx="5629504" cy="676656"/>
          </a:xfrm>
          <a:prstGeom prst="rect">
            <a:avLst/>
          </a:prstGeom>
          <a:noFill/>
          <a:ln/>
        </p:spPr>
        <p:txBody>
          <a:bodyPr wrap="square" lIns="0" tIns="0" rIns="0" bIns="0" rtlCol="0" anchor="ctr"/>
          <a:lstStyle/>
          <a:p>
            <a:pPr algn="l" indent="0" marL="0">
              <a:buNone/>
            </a:pPr>
            <a:r>
              <a:rPr lang="en-US" sz="2398" dirty="0">
                <a:solidFill>
                  <a:srgbClr val="14202B"/>
                </a:solidFill>
                <a:latin typeface="Calibri" pitchFamily="34" charset="0"/>
                <a:ea typeface="Calibri" pitchFamily="34" charset="-122"/>
                <a:cs typeface="Calibri" pitchFamily="34" charset="-120"/>
              </a:rPr>
              <a:t>huuund? → hund</a:t>
            </a:r>
            <a:endParaRPr lang="en-US" sz="2398" dirty="0"/>
          </a:p>
        </p:txBody>
      </p:sp>
      <p:sp>
        <p:nvSpPr>
          <p:cNvPr id="22" name="Shape 20"/>
          <p:cNvSpPr/>
          <p:nvPr/>
        </p:nvSpPr>
        <p:spPr>
          <a:xfrm>
            <a:off x="192024" y="3813048"/>
            <a:ext cx="11807647" cy="13716"/>
          </a:xfrm>
          <a:prstGeom prst="rect">
            <a:avLst/>
          </a:prstGeom>
          <a:solidFill>
            <a:srgbClr val="E1E6EB"/>
          </a:solidFill>
          <a:ln w="12700">
            <a:solidFill>
              <a:srgbClr val="E1E6EB"/>
            </a:solidFill>
            <a:prstDash val="solid"/>
          </a:ln>
        </p:spPr>
      </p:sp>
      <p:sp>
        <p:nvSpPr>
          <p:cNvPr id="23" name="Text 21"/>
          <p:cNvSpPr txBox="1"/>
          <p:nvPr/>
        </p:nvSpPr>
        <p:spPr>
          <a:xfrm>
            <a:off x="329184" y="3813048"/>
            <a:ext cx="5629504" cy="676656"/>
          </a:xfrm>
          <a:prstGeom prst="rect">
            <a:avLst/>
          </a:prstGeom>
          <a:noFill/>
          <a:ln/>
        </p:spPr>
        <p:txBody>
          <a:bodyPr wrap="square" lIns="0" tIns="0" rIns="0" bIns="0" rtlCol="0" anchor="ctr"/>
          <a:lstStyle/>
          <a:p>
            <a:pPr algn="l" indent="0" marL="0">
              <a:buNone/>
            </a:pPr>
            <a:r>
              <a:rPr lang="en-US" sz="2398" dirty="0">
                <a:solidFill>
                  <a:srgbClr val="14202B"/>
                </a:solidFill>
                <a:latin typeface="Calibri" pitchFamily="34" charset="0"/>
                <a:ea typeface="Calibri" pitchFamily="34" charset="-122"/>
                <a:cs typeface="Calibri" pitchFamily="34" charset="-120"/>
              </a:rPr>
              <a:t>Dela ordet</a:t>
            </a:r>
            <a:endParaRPr lang="en-US" sz="2398" dirty="0"/>
          </a:p>
        </p:txBody>
      </p:sp>
      <p:sp>
        <p:nvSpPr>
          <p:cNvPr id="24" name="Text 22"/>
          <p:cNvSpPr txBox="1"/>
          <p:nvPr/>
        </p:nvSpPr>
        <p:spPr>
          <a:xfrm>
            <a:off x="6233008" y="3813048"/>
            <a:ext cx="5629504" cy="676656"/>
          </a:xfrm>
          <a:prstGeom prst="rect">
            <a:avLst/>
          </a:prstGeom>
          <a:noFill/>
          <a:ln/>
        </p:spPr>
        <p:txBody>
          <a:bodyPr wrap="square" lIns="0" tIns="0" rIns="0" bIns="0" rtlCol="0" anchor="ctr"/>
          <a:lstStyle/>
          <a:p>
            <a:pPr algn="l" indent="0" marL="0">
              <a:buNone/>
            </a:pPr>
            <a:r>
              <a:rPr lang="en-US" sz="2398" dirty="0">
                <a:solidFill>
                  <a:srgbClr val="14202B"/>
                </a:solidFill>
                <a:latin typeface="Calibri" pitchFamily="34" charset="0"/>
                <a:ea typeface="Calibri" pitchFamily="34" charset="-122"/>
                <a:cs typeface="Calibri" pitchFamily="34" charset="-120"/>
              </a:rPr>
              <a:t>ba-⁠nan och last-⁠bil</a:t>
            </a:r>
            <a:endParaRPr lang="en-US" sz="2398" dirty="0"/>
          </a:p>
        </p:txBody>
      </p:sp>
      <p:sp>
        <p:nvSpPr>
          <p:cNvPr id="25" name="Shape 23"/>
          <p:cNvSpPr/>
          <p:nvPr/>
        </p:nvSpPr>
        <p:spPr>
          <a:xfrm>
            <a:off x="192024" y="4489704"/>
            <a:ext cx="11807647" cy="13716"/>
          </a:xfrm>
          <a:prstGeom prst="rect">
            <a:avLst/>
          </a:prstGeom>
          <a:solidFill>
            <a:srgbClr val="E1E6EB"/>
          </a:solidFill>
          <a:ln w="12700">
            <a:solidFill>
              <a:srgbClr val="E1E6EB"/>
            </a:solidFill>
            <a:prstDash val="solid"/>
          </a:ln>
        </p:spPr>
      </p:sp>
      <p:sp>
        <p:nvSpPr>
          <p:cNvPr id="26" name="Text 24"/>
          <p:cNvSpPr txBox="1"/>
          <p:nvPr/>
        </p:nvSpPr>
        <p:spPr>
          <a:xfrm>
            <a:off x="329184" y="4489704"/>
            <a:ext cx="5629504" cy="676656"/>
          </a:xfrm>
          <a:prstGeom prst="rect">
            <a:avLst/>
          </a:prstGeom>
          <a:noFill/>
          <a:ln/>
        </p:spPr>
        <p:txBody>
          <a:bodyPr wrap="square" lIns="0" tIns="0" rIns="0" bIns="0" rtlCol="0" anchor="ctr"/>
          <a:lstStyle/>
          <a:p>
            <a:pPr algn="l" indent="0" marL="0">
              <a:buNone/>
            </a:pPr>
            <a:r>
              <a:rPr lang="en-US" sz="2398" dirty="0">
                <a:solidFill>
                  <a:srgbClr val="14202B"/>
                </a:solidFill>
                <a:latin typeface="Calibri" pitchFamily="34" charset="0"/>
                <a:ea typeface="Calibri" pitchFamily="34" charset="-122"/>
                <a:cs typeface="Calibri" pitchFamily="34" charset="-120"/>
              </a:rPr>
              <a:t>Hitta ordet i ordet</a:t>
            </a:r>
            <a:endParaRPr lang="en-US" sz="2398" dirty="0"/>
          </a:p>
        </p:txBody>
      </p:sp>
      <p:sp>
        <p:nvSpPr>
          <p:cNvPr id="27" name="Text 25"/>
          <p:cNvSpPr txBox="1"/>
          <p:nvPr/>
        </p:nvSpPr>
        <p:spPr>
          <a:xfrm>
            <a:off x="6233008" y="4489704"/>
            <a:ext cx="5629504" cy="676656"/>
          </a:xfrm>
          <a:prstGeom prst="rect">
            <a:avLst/>
          </a:prstGeom>
          <a:noFill/>
          <a:ln/>
        </p:spPr>
        <p:txBody>
          <a:bodyPr wrap="square" lIns="0" tIns="0" rIns="0" bIns="0" rtlCol="0" anchor="ctr"/>
          <a:lstStyle/>
          <a:p>
            <a:pPr algn="l" indent="0" marL="0">
              <a:buNone/>
            </a:pPr>
            <a:r>
              <a:rPr lang="en-US" sz="2398" dirty="0">
                <a:solidFill>
                  <a:srgbClr val="14202B"/>
                </a:solidFill>
                <a:latin typeface="Calibri" pitchFamily="34" charset="0"/>
                <a:ea typeface="Calibri" pitchFamily="34" charset="-122"/>
                <a:cs typeface="Calibri" pitchFamily="34" charset="-120"/>
              </a:rPr>
              <a:t>hund-⁠ar-⁠na och sol-⁠en</a:t>
            </a:r>
            <a:endParaRPr lang="en-US" sz="2398" dirty="0"/>
          </a:p>
        </p:txBody>
      </p:sp>
      <p:sp>
        <p:nvSpPr>
          <p:cNvPr id="28" name="Shape 26"/>
          <p:cNvSpPr/>
          <p:nvPr/>
        </p:nvSpPr>
        <p:spPr>
          <a:xfrm>
            <a:off x="192024" y="5166360"/>
            <a:ext cx="11807647" cy="13716"/>
          </a:xfrm>
          <a:prstGeom prst="rect">
            <a:avLst/>
          </a:prstGeom>
          <a:solidFill>
            <a:srgbClr val="E1E6EB"/>
          </a:solidFill>
          <a:ln w="12700">
            <a:solidFill>
              <a:srgbClr val="E1E6EB"/>
            </a:solidFill>
            <a:prstDash val="solid"/>
          </a:ln>
        </p:spPr>
      </p:sp>
      <p:sp>
        <p:nvSpPr>
          <p:cNvPr id="29" name="Text 27"/>
          <p:cNvSpPr txBox="1"/>
          <p:nvPr/>
        </p:nvSpPr>
        <p:spPr>
          <a:xfrm>
            <a:off x="329184" y="5166360"/>
            <a:ext cx="5629504" cy="676656"/>
          </a:xfrm>
          <a:prstGeom prst="rect">
            <a:avLst/>
          </a:prstGeom>
          <a:noFill/>
          <a:ln/>
        </p:spPr>
        <p:txBody>
          <a:bodyPr wrap="square" lIns="0" tIns="0" rIns="0" bIns="0" rtlCol="0" anchor="ctr"/>
          <a:lstStyle/>
          <a:p>
            <a:pPr algn="l" indent="0" marL="0">
              <a:buNone/>
            </a:pPr>
            <a:r>
              <a:rPr lang="en-US" sz="2398" dirty="0">
                <a:solidFill>
                  <a:srgbClr val="14202B"/>
                </a:solidFill>
                <a:latin typeface="Calibri" pitchFamily="34" charset="0"/>
                <a:ea typeface="Calibri" pitchFamily="34" charset="-122"/>
                <a:cs typeface="Calibri" pitchFamily="34" charset="-120"/>
              </a:rPr>
              <a:t>Stämde det?</a:t>
            </a:r>
            <a:endParaRPr lang="en-US" sz="2398" dirty="0"/>
          </a:p>
        </p:txBody>
      </p:sp>
      <p:sp>
        <p:nvSpPr>
          <p:cNvPr id="30" name="Text 28"/>
          <p:cNvSpPr txBox="1"/>
          <p:nvPr/>
        </p:nvSpPr>
        <p:spPr>
          <a:xfrm>
            <a:off x="6233008" y="5166360"/>
            <a:ext cx="5629504" cy="676656"/>
          </a:xfrm>
          <a:prstGeom prst="rect">
            <a:avLst/>
          </a:prstGeom>
          <a:noFill/>
          <a:ln/>
        </p:spPr>
        <p:txBody>
          <a:bodyPr wrap="square" lIns="0" tIns="0" rIns="0" bIns="0" rtlCol="0" anchor="ctr"/>
          <a:lstStyle/>
          <a:p>
            <a:pPr algn="l" indent="0" marL="0">
              <a:buNone/>
            </a:pPr>
            <a:r>
              <a:rPr lang="en-US" sz="2398" dirty="0">
                <a:solidFill>
                  <a:srgbClr val="14202B"/>
                </a:solidFill>
                <a:latin typeface="Calibri" pitchFamily="34" charset="0"/>
                <a:ea typeface="Calibri" pitchFamily="34" charset="-122"/>
                <a:cs typeface="Calibri" pitchFamily="34" charset="-120"/>
              </a:rPr>
              <a:t>Läs meningen igen.</a:t>
            </a:r>
            <a:endParaRPr lang="en-US" sz="2398" dirty="0"/>
          </a:p>
        </p:txBody>
      </p:sp>
      <p:sp>
        <p:nvSpPr>
          <p:cNvPr id="31" name="Shape 29"/>
          <p:cNvSpPr/>
          <p:nvPr/>
        </p:nvSpPr>
        <p:spPr>
          <a:xfrm>
            <a:off x="192024" y="5843016"/>
            <a:ext cx="11807647" cy="13716"/>
          </a:xfrm>
          <a:prstGeom prst="rect">
            <a:avLst/>
          </a:prstGeom>
          <a:solidFill>
            <a:srgbClr val="E1E6EB"/>
          </a:solidFill>
          <a:ln w="12700">
            <a:solidFill>
              <a:srgbClr val="E1E6EB"/>
            </a:solidFill>
            <a:prstDash val="solid"/>
          </a:ln>
        </p:spPr>
      </p:sp>
      <p:sp>
        <p:nvSpPr>
          <p:cNvPr id="32" name="Text 30"/>
          <p:cNvSpPr txBox="1"/>
          <p:nvPr/>
        </p:nvSpPr>
        <p:spPr>
          <a:xfrm>
            <a:off x="329184" y="5843016"/>
            <a:ext cx="5629504" cy="676656"/>
          </a:xfrm>
          <a:prstGeom prst="rect">
            <a:avLst/>
          </a:prstGeom>
          <a:noFill/>
          <a:ln/>
        </p:spPr>
        <p:txBody>
          <a:bodyPr wrap="square" lIns="0" tIns="0" rIns="0" bIns="0" rtlCol="0" anchor="ctr"/>
          <a:lstStyle/>
          <a:p>
            <a:pPr algn="l" indent="0" marL="0">
              <a:buNone/>
            </a:pPr>
            <a:r>
              <a:rPr lang="en-US" sz="2398" dirty="0">
                <a:solidFill>
                  <a:srgbClr val="14202B"/>
                </a:solidFill>
                <a:latin typeface="Calibri" pitchFamily="34" charset="0"/>
                <a:ea typeface="Calibri" pitchFamily="34" charset="-122"/>
                <a:cs typeface="Calibri" pitchFamily="34" charset="-120"/>
              </a:rPr>
              <a:t>Läs som när du pratar</a:t>
            </a:r>
            <a:endParaRPr lang="en-US" sz="2398" dirty="0"/>
          </a:p>
        </p:txBody>
      </p:sp>
      <p:sp>
        <p:nvSpPr>
          <p:cNvPr id="33" name="Text 31"/>
          <p:cNvSpPr txBox="1"/>
          <p:nvPr/>
        </p:nvSpPr>
        <p:spPr>
          <a:xfrm>
            <a:off x="6233008" y="5843016"/>
            <a:ext cx="5629504" cy="676656"/>
          </a:xfrm>
          <a:prstGeom prst="rect">
            <a:avLst/>
          </a:prstGeom>
          <a:noFill/>
          <a:ln/>
        </p:spPr>
        <p:txBody>
          <a:bodyPr wrap="square" lIns="0" tIns="0" rIns="0" bIns="0" rtlCol="0" anchor="ctr"/>
          <a:lstStyle/>
          <a:p>
            <a:pPr algn="l" indent="0" marL="0">
              <a:buNone/>
            </a:pPr>
            <a:r>
              <a:rPr lang="en-US" sz="2398" dirty="0">
                <a:solidFill>
                  <a:srgbClr val="14202B"/>
                </a:solidFill>
                <a:latin typeface="Calibri" pitchFamily="34" charset="0"/>
                <a:ea typeface="Calibri" pitchFamily="34" charset="-122"/>
                <a:cs typeface="Calibri" pitchFamily="34" charset="-120"/>
              </a:rPr>
              <a:t>Stanna vid punkten.</a:t>
            </a:r>
            <a:endParaRPr lang="en-US" sz="2398" dirty="0"/>
          </a:p>
        </p:txBody>
      </p:sp>
      <p:sp>
        <p:nvSpPr>
          <p:cNvPr id="34" name="Shape 32"/>
          <p:cNvSpPr/>
          <p:nvPr/>
        </p:nvSpPr>
        <p:spPr>
          <a:xfrm>
            <a:off x="192024" y="6519672"/>
            <a:ext cx="11807647" cy="13716"/>
          </a:xfrm>
          <a:prstGeom prst="rect">
            <a:avLst/>
          </a:prstGeom>
          <a:solidFill>
            <a:srgbClr val="E1E6EB"/>
          </a:solidFill>
          <a:ln w="12700">
            <a:solidFill>
              <a:srgbClr val="E1E6EB"/>
            </a:solidFill>
            <a:prstDash val="solid"/>
          </a:ln>
        </p:spPr>
      </p:sp>
      <p:sp>
        <p:nvSpPr>
          <p:cNvPr id="35" name="Text 33"/>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niclasfohlin.se/stodundervisning/upprepad-lasning/lathund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 för ett pass</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143000"/>
          </a:xfrm>
          <a:prstGeom prst="rect">
            <a:avLst/>
          </a:prstGeom>
          <a:solidFill>
            <a:srgbClr val="F3F6FA"/>
          </a:solidFill>
          <a:ln w="12700">
            <a:solidFill>
              <a:srgbClr val="F3F6FA"/>
            </a:solidFill>
            <a:prstDash val="solid"/>
          </a:ln>
        </p:spPr>
      </p:sp>
      <p:sp>
        <p:nvSpPr>
          <p:cNvPr id="7" name="Shape 5"/>
          <p:cNvSpPr/>
          <p:nvPr/>
        </p:nvSpPr>
        <p:spPr>
          <a:xfrm>
            <a:off x="0" y="1728216"/>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TEXTKRAV 1</a:t>
            </a:r>
            <a:endParaRPr lang="en-US" sz="1200" dirty="0"/>
          </a:p>
        </p:txBody>
      </p:sp>
      <p:sp>
        <p:nvSpPr>
          <p:cNvPr id="9" name="Text 7"/>
          <p:cNvSpPr txBox="1"/>
          <p:nvPr/>
        </p:nvSpPr>
        <p:spPr>
          <a:xfrm>
            <a:off x="42062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Rätt nivå</a:t>
            </a:r>
            <a:endParaRPr lang="en-US" sz="1425" dirty="0"/>
          </a:p>
        </p:txBody>
      </p:sp>
      <p:sp>
        <p:nvSpPr>
          <p:cNvPr id="10" name="Text 8"/>
          <p:cNvSpPr txBox="1"/>
          <p:nvPr/>
        </p:nvSpPr>
        <p:spPr>
          <a:xfrm>
            <a:off x="42062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Varje elev läser minst nio ord av tio rätt första gången</a:t>
            </a:r>
            <a:endParaRPr lang="en-US" sz="1200" dirty="0"/>
          </a:p>
        </p:txBody>
      </p:sp>
      <p:sp>
        <p:nvSpPr>
          <p:cNvPr id="11" name="Shape 9"/>
          <p:cNvSpPr/>
          <p:nvPr/>
        </p:nvSpPr>
        <p:spPr>
          <a:xfrm>
            <a:off x="4106570" y="603504"/>
            <a:ext cx="9144" cy="1124712"/>
          </a:xfrm>
          <a:prstGeom prst="rect">
            <a:avLst/>
          </a:prstGeom>
          <a:solidFill>
            <a:srgbClr val="E1E6EB"/>
          </a:solidFill>
          <a:ln w="12700">
            <a:solidFill>
              <a:srgbClr val="E1E6EB"/>
            </a:solidFill>
            <a:prstDash val="solid"/>
          </a:ln>
        </p:spPr>
      </p:sp>
      <p:sp>
        <p:nvSpPr>
          <p:cNvPr id="12" name="Text 10"/>
          <p:cNvSpPr txBox="1"/>
          <p:nvPr/>
        </p:nvSpPr>
        <p:spPr>
          <a:xfrm>
            <a:off x="434431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TEXTKRAV 2</a:t>
            </a:r>
            <a:endParaRPr lang="en-US" sz="1200" dirty="0"/>
          </a:p>
        </p:txBody>
      </p:sp>
      <p:sp>
        <p:nvSpPr>
          <p:cNvPr id="13" name="Text 11"/>
          <p:cNvSpPr txBox="1"/>
          <p:nvPr/>
        </p:nvSpPr>
        <p:spPr>
          <a:xfrm>
            <a:off x="434431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Kort</a:t>
            </a:r>
            <a:endParaRPr lang="en-US" sz="1425" dirty="0"/>
          </a:p>
        </p:txBody>
      </p:sp>
      <p:sp>
        <p:nvSpPr>
          <p:cNvPr id="14" name="Text 12"/>
          <p:cNvSpPr txBox="1"/>
          <p:nvPr/>
        </p:nvSpPr>
        <p:spPr>
          <a:xfrm>
            <a:off x="434431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Fem till åtta korta meningar, på steg 3 högst en halv sida</a:t>
            </a:r>
            <a:endParaRPr lang="en-US" sz="1200" dirty="0"/>
          </a:p>
        </p:txBody>
      </p:sp>
      <p:sp>
        <p:nvSpPr>
          <p:cNvPr id="15" name="Shape 13"/>
          <p:cNvSpPr/>
          <p:nvPr/>
        </p:nvSpPr>
        <p:spPr>
          <a:xfrm>
            <a:off x="8030261" y="603504"/>
            <a:ext cx="9144" cy="1124712"/>
          </a:xfrm>
          <a:prstGeom prst="rect">
            <a:avLst/>
          </a:prstGeom>
          <a:solidFill>
            <a:srgbClr val="E1E6EB"/>
          </a:solidFill>
          <a:ln w="12700">
            <a:solidFill>
              <a:srgbClr val="E1E6EB"/>
            </a:solidFill>
            <a:prstDash val="solid"/>
          </a:ln>
        </p:spPr>
      </p:sp>
      <p:sp>
        <p:nvSpPr>
          <p:cNvPr id="16" name="Text 14"/>
          <p:cNvSpPr txBox="1"/>
          <p:nvPr/>
        </p:nvSpPr>
        <p:spPr>
          <a:xfrm>
            <a:off x="8268005"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TEXTKRAV 3</a:t>
            </a:r>
            <a:endParaRPr lang="en-US" sz="1200" dirty="0"/>
          </a:p>
        </p:txBody>
      </p:sp>
      <p:sp>
        <p:nvSpPr>
          <p:cNvPr id="17" name="Text 15"/>
          <p:cNvSpPr txBox="1"/>
          <p:nvPr/>
        </p:nvSpPr>
        <p:spPr>
          <a:xfrm>
            <a:off x="8268005"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Ord att öva på</a:t>
            </a:r>
            <a:endParaRPr lang="en-US" sz="1425" dirty="0"/>
          </a:p>
        </p:txBody>
      </p:sp>
      <p:sp>
        <p:nvSpPr>
          <p:cNvPr id="18" name="Text 16"/>
          <p:cNvSpPr txBox="1"/>
          <p:nvPr/>
        </p:nvSpPr>
        <p:spPr>
          <a:xfrm>
            <a:off x="8268005"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Ljudenliga ord först, sedan ord med ändelser eller två ord i ett</a:t>
            </a:r>
            <a:endParaRPr lang="en-US" sz="1200" dirty="0"/>
          </a:p>
        </p:txBody>
      </p:sp>
      <p:sp>
        <p:nvSpPr>
          <p:cNvPr id="19" name="Shape 17"/>
          <p:cNvSpPr/>
          <p:nvPr/>
        </p:nvSpPr>
        <p:spPr>
          <a:xfrm>
            <a:off x="6345936" y="1746504"/>
            <a:ext cx="18288" cy="4910328"/>
          </a:xfrm>
          <a:prstGeom prst="rect">
            <a:avLst/>
          </a:prstGeom>
          <a:solidFill>
            <a:srgbClr val="14202B"/>
          </a:solidFill>
          <a:ln w="12700">
            <a:solidFill>
              <a:srgbClr val="14202B"/>
            </a:solidFill>
            <a:prstDash val="solid"/>
          </a:ln>
        </p:spPr>
      </p:sp>
      <p:sp>
        <p:nvSpPr>
          <p:cNvPr id="20" name="Text 18"/>
          <p:cNvSpPr txBox="1"/>
          <p:nvPr/>
        </p:nvSpPr>
        <p:spPr>
          <a:xfrm>
            <a:off x="420624" y="1892808"/>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TEXTERNA OCH KORTEN FINNS</a:t>
            </a:r>
            <a:endParaRPr lang="en-US" sz="1200" dirty="0"/>
          </a:p>
        </p:txBody>
      </p:sp>
      <p:sp>
        <p:nvSpPr>
          <p:cNvPr id="21" name="Text 19"/>
          <p:cNvSpPr txBox="1"/>
          <p:nvPr/>
        </p:nvSpPr>
        <p:spPr>
          <a:xfrm>
            <a:off x="420624" y="2157984"/>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Lästräningstexterna.</a:t>
            </a:r>
            <a:pPr algn="l" indent="0" marL="0">
              <a:buNone/>
            </a:pPr>
            <a:r>
              <a:rPr lang="en-US" sz="1225" dirty="0">
                <a:solidFill>
                  <a:srgbClr val="14202B"/>
                </a:solidFill>
                <a:latin typeface="Calibri" pitchFamily="34" charset="0"/>
                <a:ea typeface="Calibri" pitchFamily="34" charset="-122"/>
                <a:cs typeface="Calibri" pitchFamily="34" charset="-120"/>
              </a:rPr>
              <a:t> En för varje vecka, med och utan stöd, i planeringsmallarna (Word) och under Materialet på metodsidan.</a:t>
            </a:r>
            <a:endParaRPr lang="en-US" sz="1225" dirty="0"/>
          </a:p>
        </p:txBody>
      </p:sp>
      <p:sp>
        <p:nvSpPr>
          <p:cNvPr id="22" name="Text 20"/>
          <p:cNvSpPr txBox="1"/>
          <p:nvPr/>
        </p:nvSpPr>
        <p:spPr>
          <a:xfrm>
            <a:off x="420624" y="2674938"/>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Lättlästa böcker.</a:t>
            </a:r>
            <a:pPr algn="l" indent="0" marL="0">
              <a:buNone/>
            </a:pPr>
            <a:r>
              <a:rPr lang="en-US" sz="1225" dirty="0">
                <a:solidFill>
                  <a:srgbClr val="14202B"/>
                </a:solidFill>
                <a:latin typeface="Calibri" pitchFamily="34" charset="0"/>
                <a:ea typeface="Calibri" pitchFamily="34" charset="-122"/>
                <a:cs typeface="Calibri" pitchFamily="34" charset="-120"/>
              </a:rPr>
              <a:t> Samma slags texter som i TIL i grupp, till exempel Kiwi, Stjärnsvenska och Beta Pedagog. Skolbiblioteket hjälper dig.</a:t>
            </a:r>
            <a:endParaRPr lang="en-US" sz="1225" dirty="0"/>
          </a:p>
        </p:txBody>
      </p:sp>
      <p:sp>
        <p:nvSpPr>
          <p:cNvPr id="23" name="Text 21"/>
          <p:cNvSpPr txBox="1"/>
          <p:nvPr/>
        </p:nvSpPr>
        <p:spPr>
          <a:xfrm>
            <a:off x="420624" y="3191891"/>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Ljudenliga böcker för steg 1–⁠2 i lästrappan.</a:t>
            </a:r>
            <a:pPr algn="l" indent="0" marL="0">
              <a:buNone/>
            </a:pPr>
            <a:r>
              <a:rPr lang="en-US" sz="1225" dirty="0">
                <a:solidFill>
                  <a:srgbClr val="14202B"/>
                </a:solidFill>
                <a:latin typeface="Calibri" pitchFamily="34" charset="0"/>
                <a:ea typeface="Calibri" pitchFamily="34" charset="-122"/>
                <a:cs typeface="Calibri" pitchFamily="34" charset="-120"/>
              </a:rPr>
              <a:t> Till exempel Hegas Lästrädet eller Bågens miniböcker, eller ett eget läskort.</a:t>
            </a:r>
            <a:endParaRPr lang="en-US" sz="1225" dirty="0"/>
          </a:p>
        </p:txBody>
      </p:sp>
      <p:sp>
        <p:nvSpPr>
          <p:cNvPr id="24" name="Text 22"/>
          <p:cNvSpPr txBox="1"/>
          <p:nvPr/>
        </p:nvSpPr>
        <p:spPr>
          <a:xfrm>
            <a:off x="420624" y="3708844"/>
            <a:ext cx="5669280" cy="65655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Strategikortet, lappen och protokollet.</a:t>
            </a:r>
            <a:pPr algn="l" indent="0" marL="0">
              <a:buNone/>
            </a:pPr>
            <a:r>
              <a:rPr lang="en-US" sz="1225" dirty="0">
                <a:solidFill>
                  <a:srgbClr val="14202B"/>
                </a:solidFill>
                <a:latin typeface="Calibri" pitchFamily="34" charset="0"/>
                <a:ea typeface="Calibri" pitchFamily="34" charset="-122"/>
                <a:cs typeface="Calibri" pitchFamily="34" charset="-120"/>
              </a:rPr>
              <a:t> Strategikortet är sida 3 här. Lappen hem och protokollet finns i planeringsmallarna (Word) och under Materialet på metodsidan.</a:t>
            </a:r>
            <a:endParaRPr lang="en-US" sz="1225" dirty="0"/>
          </a:p>
        </p:txBody>
      </p:sp>
      <p:sp>
        <p:nvSpPr>
          <p:cNvPr id="25" name="Text 23"/>
          <p:cNvSpPr txBox="1"/>
          <p:nvPr/>
        </p:nvSpPr>
        <p:spPr>
          <a:xfrm>
            <a:off x="420624" y="4420267"/>
            <a:ext cx="5669280" cy="620840"/>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Byt text när den flyter för de flesta. Läsröret är ett böjt rör från munnen till örat, som gör att eleven hör sin egen röst. Du kan köpa det som hörlur eller göra det av ett rör och två rörböjar. Det är frivilligt.</a:t>
            </a:r>
            <a:endParaRPr lang="en-US" sz="1150" dirty="0"/>
          </a:p>
        </p:txBody>
      </p:sp>
      <p:sp>
        <p:nvSpPr>
          <p:cNvPr id="26" name="Shape 24"/>
          <p:cNvSpPr/>
          <p:nvPr/>
        </p:nvSpPr>
        <p:spPr>
          <a:xfrm>
            <a:off x="420624" y="5233130"/>
            <a:ext cx="5641848" cy="1423702"/>
          </a:xfrm>
          <a:prstGeom prst="rect">
            <a:avLst/>
          </a:prstGeom>
          <a:solidFill>
            <a:srgbClr val="FFFFFF"/>
          </a:solidFill>
          <a:ln w="12700">
            <a:solidFill>
              <a:srgbClr val="14202B"/>
            </a:solidFill>
            <a:prstDash val="solid"/>
          </a:ln>
        </p:spPr>
      </p:sp>
      <p:sp>
        <p:nvSpPr>
          <p:cNvPr id="27" name="Shape 25"/>
          <p:cNvSpPr/>
          <p:nvPr/>
        </p:nvSpPr>
        <p:spPr>
          <a:xfrm>
            <a:off x="429768" y="5242274"/>
            <a:ext cx="5623560" cy="310896"/>
          </a:xfrm>
          <a:prstGeom prst="rect">
            <a:avLst/>
          </a:prstGeom>
          <a:solidFill>
            <a:srgbClr val="14202B"/>
          </a:solidFill>
          <a:ln w="12700">
            <a:solidFill>
              <a:srgbClr val="14202B"/>
            </a:solidFill>
            <a:prstDash val="solid"/>
          </a:ln>
        </p:spPr>
      </p:sp>
      <p:sp>
        <p:nvSpPr>
          <p:cNvPr id="28" name="Text 26"/>
          <p:cNvSpPr txBox="1"/>
          <p:nvPr/>
        </p:nvSpPr>
        <p:spPr>
          <a:xfrm>
            <a:off x="557784" y="5297138"/>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29" name="Text 27"/>
          <p:cNvSpPr txBox="1"/>
          <p:nvPr/>
        </p:nvSpPr>
        <p:spPr>
          <a:xfrm>
            <a:off x="557784" y="5653754"/>
            <a:ext cx="2697480" cy="483251"/>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Texten, en kopia per elev och en till dig</a:t>
            </a:r>
            <a:endParaRPr lang="en-US" sz="1200" dirty="0"/>
          </a:p>
        </p:txBody>
      </p:sp>
      <p:sp>
        <p:nvSpPr>
          <p:cNvPr id="30" name="Text 28"/>
          <p:cNvSpPr txBox="1"/>
          <p:nvPr/>
        </p:nvSpPr>
        <p:spPr>
          <a:xfrm>
            <a:off x="3328416" y="5653754"/>
            <a:ext cx="2697480" cy="483251"/>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Strategikortet vid varje plats</a:t>
            </a:r>
            <a:endParaRPr lang="en-US" sz="1200" dirty="0"/>
          </a:p>
        </p:txBody>
      </p:sp>
      <p:sp>
        <p:nvSpPr>
          <p:cNvPr id="31" name="Text 29"/>
          <p:cNvSpPr txBox="1"/>
          <p:nvPr/>
        </p:nvSpPr>
        <p:spPr>
          <a:xfrm>
            <a:off x="557784" y="6137005"/>
            <a:ext cx="2697480" cy="483251"/>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Läsrör, om ni har</a:t>
            </a:r>
            <a:endParaRPr lang="en-US" sz="1200" dirty="0"/>
          </a:p>
        </p:txBody>
      </p:sp>
      <p:sp>
        <p:nvSpPr>
          <p:cNvPr id="32" name="Text 30"/>
          <p:cNvSpPr txBox="1"/>
          <p:nvPr/>
        </p:nvSpPr>
        <p:spPr>
          <a:xfrm>
            <a:off x="3328416" y="6137005"/>
            <a:ext cx="2697480" cy="483251"/>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Snabbmallen för noteringen efteråt, ur planeringsmallarna</a:t>
            </a:r>
            <a:endParaRPr lang="en-US" sz="1200" dirty="0"/>
          </a:p>
        </p:txBody>
      </p:sp>
      <p:sp>
        <p:nvSpPr>
          <p:cNvPr id="33" name="Shape 31"/>
          <p:cNvSpPr/>
          <p:nvPr/>
        </p:nvSpPr>
        <p:spPr>
          <a:xfrm>
            <a:off x="6647688" y="1892808"/>
            <a:ext cx="5120640" cy="2139696"/>
          </a:xfrm>
          <a:prstGeom prst="rect">
            <a:avLst/>
          </a:prstGeom>
          <a:solidFill>
            <a:srgbClr val="FFFFFF"/>
          </a:solidFill>
          <a:ln w="12700">
            <a:solidFill>
              <a:srgbClr val="14202B"/>
            </a:solidFill>
            <a:prstDash val="solid"/>
          </a:ln>
        </p:spPr>
      </p:sp>
      <p:sp>
        <p:nvSpPr>
          <p:cNvPr id="34" name="Shape 32"/>
          <p:cNvSpPr/>
          <p:nvPr/>
        </p:nvSpPr>
        <p:spPr>
          <a:xfrm>
            <a:off x="6656832" y="1901952"/>
            <a:ext cx="5102352" cy="310896"/>
          </a:xfrm>
          <a:prstGeom prst="rect">
            <a:avLst/>
          </a:prstGeom>
          <a:solidFill>
            <a:srgbClr val="14202B"/>
          </a:solidFill>
          <a:ln w="12700">
            <a:solidFill>
              <a:srgbClr val="14202B"/>
            </a:solidFill>
            <a:prstDash val="solid"/>
          </a:ln>
        </p:spPr>
      </p:sp>
      <p:sp>
        <p:nvSpPr>
          <p:cNvPr id="35" name="Text 33"/>
          <p:cNvSpPr txBox="1"/>
          <p:nvPr/>
        </p:nvSpPr>
        <p:spPr>
          <a:xfrm>
            <a:off x="6784848" y="1956816"/>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CHECKLISTA INFÖR PASSET</a:t>
            </a:r>
            <a:endParaRPr lang="en-US" sz="1200" dirty="0"/>
          </a:p>
        </p:txBody>
      </p:sp>
      <p:sp>
        <p:nvSpPr>
          <p:cNvPr id="36" name="Text 34"/>
          <p:cNvSpPr txBox="1"/>
          <p:nvPr/>
        </p:nvSpPr>
        <p:spPr>
          <a:xfrm>
            <a:off x="6793992" y="2313432"/>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Valt texten och läst den högt själv.</a:t>
            </a:r>
            <a:endParaRPr lang="en-US" sz="1100" dirty="0"/>
          </a:p>
        </p:txBody>
      </p:sp>
      <p:sp>
        <p:nvSpPr>
          <p:cNvPr id="37" name="Text 35"/>
          <p:cNvSpPr txBox="1"/>
          <p:nvPr/>
        </p:nvSpPr>
        <p:spPr>
          <a:xfrm>
            <a:off x="6793992" y="2578608"/>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Kopierat texten till varje elev och till mig.</a:t>
            </a:r>
            <a:endParaRPr lang="en-US" sz="1100" dirty="0"/>
          </a:p>
        </p:txBody>
      </p:sp>
      <p:sp>
        <p:nvSpPr>
          <p:cNvPr id="38" name="Text 36"/>
          <p:cNvSpPr txBox="1"/>
          <p:nvPr/>
        </p:nvSpPr>
        <p:spPr>
          <a:xfrm>
            <a:off x="6793992" y="2843784"/>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Lagt ett strategikort vid varje plats, och gärna ett läsrör.</a:t>
            </a:r>
            <a:endParaRPr lang="en-US" sz="1100" dirty="0"/>
          </a:p>
        </p:txBody>
      </p:sp>
      <p:sp>
        <p:nvSpPr>
          <p:cNvPr id="39" name="Text 37"/>
          <p:cNvSpPr txBox="1"/>
          <p:nvPr/>
        </p:nvSpPr>
        <p:spPr>
          <a:xfrm>
            <a:off x="6793992" y="3108960"/>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Bestämt hur eleverna ska läsa igen, och vilka som blir par.</a:t>
            </a:r>
            <a:endParaRPr lang="en-US" sz="1100" dirty="0"/>
          </a:p>
        </p:txBody>
      </p:sp>
      <p:sp>
        <p:nvSpPr>
          <p:cNvPr id="40" name="Text 38"/>
          <p:cNvSpPr txBox="1"/>
          <p:nvPr/>
        </p:nvSpPr>
        <p:spPr>
          <a:xfrm>
            <a:off x="6793992" y="3374136"/>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Lagt fram snabbmallen för noteringen efteråt.</a:t>
            </a:r>
            <a:endParaRPr lang="en-US" sz="1100" dirty="0"/>
          </a:p>
        </p:txBody>
      </p:sp>
      <p:sp>
        <p:nvSpPr>
          <p:cNvPr id="41" name="Text 39"/>
          <p:cNvSpPr txBox="1"/>
          <p:nvPr/>
        </p:nvSpPr>
        <p:spPr>
          <a:xfrm>
            <a:off x="6793992" y="3639312"/>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Kopierat lappen hem, om eleven ska ta med sig texten.</a:t>
            </a:r>
            <a:endParaRPr lang="en-US" sz="1100" dirty="0"/>
          </a:p>
        </p:txBody>
      </p:sp>
      <p:sp>
        <p:nvSpPr>
          <p:cNvPr id="42" name="Shape 40"/>
          <p:cNvSpPr/>
          <p:nvPr/>
        </p:nvSpPr>
        <p:spPr>
          <a:xfrm>
            <a:off x="6647688" y="4233672"/>
            <a:ext cx="5120640" cy="2423160"/>
          </a:xfrm>
          <a:prstGeom prst="rect">
            <a:avLst/>
          </a:prstGeom>
          <a:solidFill>
            <a:srgbClr val="FFFFFF"/>
          </a:solidFill>
          <a:ln w="12700">
            <a:solidFill>
              <a:srgbClr val="14202B"/>
            </a:solidFill>
            <a:prstDash val="solid"/>
          </a:ln>
        </p:spPr>
      </p:sp>
      <p:sp>
        <p:nvSpPr>
          <p:cNvPr id="43" name="Shape 41"/>
          <p:cNvSpPr/>
          <p:nvPr/>
        </p:nvSpPr>
        <p:spPr>
          <a:xfrm>
            <a:off x="6656832" y="4242816"/>
            <a:ext cx="5102352" cy="310896"/>
          </a:xfrm>
          <a:prstGeom prst="rect">
            <a:avLst/>
          </a:prstGeom>
          <a:solidFill>
            <a:srgbClr val="14202B"/>
          </a:solidFill>
          <a:ln w="12700">
            <a:solidFill>
              <a:srgbClr val="14202B"/>
            </a:solidFill>
            <a:prstDash val="solid"/>
          </a:ln>
        </p:spPr>
      </p:sp>
      <p:sp>
        <p:nvSpPr>
          <p:cNvPr id="44" name="Text 42"/>
          <p:cNvSpPr txBox="1"/>
          <p:nvPr/>
        </p:nvSpPr>
        <p:spPr>
          <a:xfrm>
            <a:off x="6784848" y="4297680"/>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45" name="Text 43"/>
          <p:cNvSpPr txBox="1"/>
          <p:nvPr/>
        </p:nvSpPr>
        <p:spPr>
          <a:xfrm>
            <a:off x="6793992" y="4654296"/>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Före insatsen:</a:t>
            </a:r>
            <a:pPr algn="l" indent="0" marL="0">
              <a:buNone/>
            </a:pPr>
            <a:r>
              <a:rPr lang="en-US" sz="975" dirty="0">
                <a:solidFill>
                  <a:srgbClr val="14202B"/>
                </a:solidFill>
                <a:latin typeface="Calibri" pitchFamily="34" charset="0"/>
                <a:ea typeface="Calibri" pitchFamily="34" charset="-122"/>
                <a:cs typeface="Calibri" pitchFamily="34" charset="-120"/>
              </a:rPr>
              <a:t> Eleven läser en kort, ny text för dig. Fyll i protokollet Lästrappan före och efter.</a:t>
            </a:r>
            <a:endParaRPr lang="en-US" sz="975" dirty="0"/>
          </a:p>
        </p:txBody>
      </p:sp>
      <p:sp>
        <p:nvSpPr>
          <p:cNvPr id="46" name="Text 44"/>
          <p:cNvSpPr txBox="1"/>
          <p:nvPr/>
        </p:nvSpPr>
        <p:spPr>
          <a:xfrm>
            <a:off x="6793992" y="5110163"/>
            <a:ext cx="4846320" cy="555784"/>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Varje vecka:</a:t>
            </a:r>
            <a:pPr algn="l" indent="0" marL="0">
              <a:buNone/>
            </a:pPr>
            <a:r>
              <a:rPr lang="en-US" sz="975" dirty="0">
                <a:solidFill>
                  <a:srgbClr val="14202B"/>
                </a:solidFill>
                <a:latin typeface="Calibri" pitchFamily="34" charset="0"/>
                <a:ea typeface="Calibri" pitchFamily="34" charset="-122"/>
                <a:cs typeface="Calibri" pitchFamily="34" charset="-120"/>
              </a:rPr>
              <a:t> Skriv trappsteget i snabbmallen när eleven läser en ny text första gången. Står eleven kvar på samma steg i två veckor, byt veckans strategi eller ta en lättare text.</a:t>
            </a:r>
            <a:endParaRPr lang="en-US" sz="975" dirty="0"/>
          </a:p>
        </p:txBody>
      </p:sp>
      <p:sp>
        <p:nvSpPr>
          <p:cNvPr id="47" name="Text 45"/>
          <p:cNvSpPr txBox="1"/>
          <p:nvPr/>
        </p:nvSpPr>
        <p:spPr>
          <a:xfrm>
            <a:off x="6793992" y="5720810"/>
            <a:ext cx="4846320" cy="555784"/>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Efter sex till åtta veckor:</a:t>
            </a:r>
            <a:pPr algn="l" indent="0" marL="0">
              <a:buNone/>
            </a:pPr>
            <a:r>
              <a:rPr lang="en-US" sz="975" dirty="0">
                <a:solidFill>
                  <a:srgbClr val="14202B"/>
                </a:solidFill>
                <a:latin typeface="Calibri" pitchFamily="34" charset="0"/>
                <a:ea typeface="Calibri" pitchFamily="34" charset="-122"/>
                <a:cs typeface="Calibri" pitchFamily="34" charset="-120"/>
              </a:rPr>
              <a:t> Eleven läser en ny text som är lika lång och på samma nivå. Fyll i protokollet igen och jämför med starten. Berätta för eleven vad du har hört.</a:t>
            </a:r>
            <a:endParaRPr lang="en-US" sz="975" dirty="0"/>
          </a:p>
        </p:txBody>
      </p:sp>
      <p:sp>
        <p:nvSpPr>
          <p:cNvPr id="48" name="Text 46"/>
          <p:cNvSpPr txBox="1"/>
          <p:nvPr/>
        </p:nvSpPr>
        <p:spPr>
          <a:xfrm>
            <a:off x="6793992" y="6331458"/>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Varje pass:</a:t>
            </a:r>
            <a:pPr algn="l" indent="0" marL="0">
              <a:buNone/>
            </a:pPr>
            <a:r>
              <a:rPr lang="en-US" sz="975" dirty="0">
                <a:solidFill>
                  <a:srgbClr val="14202B"/>
                </a:solidFill>
                <a:latin typeface="Calibri" pitchFamily="34" charset="0"/>
                <a:ea typeface="Calibri" pitchFamily="34" charset="-122"/>
                <a:cs typeface="Calibri" pitchFamily="34" charset="-120"/>
              </a:rPr>
              <a:t> Vilka ord fastnade, vilken strategi hjälpte, och kan texten gå hem?</a:t>
            </a:r>
            <a:endParaRPr lang="en-US" sz="975" dirty="0"/>
          </a:p>
        </p:txBody>
      </p:sp>
      <p:sp>
        <p:nvSpPr>
          <p:cNvPr id="49" name="Text 4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niclasfohlin.se/stodundervisning/upprepad-lasning/lathund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Upprepad läsning</dc:title>
  <dc:subject>I varje pass läser eleven en kort text flera gånger, på olika sätt. Läraren lyssnar och visar strategier för att läsa orden och förstå texten, och eleven sätter ord på dem. Insatsen är intensiv, en till en eller i grupp om högst sex. Den är för elever i F–⁠3 som har knäckt läskoden men inte alltid hör vad de läser.</dc:subject>
  <dc:creator>Niclas Fohlin</dc:creator>
  <cp:lastModifiedBy>Niclas Fohlin</cp:lastModifiedBy>
  <cp:revision>1</cp:revision>
  <dcterms:created xsi:type="dcterms:W3CDTF">2026-09-29T11:11:43Z</dcterms:created>
  <dcterms:modified xsi:type="dcterms:W3CDTF">2026-09-29T11:11:43Z</dcterms:modified>
</cp:coreProperties>
</file>